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7" r:id="rId27"/>
    <p:sldId id="288" r:id="rId28"/>
    <p:sldId id="289" r:id="rId29"/>
    <p:sldId id="290" r:id="rId30"/>
    <p:sldId id="291" r:id="rId31"/>
    <p:sldId id="292"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281" r:id="rId57"/>
    <p:sldId id="282" r:id="rId58"/>
    <p:sldId id="283" r:id="rId59"/>
    <p:sldId id="284" r:id="rId60"/>
    <p:sldId id="285" r:id="rId61"/>
    <p:sldId id="286"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7" r:id="rId80"/>
    <p:sldId id="358" r:id="rId81"/>
    <p:sldId id="359" r:id="rId82"/>
    <p:sldId id="360" r:id="rId83"/>
  </p:sldIdLst>
  <p:sldSz cx="9144000" cy="6858000" type="screen4x3"/>
  <p:notesSz cx="6858000" cy="9144000"/>
  <p:embeddedFontLst>
    <p:embeddedFont>
      <p:font typeface="Segoe UI Light" panose="020B0502040204020203" pitchFamily="34" charset="0"/>
      <p:regular r:id="rId85"/>
      <p:italic r:id="rId86"/>
    </p:embeddedFont>
    <p:embeddedFont>
      <p:font typeface="Segoe UI Semilight" panose="020B0402040204020203" pitchFamily="34" charset="0"/>
      <p:regular r:id="rId87"/>
      <p:italic r:id="rId88"/>
    </p:embeddedFont>
    <p:embeddedFont>
      <p:font typeface="ＭＳ Ｐゴシック" panose="020B0600070205080204" pitchFamily="34" charset="-128"/>
      <p:regular r:id="rId89"/>
    </p:embeddedFont>
    <p:embeddedFont>
      <p:font typeface="Verdana" panose="020B0604030504040204" pitchFamily="34" charset="0"/>
      <p:regular r:id="rId90"/>
      <p:bold r:id="rId91"/>
      <p:italic r:id="rId92"/>
      <p:boldItalic r:id="rId93"/>
    </p:embeddedFont>
    <p:embeddedFont>
      <p:font typeface="Calibri" panose="020F0502020204030204" pitchFamily="34" charset="0"/>
      <p:regular r:id="rId94"/>
      <p:bold r:id="rId95"/>
      <p:italic r:id="rId96"/>
      <p:boldItalic r:id="rId97"/>
    </p:embeddedFont>
    <p:embeddedFont>
      <p:font typeface="Segoe UI" panose="020B0502040204020203" pitchFamily="34" charset="0"/>
      <p:regular r:id="rId98"/>
      <p:bold r:id="rId99"/>
      <p:italic r:id="rId100"/>
      <p:boldItalic r:id="rId101"/>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150" autoAdjust="0"/>
    <p:restoredTop sz="96733" autoAdjust="0"/>
  </p:normalViewPr>
  <p:slideViewPr>
    <p:cSldViewPr snapToGrid="0">
      <p:cViewPr varScale="1">
        <p:scale>
          <a:sx n="116" d="100"/>
          <a:sy n="116" d="100"/>
        </p:scale>
        <p:origin x="2106" y="96"/>
      </p:cViewPr>
      <p:guideLst/>
    </p:cSldViewPr>
  </p:slideViewPr>
  <p:notesTextViewPr>
    <p:cViewPr>
      <p:scale>
        <a:sx n="1" d="1"/>
        <a:sy n="1" d="1"/>
      </p:scale>
      <p:origin x="0" y="0"/>
    </p:cViewPr>
  </p:notesTextViewPr>
  <p:sorterViewPr>
    <p:cViewPr>
      <p:scale>
        <a:sx n="100" d="100"/>
        <a:sy n="100" d="100"/>
      </p:scale>
      <p:origin x="0" y="-4770"/>
    </p:cViewPr>
  </p:sorterViewPr>
  <p:notesViewPr>
    <p:cSldViewPr snapToGrid="0">
      <p:cViewPr varScale="1">
        <p:scale>
          <a:sx n="87" d="100"/>
          <a:sy n="87" d="100"/>
        </p:scale>
        <p:origin x="384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3.fntdata"/><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B6624-8E56-4462-B48E-DC8E73FF992E}" type="doc">
      <dgm:prSet loTypeId="urn:microsoft.com/office/officeart/2005/8/layout/hList7" loCatId="picture" qsTypeId="urn:microsoft.com/office/officeart/2005/8/quickstyle/simple1" qsCatId="simple" csTypeId="urn:microsoft.com/office/officeart/2005/8/colors/accent5_2" csCatId="accent5" phldr="1"/>
      <dgm:spPr/>
    </dgm:pt>
    <dgm:pt modelId="{C7B90B40-C057-4382-B497-B02D13D7288B}">
      <dgm:prSet phldrT="[Text]"/>
      <dgm:spPr>
        <a:xfrm>
          <a:off x="0"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None/>
          </a:pPr>
          <a:r>
            <a:rPr lang="en-US" b="1" dirty="0">
              <a:solidFill>
                <a:srgbClr val="3A95DE"/>
              </a:solidFill>
              <a:latin typeface="Segoe UI Semilight"/>
              <a:ea typeface="+mn-ea"/>
              <a:cs typeface="+mn-cs"/>
            </a:rPr>
            <a:t>Ingest</a:t>
          </a:r>
        </a:p>
      </dgm:t>
    </dgm:pt>
    <dgm:pt modelId="{4DE24C46-88A8-4BC8-BD62-115FAAD8D26F}" type="parTrans" cxnId="{C4A44236-0CB2-4828-9162-BA68C6D9C7C5}">
      <dgm:prSet/>
      <dgm:spPr/>
      <dgm:t>
        <a:bodyPr/>
        <a:lstStyle/>
        <a:p>
          <a:endParaRPr lang="en-US"/>
        </a:p>
      </dgm:t>
    </dgm:pt>
    <dgm:pt modelId="{A58A0AF9-407E-43F6-AF3F-23DB947B878F}" type="sibTrans" cxnId="{C4A44236-0CB2-4828-9162-BA68C6D9C7C5}">
      <dgm:prSet/>
      <dgm:spPr/>
      <dgm:t>
        <a:bodyPr/>
        <a:lstStyle/>
        <a:p>
          <a:endParaRPr lang="en-US"/>
        </a:p>
      </dgm:t>
    </dgm:pt>
    <dgm:pt modelId="{D14B979D-BCFA-490F-8888-45544808AF71}">
      <dgm:prSet phldrT="[Text]"/>
      <dgm:spPr>
        <a:xfrm>
          <a:off x="1497486"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None/>
          </a:pPr>
          <a:r>
            <a:rPr lang="en-US" b="1" dirty="0">
              <a:solidFill>
                <a:srgbClr val="3A95DE"/>
              </a:solidFill>
              <a:latin typeface="Segoe UI Semilight"/>
              <a:ea typeface="+mn-ea"/>
              <a:cs typeface="+mn-cs"/>
            </a:rPr>
            <a:t>Store</a:t>
          </a:r>
        </a:p>
      </dgm:t>
    </dgm:pt>
    <dgm:pt modelId="{5B42075C-0309-461C-96DC-8F9D1D7A63F3}" type="parTrans" cxnId="{D18F6886-896C-41FE-9675-5E3AE187FFA1}">
      <dgm:prSet/>
      <dgm:spPr/>
      <dgm:t>
        <a:bodyPr/>
        <a:lstStyle/>
        <a:p>
          <a:endParaRPr lang="en-US"/>
        </a:p>
      </dgm:t>
    </dgm:pt>
    <dgm:pt modelId="{7B17CBB1-C153-4AA8-9CEB-BC0079103C20}" type="sibTrans" cxnId="{D18F6886-896C-41FE-9675-5E3AE187FFA1}">
      <dgm:prSet/>
      <dgm:spPr/>
      <dgm:t>
        <a:bodyPr/>
        <a:lstStyle/>
        <a:p>
          <a:endParaRPr lang="en-US"/>
        </a:p>
      </dgm:t>
    </dgm:pt>
    <dgm:pt modelId="{A7BDFBA9-5A00-42C4-8B7C-B71CB7BE97B7}">
      <dgm:prSet phldrT="[Text]"/>
      <dgm:spPr>
        <a:xfrm>
          <a:off x="2993587"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None/>
          </a:pPr>
          <a:r>
            <a:rPr lang="en-US" b="1" dirty="0">
              <a:solidFill>
                <a:srgbClr val="3A95DE"/>
              </a:solidFill>
              <a:latin typeface="Segoe UI Semilight"/>
              <a:ea typeface="+mn-ea"/>
              <a:cs typeface="+mn-cs"/>
            </a:rPr>
            <a:t>Prep &amp; Train</a:t>
          </a:r>
        </a:p>
      </dgm:t>
    </dgm:pt>
    <dgm:pt modelId="{F9185D9D-2221-416F-B0B2-82870D9C1031}" type="parTrans" cxnId="{273E1079-CB55-4DD7-A0FB-5F46EEA366DB}">
      <dgm:prSet/>
      <dgm:spPr/>
      <dgm:t>
        <a:bodyPr/>
        <a:lstStyle/>
        <a:p>
          <a:endParaRPr lang="en-US"/>
        </a:p>
      </dgm:t>
    </dgm:pt>
    <dgm:pt modelId="{01202E71-8381-4157-BE08-A57A368AFD9A}" type="sibTrans" cxnId="{273E1079-CB55-4DD7-A0FB-5F46EEA366DB}">
      <dgm:prSet/>
      <dgm:spPr/>
      <dgm:t>
        <a:bodyPr/>
        <a:lstStyle/>
        <a:p>
          <a:endParaRPr lang="en-US"/>
        </a:p>
      </dgm:t>
    </dgm:pt>
    <dgm:pt modelId="{251E9EE3-FF5E-4B12-A9BA-BE55D7DB1987}">
      <dgm:prSet phldrT="[Text]"/>
      <dgm:spPr>
        <a:xfrm>
          <a:off x="4489688"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None/>
          </a:pPr>
          <a:r>
            <a:rPr lang="en-US" b="1" dirty="0">
              <a:solidFill>
                <a:srgbClr val="3A95DE"/>
              </a:solidFill>
              <a:latin typeface="Segoe UI Semilight"/>
              <a:ea typeface="+mn-ea"/>
              <a:cs typeface="+mn-cs"/>
            </a:rPr>
            <a:t>Model &amp; Serve</a:t>
          </a:r>
        </a:p>
      </dgm:t>
    </dgm:pt>
    <dgm:pt modelId="{B339668B-147B-4E68-9D47-2ABAC37C0D44}" type="parTrans" cxnId="{F5B44BCF-1DCB-4C09-96BF-5676F6D3D0F5}">
      <dgm:prSet/>
      <dgm:spPr/>
      <dgm:t>
        <a:bodyPr/>
        <a:lstStyle/>
        <a:p>
          <a:endParaRPr lang="en-US"/>
        </a:p>
      </dgm:t>
    </dgm:pt>
    <dgm:pt modelId="{664AAA51-540A-4F14-AFD2-16BCCEB0D861}" type="sibTrans" cxnId="{F5B44BCF-1DCB-4C09-96BF-5676F6D3D0F5}">
      <dgm:prSet/>
      <dgm:spPr/>
      <dgm:t>
        <a:bodyPr/>
        <a:lstStyle/>
        <a:p>
          <a:endParaRPr lang="en-US"/>
        </a:p>
      </dgm:t>
    </dgm:pt>
    <dgm:pt modelId="{3EC16F9F-4B0C-405E-88CF-3367DEC61084}">
      <dgm:prSet phldrT="[Text]"/>
      <dgm:spPr>
        <a:xfrm>
          <a:off x="0"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Char char="•"/>
          </a:pPr>
          <a:r>
            <a:rPr lang="en-US" dirty="0">
              <a:solidFill>
                <a:sysClr val="windowText" lastClr="000000"/>
              </a:solidFill>
              <a:latin typeface="Segoe UI Semilight"/>
              <a:ea typeface="+mn-ea"/>
              <a:cs typeface="+mn-cs"/>
            </a:rPr>
            <a:t>Data orchestration and monitoring</a:t>
          </a:r>
        </a:p>
      </dgm:t>
    </dgm:pt>
    <dgm:pt modelId="{D1FE5F56-87C1-4C0D-BAE2-9F096F36F7D2}" type="parTrans" cxnId="{0B581D2D-5D80-4406-A8A0-96AF9B84915A}">
      <dgm:prSet/>
      <dgm:spPr/>
      <dgm:t>
        <a:bodyPr/>
        <a:lstStyle/>
        <a:p>
          <a:endParaRPr lang="en-US"/>
        </a:p>
      </dgm:t>
    </dgm:pt>
    <dgm:pt modelId="{594E467A-B471-446D-BDF6-5B3052953691}" type="sibTrans" cxnId="{0B581D2D-5D80-4406-A8A0-96AF9B84915A}">
      <dgm:prSet/>
      <dgm:spPr/>
      <dgm:t>
        <a:bodyPr/>
        <a:lstStyle/>
        <a:p>
          <a:endParaRPr lang="en-US"/>
        </a:p>
      </dgm:t>
    </dgm:pt>
    <dgm:pt modelId="{DE7F63D8-9923-484E-990C-0EDDC26A058E}">
      <dgm:prSet phldrT="[Text]"/>
      <dgm:spPr>
        <a:xfrm>
          <a:off x="1497486"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Char char="•"/>
          </a:pPr>
          <a:r>
            <a:rPr lang="en-US" dirty="0">
              <a:solidFill>
                <a:sysClr val="windowText" lastClr="000000"/>
              </a:solidFill>
              <a:latin typeface="Segoe UI Semilight"/>
              <a:ea typeface="+mn-ea"/>
              <a:cs typeface="+mn-cs"/>
            </a:rPr>
            <a:t>Big data store</a:t>
          </a:r>
        </a:p>
      </dgm:t>
    </dgm:pt>
    <dgm:pt modelId="{A151AB43-DEAD-44B7-A9AC-B819973C2252}" type="parTrans" cxnId="{F000B9C1-01F0-4AE6-8103-BDAAA7DD25D8}">
      <dgm:prSet/>
      <dgm:spPr/>
      <dgm:t>
        <a:bodyPr/>
        <a:lstStyle/>
        <a:p>
          <a:endParaRPr lang="en-US"/>
        </a:p>
      </dgm:t>
    </dgm:pt>
    <dgm:pt modelId="{E93DB8BA-D87F-40D6-8785-B1DCC245F2A8}" type="sibTrans" cxnId="{F000B9C1-01F0-4AE6-8103-BDAAA7DD25D8}">
      <dgm:prSet/>
      <dgm:spPr/>
      <dgm:t>
        <a:bodyPr/>
        <a:lstStyle/>
        <a:p>
          <a:endParaRPr lang="en-US"/>
        </a:p>
      </dgm:t>
    </dgm:pt>
    <dgm:pt modelId="{DB5CE900-6B66-4DEA-926C-7D4EC040D312}">
      <dgm:prSet phldrT="[Text]"/>
      <dgm:spPr>
        <a:xfrm>
          <a:off x="2993587"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Char char="•"/>
          </a:pPr>
          <a:r>
            <a:rPr lang="en-US" dirty="0">
              <a:solidFill>
                <a:sysClr val="windowText" lastClr="000000"/>
              </a:solidFill>
              <a:latin typeface="Segoe UI Semilight"/>
              <a:ea typeface="+mn-ea"/>
              <a:cs typeface="+mn-cs"/>
            </a:rPr>
            <a:t>Hadoop/Spark and Machine Learning</a:t>
          </a:r>
        </a:p>
      </dgm:t>
    </dgm:pt>
    <dgm:pt modelId="{6E3DFC5B-9CD8-47BD-9D11-297ECAC46D14}" type="parTrans" cxnId="{0277CC6F-B76E-4EC1-9502-285F64D76B5C}">
      <dgm:prSet/>
      <dgm:spPr/>
      <dgm:t>
        <a:bodyPr/>
        <a:lstStyle/>
        <a:p>
          <a:endParaRPr lang="en-US"/>
        </a:p>
      </dgm:t>
    </dgm:pt>
    <dgm:pt modelId="{1F21A354-19C9-4FAD-9DA7-0876D635332E}" type="sibTrans" cxnId="{0277CC6F-B76E-4EC1-9502-285F64D76B5C}">
      <dgm:prSet/>
      <dgm:spPr/>
      <dgm:t>
        <a:bodyPr/>
        <a:lstStyle/>
        <a:p>
          <a:endParaRPr lang="en-US"/>
        </a:p>
      </dgm:t>
    </dgm:pt>
    <dgm:pt modelId="{DB7B99CD-0C4D-4454-8FD5-169BDD875B24}">
      <dgm:prSet phldrT="[Text]"/>
      <dgm:spPr>
        <a:xfrm>
          <a:off x="4489688"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gm:spPr>
      <dgm:t>
        <a:bodyPr/>
        <a:lstStyle/>
        <a:p>
          <a:pPr>
            <a:buChar char="•"/>
          </a:pPr>
          <a:r>
            <a:rPr lang="en-US" dirty="0">
              <a:solidFill>
                <a:sysClr val="windowText" lastClr="000000"/>
              </a:solidFill>
              <a:latin typeface="Segoe UI Semilight"/>
              <a:ea typeface="+mn-ea"/>
              <a:cs typeface="+mn-cs"/>
            </a:rPr>
            <a:t>Data warehouse</a:t>
          </a:r>
        </a:p>
      </dgm:t>
    </dgm:pt>
    <dgm:pt modelId="{E7FFBD5C-4352-43AF-BA5B-0665CC750F0C}" type="parTrans" cxnId="{2A2D0866-E871-48F2-A979-8F3A5388CF59}">
      <dgm:prSet/>
      <dgm:spPr/>
      <dgm:t>
        <a:bodyPr/>
        <a:lstStyle/>
        <a:p>
          <a:endParaRPr lang="en-US"/>
        </a:p>
      </dgm:t>
    </dgm:pt>
    <dgm:pt modelId="{07252DE4-1837-49A2-9F5D-6B2D86935FB9}" type="sibTrans" cxnId="{2A2D0866-E871-48F2-A979-8F3A5388CF59}">
      <dgm:prSet/>
      <dgm:spPr/>
      <dgm:t>
        <a:bodyPr/>
        <a:lstStyle/>
        <a:p>
          <a:endParaRPr lang="en-US"/>
        </a:p>
      </dgm:t>
    </dgm:pt>
    <dgm:pt modelId="{EB196D09-2CB6-4D24-9452-2AC14FF4DF90}" type="pres">
      <dgm:prSet presAssocID="{8BFB6624-8E56-4462-B48E-DC8E73FF992E}" presName="Name0" presStyleCnt="0">
        <dgm:presLayoutVars>
          <dgm:dir/>
          <dgm:resizeHandles val="exact"/>
        </dgm:presLayoutVars>
      </dgm:prSet>
      <dgm:spPr/>
    </dgm:pt>
    <dgm:pt modelId="{1428E934-57EC-429E-953D-61FCA8F84822}" type="pres">
      <dgm:prSet presAssocID="{8BFB6624-8E56-4462-B48E-DC8E73FF992E}" presName="fgShape" presStyleLbl="fgShp" presStyleIdx="0" presStyleCnt="1" custScaleY="43294"/>
      <dgm:spPr>
        <a:xfrm>
          <a:off x="237743" y="2282922"/>
          <a:ext cx="5468112" cy="175964"/>
        </a:xfrm>
        <a:prstGeom prst="leftRightArrow">
          <a:avLst/>
        </a:prstGeom>
        <a:solidFill>
          <a:srgbClr val="3A95DE"/>
        </a:solidFill>
        <a:ln w="10795" cap="flat" cmpd="sng" algn="ctr">
          <a:solidFill>
            <a:srgbClr val="FFFFFF">
              <a:hueOff val="0"/>
              <a:satOff val="0"/>
              <a:lumOff val="0"/>
              <a:alphaOff val="0"/>
            </a:srgbClr>
          </a:solidFill>
          <a:prstDash val="solid"/>
        </a:ln>
        <a:effectLst/>
      </dgm:spPr>
    </dgm:pt>
    <dgm:pt modelId="{C51D38A0-089A-4946-9B5D-2F06FF38E86D}" type="pres">
      <dgm:prSet presAssocID="{8BFB6624-8E56-4462-B48E-DC8E73FF992E}" presName="linComp" presStyleCnt="0"/>
      <dgm:spPr/>
    </dgm:pt>
    <dgm:pt modelId="{0636BC33-F5D3-423A-93B0-2ACD177E61D0}" type="pres">
      <dgm:prSet presAssocID="{C7B90B40-C057-4382-B497-B02D13D7288B}" presName="compNode" presStyleCnt="0"/>
      <dgm:spPr/>
    </dgm:pt>
    <dgm:pt modelId="{4031E349-6302-487A-B44A-6F042624BDE1}" type="pres">
      <dgm:prSet presAssocID="{C7B90B40-C057-4382-B497-B02D13D7288B}" presName="bkgdShape" presStyleLbl="node1" presStyleIdx="0" presStyleCnt="4" custLinFactNeighborX="-8323" custLinFactNeighborY="4043"/>
      <dgm:spPr/>
    </dgm:pt>
    <dgm:pt modelId="{0D53F736-5928-4CEA-86EF-5FA873B65A25}" type="pres">
      <dgm:prSet presAssocID="{C7B90B40-C057-4382-B497-B02D13D7288B}" presName="nodeTx" presStyleLbl="node1" presStyleIdx="0" presStyleCnt="4">
        <dgm:presLayoutVars>
          <dgm:bulletEnabled val="1"/>
        </dgm:presLayoutVars>
      </dgm:prSet>
      <dgm:spPr/>
    </dgm:pt>
    <dgm:pt modelId="{88301FE8-D779-4A47-8E5B-58ED527F5766}" type="pres">
      <dgm:prSet presAssocID="{C7B90B40-C057-4382-B497-B02D13D7288B}" presName="invisiNode" presStyleLbl="node1" presStyleIdx="0" presStyleCnt="4"/>
      <dgm:spPr/>
    </dgm:pt>
    <dgm:pt modelId="{CF0B16A2-0100-4881-BBBD-97301DE9C8B5}" type="pres">
      <dgm:prSet presAssocID="{C7B90B40-C057-4382-B497-B02D13D7288B}" presName="imagNode" presStyleLbl="fgImgPlace1" presStyleIdx="0" presStyleCnt="4"/>
      <dgm:spPr>
        <a:xfrm>
          <a:off x="276499" y="162576"/>
          <a:ext cx="902298" cy="9022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gm:spPr>
    </dgm:pt>
    <dgm:pt modelId="{3AF0F366-46D2-45AF-B837-54403F725E60}" type="pres">
      <dgm:prSet presAssocID="{A58A0AF9-407E-43F6-AF3F-23DB947B878F}" presName="sibTrans" presStyleLbl="sibTrans2D1" presStyleIdx="0" presStyleCnt="0"/>
      <dgm:spPr/>
    </dgm:pt>
    <dgm:pt modelId="{68AD1C10-0960-4429-95A0-49D528A02260}" type="pres">
      <dgm:prSet presAssocID="{D14B979D-BCFA-490F-8888-45544808AF71}" presName="compNode" presStyleCnt="0"/>
      <dgm:spPr/>
    </dgm:pt>
    <dgm:pt modelId="{02114F13-CCD2-40A1-B2C2-655F5162B7AA}" type="pres">
      <dgm:prSet presAssocID="{D14B979D-BCFA-490F-8888-45544808AF71}" presName="bkgdShape" presStyleLbl="node1" presStyleIdx="1" presStyleCnt="4"/>
      <dgm:spPr/>
    </dgm:pt>
    <dgm:pt modelId="{22AD750A-3340-4EA2-8ED0-FAA4F454EFBD}" type="pres">
      <dgm:prSet presAssocID="{D14B979D-BCFA-490F-8888-45544808AF71}" presName="nodeTx" presStyleLbl="node1" presStyleIdx="1" presStyleCnt="4">
        <dgm:presLayoutVars>
          <dgm:bulletEnabled val="1"/>
        </dgm:presLayoutVars>
      </dgm:prSet>
      <dgm:spPr/>
    </dgm:pt>
    <dgm:pt modelId="{445BB3B5-7386-4D3D-8917-4B2D207BE33B}" type="pres">
      <dgm:prSet presAssocID="{D14B979D-BCFA-490F-8888-45544808AF71}" presName="invisiNode" presStyleLbl="node1" presStyleIdx="1" presStyleCnt="4"/>
      <dgm:spPr/>
    </dgm:pt>
    <dgm:pt modelId="{C644E8BC-659B-40EC-AE08-1123A7991842}" type="pres">
      <dgm:prSet presAssocID="{D14B979D-BCFA-490F-8888-45544808AF71}" presName="imagNode" presStyleLbl="fgImgPlace1" presStyleIdx="1" presStyleCnt="4"/>
      <dgm:spPr>
        <a:xfrm>
          <a:off x="1772600" y="162576"/>
          <a:ext cx="902298" cy="90229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gm:spPr>
    </dgm:pt>
    <dgm:pt modelId="{1281DEA9-D8F3-4B25-8C0F-F7B132096FEB}" type="pres">
      <dgm:prSet presAssocID="{7B17CBB1-C153-4AA8-9CEB-BC0079103C20}" presName="sibTrans" presStyleLbl="sibTrans2D1" presStyleIdx="0" presStyleCnt="0"/>
      <dgm:spPr/>
    </dgm:pt>
    <dgm:pt modelId="{933E1AD0-BB50-43F6-BAA6-2CA79C63221E}" type="pres">
      <dgm:prSet presAssocID="{A7BDFBA9-5A00-42C4-8B7C-B71CB7BE97B7}" presName="compNode" presStyleCnt="0"/>
      <dgm:spPr/>
    </dgm:pt>
    <dgm:pt modelId="{6DFED28D-3B99-461B-946A-F7F8AF87AEC5}" type="pres">
      <dgm:prSet presAssocID="{A7BDFBA9-5A00-42C4-8B7C-B71CB7BE97B7}" presName="bkgdShape" presStyleLbl="node1" presStyleIdx="2" presStyleCnt="4"/>
      <dgm:spPr/>
    </dgm:pt>
    <dgm:pt modelId="{13AB008F-C907-4FB1-A456-59F68E89849C}" type="pres">
      <dgm:prSet presAssocID="{A7BDFBA9-5A00-42C4-8B7C-B71CB7BE97B7}" presName="nodeTx" presStyleLbl="node1" presStyleIdx="2" presStyleCnt="4">
        <dgm:presLayoutVars>
          <dgm:bulletEnabled val="1"/>
        </dgm:presLayoutVars>
      </dgm:prSet>
      <dgm:spPr/>
    </dgm:pt>
    <dgm:pt modelId="{93A2ABD7-E842-4310-94CD-A41DD9D3BF46}" type="pres">
      <dgm:prSet presAssocID="{A7BDFBA9-5A00-42C4-8B7C-B71CB7BE97B7}" presName="invisiNode" presStyleLbl="node1" presStyleIdx="2" presStyleCnt="4"/>
      <dgm:spPr/>
    </dgm:pt>
    <dgm:pt modelId="{0C32BE1D-925F-4345-BE2B-2EE651FA4952}" type="pres">
      <dgm:prSet presAssocID="{A7BDFBA9-5A00-42C4-8B7C-B71CB7BE97B7}" presName="imagNode" presStyleLbl="fgImgPlace1" presStyleIdx="2" presStyleCnt="4"/>
      <dgm:spPr>
        <a:xfrm>
          <a:off x="3268701" y="162576"/>
          <a:ext cx="902298" cy="90229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gm:spPr>
    </dgm:pt>
    <dgm:pt modelId="{7028D519-C8B0-47CB-9E82-9428AF4276EF}" type="pres">
      <dgm:prSet presAssocID="{01202E71-8381-4157-BE08-A57A368AFD9A}" presName="sibTrans" presStyleLbl="sibTrans2D1" presStyleIdx="0" presStyleCnt="0"/>
      <dgm:spPr/>
    </dgm:pt>
    <dgm:pt modelId="{71C781A0-C47A-4728-B042-0824D5C57826}" type="pres">
      <dgm:prSet presAssocID="{251E9EE3-FF5E-4B12-A9BA-BE55D7DB1987}" presName="compNode" presStyleCnt="0"/>
      <dgm:spPr/>
    </dgm:pt>
    <dgm:pt modelId="{E4A5779A-2A58-48AC-BADC-4E746767CCC7}" type="pres">
      <dgm:prSet presAssocID="{251E9EE3-FF5E-4B12-A9BA-BE55D7DB1987}" presName="bkgdShape" presStyleLbl="node1" presStyleIdx="3" presStyleCnt="4"/>
      <dgm:spPr/>
    </dgm:pt>
    <dgm:pt modelId="{5DA942B2-59D5-491A-B6D2-1AC336EC66A3}" type="pres">
      <dgm:prSet presAssocID="{251E9EE3-FF5E-4B12-A9BA-BE55D7DB1987}" presName="nodeTx" presStyleLbl="node1" presStyleIdx="3" presStyleCnt="4">
        <dgm:presLayoutVars>
          <dgm:bulletEnabled val="1"/>
        </dgm:presLayoutVars>
      </dgm:prSet>
      <dgm:spPr/>
    </dgm:pt>
    <dgm:pt modelId="{E8B19FCB-0C31-4BA6-B97F-C758A1F2297A}" type="pres">
      <dgm:prSet presAssocID="{251E9EE3-FF5E-4B12-A9BA-BE55D7DB1987}" presName="invisiNode" presStyleLbl="node1" presStyleIdx="3" presStyleCnt="4"/>
      <dgm:spPr/>
    </dgm:pt>
    <dgm:pt modelId="{D435E0E1-7B84-49FB-BDC4-FE16F5FE2C3B}" type="pres">
      <dgm:prSet presAssocID="{251E9EE3-FF5E-4B12-A9BA-BE55D7DB1987}" presName="imagNode" presStyleLbl="fgImgPlace1" presStyleIdx="3" presStyleCnt="4"/>
      <dgm:spPr>
        <a:xfrm>
          <a:off x="4764802" y="162576"/>
          <a:ext cx="902298" cy="90229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gm:spPr>
    </dgm:pt>
  </dgm:ptLst>
  <dgm:cxnLst>
    <dgm:cxn modelId="{CFBB3E03-261B-4E76-96AB-858964B58A51}" type="presOf" srcId="{D14B979D-BCFA-490F-8888-45544808AF71}" destId="{02114F13-CCD2-40A1-B2C2-655F5162B7AA}" srcOrd="0" destOrd="0" presId="urn:microsoft.com/office/officeart/2005/8/layout/hList7"/>
    <dgm:cxn modelId="{D4C12104-0527-4B9D-A6E3-6B355DDE7BA1}" type="presOf" srcId="{A7BDFBA9-5A00-42C4-8B7C-B71CB7BE97B7}" destId="{6DFED28D-3B99-461B-946A-F7F8AF87AEC5}" srcOrd="0" destOrd="0" presId="urn:microsoft.com/office/officeart/2005/8/layout/hList7"/>
    <dgm:cxn modelId="{1B3EFD0F-18D4-4D36-BF1C-FC16F3CD5773}" type="presOf" srcId="{251E9EE3-FF5E-4B12-A9BA-BE55D7DB1987}" destId="{E4A5779A-2A58-48AC-BADC-4E746767CCC7}" srcOrd="0" destOrd="0" presId="urn:microsoft.com/office/officeart/2005/8/layout/hList7"/>
    <dgm:cxn modelId="{AFA64C1D-8A1E-4631-8D37-EE3CDA9FE461}" type="presOf" srcId="{251E9EE3-FF5E-4B12-A9BA-BE55D7DB1987}" destId="{5DA942B2-59D5-491A-B6D2-1AC336EC66A3}" srcOrd="1" destOrd="0" presId="urn:microsoft.com/office/officeart/2005/8/layout/hList7"/>
    <dgm:cxn modelId="{0B581D2D-5D80-4406-A8A0-96AF9B84915A}" srcId="{C7B90B40-C057-4382-B497-B02D13D7288B}" destId="{3EC16F9F-4B0C-405E-88CF-3367DEC61084}" srcOrd="0" destOrd="0" parTransId="{D1FE5F56-87C1-4C0D-BAE2-9F096F36F7D2}" sibTransId="{594E467A-B471-446D-BDF6-5B3052953691}"/>
    <dgm:cxn modelId="{8B2DF82E-9828-435D-A42F-CE1EAA5B0074}" type="presOf" srcId="{8BFB6624-8E56-4462-B48E-DC8E73FF992E}" destId="{EB196D09-2CB6-4D24-9452-2AC14FF4DF90}" srcOrd="0" destOrd="0" presId="urn:microsoft.com/office/officeart/2005/8/layout/hList7"/>
    <dgm:cxn modelId="{A0E1DA33-DE9E-4104-8F02-D7A06BDDB77C}" type="presOf" srcId="{A58A0AF9-407E-43F6-AF3F-23DB947B878F}" destId="{3AF0F366-46D2-45AF-B837-54403F725E60}" srcOrd="0" destOrd="0" presId="urn:microsoft.com/office/officeart/2005/8/layout/hList7"/>
    <dgm:cxn modelId="{C4A44236-0CB2-4828-9162-BA68C6D9C7C5}" srcId="{8BFB6624-8E56-4462-B48E-DC8E73FF992E}" destId="{C7B90B40-C057-4382-B497-B02D13D7288B}" srcOrd="0" destOrd="0" parTransId="{4DE24C46-88A8-4BC8-BD62-115FAAD8D26F}" sibTransId="{A58A0AF9-407E-43F6-AF3F-23DB947B878F}"/>
    <dgm:cxn modelId="{DD4E683B-791A-4342-A15C-FB7CA7979E58}" type="presOf" srcId="{7B17CBB1-C153-4AA8-9CEB-BC0079103C20}" destId="{1281DEA9-D8F3-4B25-8C0F-F7B132096FEB}" srcOrd="0" destOrd="0" presId="urn:microsoft.com/office/officeart/2005/8/layout/hList7"/>
    <dgm:cxn modelId="{6A98975D-66B0-469D-8E6F-C6A2D095781D}" type="presOf" srcId="{DB7B99CD-0C4D-4454-8FD5-169BDD875B24}" destId="{5DA942B2-59D5-491A-B6D2-1AC336EC66A3}" srcOrd="1" destOrd="1" presId="urn:microsoft.com/office/officeart/2005/8/layout/hList7"/>
    <dgm:cxn modelId="{2A2D0866-E871-48F2-A979-8F3A5388CF59}" srcId="{251E9EE3-FF5E-4B12-A9BA-BE55D7DB1987}" destId="{DB7B99CD-0C4D-4454-8FD5-169BDD875B24}" srcOrd="0" destOrd="0" parTransId="{E7FFBD5C-4352-43AF-BA5B-0665CC750F0C}" sibTransId="{07252DE4-1837-49A2-9F5D-6B2D86935FB9}"/>
    <dgm:cxn modelId="{8CAC674B-29A8-4755-8119-55C2EC678A0B}" type="presOf" srcId="{DB5CE900-6B66-4DEA-926C-7D4EC040D312}" destId="{6DFED28D-3B99-461B-946A-F7F8AF87AEC5}" srcOrd="0" destOrd="1" presId="urn:microsoft.com/office/officeart/2005/8/layout/hList7"/>
    <dgm:cxn modelId="{0277CC6F-B76E-4EC1-9502-285F64D76B5C}" srcId="{A7BDFBA9-5A00-42C4-8B7C-B71CB7BE97B7}" destId="{DB5CE900-6B66-4DEA-926C-7D4EC040D312}" srcOrd="0" destOrd="0" parTransId="{6E3DFC5B-9CD8-47BD-9D11-297ECAC46D14}" sibTransId="{1F21A354-19C9-4FAD-9DA7-0876D635332E}"/>
    <dgm:cxn modelId="{3815AD78-EC7F-4766-A083-EC1CF2F3C4DC}" type="presOf" srcId="{DB7B99CD-0C4D-4454-8FD5-169BDD875B24}" destId="{E4A5779A-2A58-48AC-BADC-4E746767CCC7}" srcOrd="0" destOrd="1" presId="urn:microsoft.com/office/officeart/2005/8/layout/hList7"/>
    <dgm:cxn modelId="{273E1079-CB55-4DD7-A0FB-5F46EEA366DB}" srcId="{8BFB6624-8E56-4462-B48E-DC8E73FF992E}" destId="{A7BDFBA9-5A00-42C4-8B7C-B71CB7BE97B7}" srcOrd="2" destOrd="0" parTransId="{F9185D9D-2221-416F-B0B2-82870D9C1031}" sibTransId="{01202E71-8381-4157-BE08-A57A368AFD9A}"/>
    <dgm:cxn modelId="{D18F6886-896C-41FE-9675-5E3AE187FFA1}" srcId="{8BFB6624-8E56-4462-B48E-DC8E73FF992E}" destId="{D14B979D-BCFA-490F-8888-45544808AF71}" srcOrd="1" destOrd="0" parTransId="{5B42075C-0309-461C-96DC-8F9D1D7A63F3}" sibTransId="{7B17CBB1-C153-4AA8-9CEB-BC0079103C20}"/>
    <dgm:cxn modelId="{FBA7B087-8342-4663-827C-E4AD23E019F0}" type="presOf" srcId="{C7B90B40-C057-4382-B497-B02D13D7288B}" destId="{0D53F736-5928-4CEA-86EF-5FA873B65A25}" srcOrd="1" destOrd="0" presId="urn:microsoft.com/office/officeart/2005/8/layout/hList7"/>
    <dgm:cxn modelId="{FDAA7F89-8C01-452F-BAC5-817EC4974039}" type="presOf" srcId="{D14B979D-BCFA-490F-8888-45544808AF71}" destId="{22AD750A-3340-4EA2-8ED0-FAA4F454EFBD}" srcOrd="1" destOrd="0" presId="urn:microsoft.com/office/officeart/2005/8/layout/hList7"/>
    <dgm:cxn modelId="{CB7C778B-96C2-4B70-A1F7-ED613ACD5D4B}" type="presOf" srcId="{01202E71-8381-4157-BE08-A57A368AFD9A}" destId="{7028D519-C8B0-47CB-9E82-9428AF4276EF}" srcOrd="0" destOrd="0" presId="urn:microsoft.com/office/officeart/2005/8/layout/hList7"/>
    <dgm:cxn modelId="{E8570399-9356-40EA-B860-B1DBB3B59F89}" type="presOf" srcId="{DB5CE900-6B66-4DEA-926C-7D4EC040D312}" destId="{13AB008F-C907-4FB1-A456-59F68E89849C}" srcOrd="1" destOrd="1" presId="urn:microsoft.com/office/officeart/2005/8/layout/hList7"/>
    <dgm:cxn modelId="{3B11F2A0-D531-4C71-B496-B74301AA47E2}" type="presOf" srcId="{C7B90B40-C057-4382-B497-B02D13D7288B}" destId="{4031E349-6302-487A-B44A-6F042624BDE1}" srcOrd="0" destOrd="0" presId="urn:microsoft.com/office/officeart/2005/8/layout/hList7"/>
    <dgm:cxn modelId="{0C728FB5-B940-432C-874F-F35BE6446624}" type="presOf" srcId="{DE7F63D8-9923-484E-990C-0EDDC26A058E}" destId="{02114F13-CCD2-40A1-B2C2-655F5162B7AA}" srcOrd="0" destOrd="1" presId="urn:microsoft.com/office/officeart/2005/8/layout/hList7"/>
    <dgm:cxn modelId="{E45791BD-83B9-4A22-8790-7B2B311BD1F1}" type="presOf" srcId="{A7BDFBA9-5A00-42C4-8B7C-B71CB7BE97B7}" destId="{13AB008F-C907-4FB1-A456-59F68E89849C}" srcOrd="1" destOrd="0" presId="urn:microsoft.com/office/officeart/2005/8/layout/hList7"/>
    <dgm:cxn modelId="{F000B9C1-01F0-4AE6-8103-BDAAA7DD25D8}" srcId="{D14B979D-BCFA-490F-8888-45544808AF71}" destId="{DE7F63D8-9923-484E-990C-0EDDC26A058E}" srcOrd="0" destOrd="0" parTransId="{A151AB43-DEAD-44B7-A9AC-B819973C2252}" sibTransId="{E93DB8BA-D87F-40D6-8785-B1DCC245F2A8}"/>
    <dgm:cxn modelId="{A95ADDC8-B610-4C2C-AA15-02395A4A5662}" type="presOf" srcId="{3EC16F9F-4B0C-405E-88CF-3367DEC61084}" destId="{4031E349-6302-487A-B44A-6F042624BDE1}" srcOrd="0" destOrd="1" presId="urn:microsoft.com/office/officeart/2005/8/layout/hList7"/>
    <dgm:cxn modelId="{F5B44BCF-1DCB-4C09-96BF-5676F6D3D0F5}" srcId="{8BFB6624-8E56-4462-B48E-DC8E73FF992E}" destId="{251E9EE3-FF5E-4B12-A9BA-BE55D7DB1987}" srcOrd="3" destOrd="0" parTransId="{B339668B-147B-4E68-9D47-2ABAC37C0D44}" sibTransId="{664AAA51-540A-4F14-AFD2-16BCCEB0D861}"/>
    <dgm:cxn modelId="{8921AADC-2B52-4CE0-ADB4-D64BFA8B349A}" type="presOf" srcId="{DE7F63D8-9923-484E-990C-0EDDC26A058E}" destId="{22AD750A-3340-4EA2-8ED0-FAA4F454EFBD}" srcOrd="1" destOrd="1" presId="urn:microsoft.com/office/officeart/2005/8/layout/hList7"/>
    <dgm:cxn modelId="{0D4174E4-C67A-4FFF-9CC3-B61B3025429B}" type="presOf" srcId="{3EC16F9F-4B0C-405E-88CF-3367DEC61084}" destId="{0D53F736-5928-4CEA-86EF-5FA873B65A25}" srcOrd="1" destOrd="1" presId="urn:microsoft.com/office/officeart/2005/8/layout/hList7"/>
    <dgm:cxn modelId="{ACC94D2E-84D3-43F0-8C52-F8A859CA7A18}" type="presParOf" srcId="{EB196D09-2CB6-4D24-9452-2AC14FF4DF90}" destId="{1428E934-57EC-429E-953D-61FCA8F84822}" srcOrd="0" destOrd="0" presId="urn:microsoft.com/office/officeart/2005/8/layout/hList7"/>
    <dgm:cxn modelId="{8019CCD5-5FB0-4BF1-B677-F76F4A8D873C}" type="presParOf" srcId="{EB196D09-2CB6-4D24-9452-2AC14FF4DF90}" destId="{C51D38A0-089A-4946-9B5D-2F06FF38E86D}" srcOrd="1" destOrd="0" presId="urn:microsoft.com/office/officeart/2005/8/layout/hList7"/>
    <dgm:cxn modelId="{1E4CBA37-273F-4A1B-AD63-6DCFCB13D475}" type="presParOf" srcId="{C51D38A0-089A-4946-9B5D-2F06FF38E86D}" destId="{0636BC33-F5D3-423A-93B0-2ACD177E61D0}" srcOrd="0" destOrd="0" presId="urn:microsoft.com/office/officeart/2005/8/layout/hList7"/>
    <dgm:cxn modelId="{F78331CC-8CF5-4F2C-87AD-A0D534DC03DD}" type="presParOf" srcId="{0636BC33-F5D3-423A-93B0-2ACD177E61D0}" destId="{4031E349-6302-487A-B44A-6F042624BDE1}" srcOrd="0" destOrd="0" presId="urn:microsoft.com/office/officeart/2005/8/layout/hList7"/>
    <dgm:cxn modelId="{9315CD63-B862-41BE-87DB-5BA5373470C9}" type="presParOf" srcId="{0636BC33-F5D3-423A-93B0-2ACD177E61D0}" destId="{0D53F736-5928-4CEA-86EF-5FA873B65A25}" srcOrd="1" destOrd="0" presId="urn:microsoft.com/office/officeart/2005/8/layout/hList7"/>
    <dgm:cxn modelId="{690E20A9-84C4-4915-89E3-C6AF859A3D84}" type="presParOf" srcId="{0636BC33-F5D3-423A-93B0-2ACD177E61D0}" destId="{88301FE8-D779-4A47-8E5B-58ED527F5766}" srcOrd="2" destOrd="0" presId="urn:microsoft.com/office/officeart/2005/8/layout/hList7"/>
    <dgm:cxn modelId="{350209B6-52F3-41E7-B62C-0DA421BDA315}" type="presParOf" srcId="{0636BC33-F5D3-423A-93B0-2ACD177E61D0}" destId="{CF0B16A2-0100-4881-BBBD-97301DE9C8B5}" srcOrd="3" destOrd="0" presId="urn:microsoft.com/office/officeart/2005/8/layout/hList7"/>
    <dgm:cxn modelId="{795D91D4-B446-474B-B19B-876F39F8C623}" type="presParOf" srcId="{C51D38A0-089A-4946-9B5D-2F06FF38E86D}" destId="{3AF0F366-46D2-45AF-B837-54403F725E60}" srcOrd="1" destOrd="0" presId="urn:microsoft.com/office/officeart/2005/8/layout/hList7"/>
    <dgm:cxn modelId="{B5009C29-D6F2-490B-9F78-EACAC2FA1475}" type="presParOf" srcId="{C51D38A0-089A-4946-9B5D-2F06FF38E86D}" destId="{68AD1C10-0960-4429-95A0-49D528A02260}" srcOrd="2" destOrd="0" presId="urn:microsoft.com/office/officeart/2005/8/layout/hList7"/>
    <dgm:cxn modelId="{698AA7DC-BA9C-4ABF-91F9-8370AF98358E}" type="presParOf" srcId="{68AD1C10-0960-4429-95A0-49D528A02260}" destId="{02114F13-CCD2-40A1-B2C2-655F5162B7AA}" srcOrd="0" destOrd="0" presId="urn:microsoft.com/office/officeart/2005/8/layout/hList7"/>
    <dgm:cxn modelId="{A2FA8048-6D17-4A62-A696-697980FDC193}" type="presParOf" srcId="{68AD1C10-0960-4429-95A0-49D528A02260}" destId="{22AD750A-3340-4EA2-8ED0-FAA4F454EFBD}" srcOrd="1" destOrd="0" presId="urn:microsoft.com/office/officeart/2005/8/layout/hList7"/>
    <dgm:cxn modelId="{1381364F-AC5E-406A-B263-FA01D229BA23}" type="presParOf" srcId="{68AD1C10-0960-4429-95A0-49D528A02260}" destId="{445BB3B5-7386-4D3D-8917-4B2D207BE33B}" srcOrd="2" destOrd="0" presId="urn:microsoft.com/office/officeart/2005/8/layout/hList7"/>
    <dgm:cxn modelId="{84B3F631-0B1C-4DA1-B604-5F6261D98F31}" type="presParOf" srcId="{68AD1C10-0960-4429-95A0-49D528A02260}" destId="{C644E8BC-659B-40EC-AE08-1123A7991842}" srcOrd="3" destOrd="0" presId="urn:microsoft.com/office/officeart/2005/8/layout/hList7"/>
    <dgm:cxn modelId="{2E48E41F-6B82-4F63-B9F1-DB8A9DF63EBC}" type="presParOf" srcId="{C51D38A0-089A-4946-9B5D-2F06FF38E86D}" destId="{1281DEA9-D8F3-4B25-8C0F-F7B132096FEB}" srcOrd="3" destOrd="0" presId="urn:microsoft.com/office/officeart/2005/8/layout/hList7"/>
    <dgm:cxn modelId="{50AFEFD9-F22F-4F7B-BAAB-EAA820997427}" type="presParOf" srcId="{C51D38A0-089A-4946-9B5D-2F06FF38E86D}" destId="{933E1AD0-BB50-43F6-BAA6-2CA79C63221E}" srcOrd="4" destOrd="0" presId="urn:microsoft.com/office/officeart/2005/8/layout/hList7"/>
    <dgm:cxn modelId="{659A3257-3EEF-494D-9573-B7B43F89D1E0}" type="presParOf" srcId="{933E1AD0-BB50-43F6-BAA6-2CA79C63221E}" destId="{6DFED28D-3B99-461B-946A-F7F8AF87AEC5}" srcOrd="0" destOrd="0" presId="urn:microsoft.com/office/officeart/2005/8/layout/hList7"/>
    <dgm:cxn modelId="{E6CEDC6D-49F5-422E-92AD-718DF60803A2}" type="presParOf" srcId="{933E1AD0-BB50-43F6-BAA6-2CA79C63221E}" destId="{13AB008F-C907-4FB1-A456-59F68E89849C}" srcOrd="1" destOrd="0" presId="urn:microsoft.com/office/officeart/2005/8/layout/hList7"/>
    <dgm:cxn modelId="{4E2F5912-4886-4949-8D41-94FE6C7A04DE}" type="presParOf" srcId="{933E1AD0-BB50-43F6-BAA6-2CA79C63221E}" destId="{93A2ABD7-E842-4310-94CD-A41DD9D3BF46}" srcOrd="2" destOrd="0" presId="urn:microsoft.com/office/officeart/2005/8/layout/hList7"/>
    <dgm:cxn modelId="{CEC779BB-DA21-42FB-9C1B-15801D417C79}" type="presParOf" srcId="{933E1AD0-BB50-43F6-BAA6-2CA79C63221E}" destId="{0C32BE1D-925F-4345-BE2B-2EE651FA4952}" srcOrd="3" destOrd="0" presId="urn:microsoft.com/office/officeart/2005/8/layout/hList7"/>
    <dgm:cxn modelId="{A8456D23-7DF9-4584-A1D1-4B85592207A0}" type="presParOf" srcId="{C51D38A0-089A-4946-9B5D-2F06FF38E86D}" destId="{7028D519-C8B0-47CB-9E82-9428AF4276EF}" srcOrd="5" destOrd="0" presId="urn:microsoft.com/office/officeart/2005/8/layout/hList7"/>
    <dgm:cxn modelId="{6B18F6DA-A8C8-4AE9-B7DF-686B6308AFA7}" type="presParOf" srcId="{C51D38A0-089A-4946-9B5D-2F06FF38E86D}" destId="{71C781A0-C47A-4728-B042-0824D5C57826}" srcOrd="6" destOrd="0" presId="urn:microsoft.com/office/officeart/2005/8/layout/hList7"/>
    <dgm:cxn modelId="{1CB486EF-84ED-4F96-A9EA-E4B9220FBB28}" type="presParOf" srcId="{71C781A0-C47A-4728-B042-0824D5C57826}" destId="{E4A5779A-2A58-48AC-BADC-4E746767CCC7}" srcOrd="0" destOrd="0" presId="urn:microsoft.com/office/officeart/2005/8/layout/hList7"/>
    <dgm:cxn modelId="{A93C2630-2AB5-47FD-B728-3731D0627E29}" type="presParOf" srcId="{71C781A0-C47A-4728-B042-0824D5C57826}" destId="{5DA942B2-59D5-491A-B6D2-1AC336EC66A3}" srcOrd="1" destOrd="0" presId="urn:microsoft.com/office/officeart/2005/8/layout/hList7"/>
    <dgm:cxn modelId="{F5A37349-F81A-4659-915F-F240BAD132A6}" type="presParOf" srcId="{71C781A0-C47A-4728-B042-0824D5C57826}" destId="{E8B19FCB-0C31-4BA6-B97F-C758A1F2297A}" srcOrd="2" destOrd="0" presId="urn:microsoft.com/office/officeart/2005/8/layout/hList7"/>
    <dgm:cxn modelId="{A3535581-A569-43E9-A371-51EE77268947}" type="presParOf" srcId="{71C781A0-C47A-4728-B042-0824D5C57826}" destId="{D435E0E1-7B84-49FB-BDC4-FE16F5FE2C3B}"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4C17C0-E6B4-4EC8-8DA3-A0ABB94F3939}" type="doc">
      <dgm:prSet loTypeId="urn:microsoft.com/office/officeart/2005/8/layout/hChevron3" loCatId="process" qsTypeId="urn:microsoft.com/office/officeart/2005/8/quickstyle/simple1" qsCatId="simple" csTypeId="urn:microsoft.com/office/officeart/2005/8/colors/colorful4" csCatId="colorful" phldr="1"/>
      <dgm:spPr/>
    </dgm:pt>
    <dgm:pt modelId="{91B40BBA-824B-4382-9D3A-EFBE8BA167B7}">
      <dgm:prSet phldrT="[Text]"/>
      <dgm:spPr>
        <a:xfrm>
          <a:off x="2344" y="202728"/>
          <a:ext cx="2351856" cy="940742"/>
        </a:xfrm>
        <a:prstGeom prst="homePlate">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Connect &amp; Collect</a:t>
          </a:r>
        </a:p>
      </dgm:t>
    </dgm:pt>
    <dgm:pt modelId="{32B9AF6D-264C-4C8C-A10D-BDFAE213585E}" type="parTrans" cxnId="{17B2826A-81EA-4E83-82E6-F834FA50C72E}">
      <dgm:prSet/>
      <dgm:spPr/>
      <dgm:t>
        <a:bodyPr/>
        <a:lstStyle/>
        <a:p>
          <a:endParaRPr lang="en-US"/>
        </a:p>
      </dgm:t>
    </dgm:pt>
    <dgm:pt modelId="{8AEA1490-4DD1-41D9-9728-27B54EE8068C}" type="sibTrans" cxnId="{17B2826A-81EA-4E83-82E6-F834FA50C72E}">
      <dgm:prSet/>
      <dgm:spPr/>
      <dgm:t>
        <a:bodyPr/>
        <a:lstStyle/>
        <a:p>
          <a:endParaRPr lang="en-US"/>
        </a:p>
      </dgm:t>
    </dgm:pt>
    <dgm:pt modelId="{CB71EE0F-79E3-4159-964C-7A3CE6621654}">
      <dgm:prSet phldrT="[Text]"/>
      <dgm:spPr>
        <a:xfrm>
          <a:off x="3765314" y="202728"/>
          <a:ext cx="2351856" cy="940742"/>
        </a:xfrm>
        <a:prstGeom prst="chevron">
          <a:avLst/>
        </a:prstGeom>
        <a:solidFill>
          <a:srgbClr val="0078D7">
            <a:hueOff val="-8260466"/>
            <a:satOff val="-66667"/>
            <a:lumOff val="196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Publish</a:t>
          </a:r>
        </a:p>
      </dgm:t>
    </dgm:pt>
    <dgm:pt modelId="{C66A7306-5E8B-42FD-BA3D-A8882B22B895}" type="parTrans" cxnId="{533E84B4-7A79-40EF-B0BF-36112E0F798A}">
      <dgm:prSet/>
      <dgm:spPr/>
      <dgm:t>
        <a:bodyPr/>
        <a:lstStyle/>
        <a:p>
          <a:endParaRPr lang="en-US"/>
        </a:p>
      </dgm:t>
    </dgm:pt>
    <dgm:pt modelId="{48BAC78F-2CB4-468F-98F0-13300A44A8EC}" type="sibTrans" cxnId="{533E84B4-7A79-40EF-B0BF-36112E0F798A}">
      <dgm:prSet/>
      <dgm:spPr/>
      <dgm:t>
        <a:bodyPr/>
        <a:lstStyle/>
        <a:p>
          <a:endParaRPr lang="en-US"/>
        </a:p>
      </dgm:t>
    </dgm:pt>
    <dgm:pt modelId="{972C87FE-2803-41E9-AE88-B63C8ABCA938}">
      <dgm:prSet phldrT="[Text]"/>
      <dgm:spPr>
        <a:xfrm>
          <a:off x="5646799" y="202728"/>
          <a:ext cx="2351856" cy="940742"/>
        </a:xfrm>
        <a:prstGeom prst="chevron">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Monitor</a:t>
          </a:r>
        </a:p>
      </dgm:t>
    </dgm:pt>
    <dgm:pt modelId="{B5306E12-963E-49A8-85DA-139E963C25F6}" type="parTrans" cxnId="{EE92D093-B786-4E1C-B10F-77B4EFA4D24F}">
      <dgm:prSet/>
      <dgm:spPr/>
      <dgm:t>
        <a:bodyPr/>
        <a:lstStyle/>
        <a:p>
          <a:endParaRPr lang="en-US"/>
        </a:p>
      </dgm:t>
    </dgm:pt>
    <dgm:pt modelId="{919F0D76-BE6D-45D8-815E-F8FA14E56792}" type="sibTrans" cxnId="{EE92D093-B786-4E1C-B10F-77B4EFA4D24F}">
      <dgm:prSet/>
      <dgm:spPr/>
      <dgm:t>
        <a:bodyPr/>
        <a:lstStyle/>
        <a:p>
          <a:endParaRPr lang="en-US"/>
        </a:p>
      </dgm:t>
    </dgm:pt>
    <dgm:pt modelId="{D3271DED-F66B-41C8-90C4-1A4B4892A62D}">
      <dgm:prSet phldrT="[Text]"/>
      <dgm:spPr>
        <a:xfrm>
          <a:off x="1883829" y="202728"/>
          <a:ext cx="2351856" cy="940742"/>
        </a:xfrm>
        <a:prstGeom prst="chevron">
          <a:avLst/>
        </a:prstGeom>
        <a:solidFill>
          <a:srgbClr val="0078D7">
            <a:hueOff val="-4130233"/>
            <a:satOff val="-33333"/>
            <a:lumOff val="98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Transform &amp; Enrich</a:t>
          </a:r>
        </a:p>
      </dgm:t>
    </dgm:pt>
    <dgm:pt modelId="{16C82A38-975A-488E-A97D-10FDBDB2EBA1}" type="parTrans" cxnId="{F7BED2F0-9189-44DC-8187-04B7C33850BE}">
      <dgm:prSet/>
      <dgm:spPr/>
      <dgm:t>
        <a:bodyPr/>
        <a:lstStyle/>
        <a:p>
          <a:endParaRPr lang="en-US"/>
        </a:p>
      </dgm:t>
    </dgm:pt>
    <dgm:pt modelId="{D8511945-7E4D-44A7-B878-53A2489366A6}" type="sibTrans" cxnId="{F7BED2F0-9189-44DC-8187-04B7C33850BE}">
      <dgm:prSet/>
      <dgm:spPr/>
      <dgm:t>
        <a:bodyPr/>
        <a:lstStyle/>
        <a:p>
          <a:endParaRPr lang="en-US"/>
        </a:p>
      </dgm:t>
    </dgm:pt>
    <dgm:pt modelId="{2154DAF3-BDAB-4FEF-9971-13983FD8B4CD}" type="pres">
      <dgm:prSet presAssocID="{D54C17C0-E6B4-4EC8-8DA3-A0ABB94F3939}" presName="Name0" presStyleCnt="0">
        <dgm:presLayoutVars>
          <dgm:dir/>
          <dgm:resizeHandles val="exact"/>
        </dgm:presLayoutVars>
      </dgm:prSet>
      <dgm:spPr/>
    </dgm:pt>
    <dgm:pt modelId="{89749CF0-0ED2-4BF0-9C85-4E40A47F9A2A}" type="pres">
      <dgm:prSet presAssocID="{91B40BBA-824B-4382-9D3A-EFBE8BA167B7}" presName="parTxOnly" presStyleLbl="node1" presStyleIdx="0" presStyleCnt="4">
        <dgm:presLayoutVars>
          <dgm:bulletEnabled val="1"/>
        </dgm:presLayoutVars>
      </dgm:prSet>
      <dgm:spPr/>
    </dgm:pt>
    <dgm:pt modelId="{BBE3DEDC-C44B-4562-BBF9-B93EB301C871}" type="pres">
      <dgm:prSet presAssocID="{8AEA1490-4DD1-41D9-9728-27B54EE8068C}" presName="parSpace" presStyleCnt="0"/>
      <dgm:spPr/>
    </dgm:pt>
    <dgm:pt modelId="{36484B79-C2E9-4005-9944-6D3A0C859604}" type="pres">
      <dgm:prSet presAssocID="{D3271DED-F66B-41C8-90C4-1A4B4892A62D}" presName="parTxOnly" presStyleLbl="node1" presStyleIdx="1" presStyleCnt="4">
        <dgm:presLayoutVars>
          <dgm:bulletEnabled val="1"/>
        </dgm:presLayoutVars>
      </dgm:prSet>
      <dgm:spPr/>
    </dgm:pt>
    <dgm:pt modelId="{AA23EC2B-3EC9-4E93-B700-55AA59FBFA57}" type="pres">
      <dgm:prSet presAssocID="{D8511945-7E4D-44A7-B878-53A2489366A6}" presName="parSpace" presStyleCnt="0"/>
      <dgm:spPr/>
    </dgm:pt>
    <dgm:pt modelId="{A8F96ADB-C522-490F-957A-D254F3D5FE76}" type="pres">
      <dgm:prSet presAssocID="{CB71EE0F-79E3-4159-964C-7A3CE6621654}" presName="parTxOnly" presStyleLbl="node1" presStyleIdx="2" presStyleCnt="4">
        <dgm:presLayoutVars>
          <dgm:bulletEnabled val="1"/>
        </dgm:presLayoutVars>
      </dgm:prSet>
      <dgm:spPr/>
    </dgm:pt>
    <dgm:pt modelId="{3C12B33D-47A2-4D42-8242-94521C00B708}" type="pres">
      <dgm:prSet presAssocID="{48BAC78F-2CB4-468F-98F0-13300A44A8EC}" presName="parSpace" presStyleCnt="0"/>
      <dgm:spPr/>
    </dgm:pt>
    <dgm:pt modelId="{19AA4B1A-5960-42BC-8BB0-EF954A47F198}" type="pres">
      <dgm:prSet presAssocID="{972C87FE-2803-41E9-AE88-B63C8ABCA938}" presName="parTxOnly" presStyleLbl="node1" presStyleIdx="3" presStyleCnt="4">
        <dgm:presLayoutVars>
          <dgm:bulletEnabled val="1"/>
        </dgm:presLayoutVars>
      </dgm:prSet>
      <dgm:spPr/>
    </dgm:pt>
  </dgm:ptLst>
  <dgm:cxnLst>
    <dgm:cxn modelId="{814CEE12-9A9E-45A4-B4FD-44F4816940ED}" type="presOf" srcId="{D54C17C0-E6B4-4EC8-8DA3-A0ABB94F3939}" destId="{2154DAF3-BDAB-4FEF-9971-13983FD8B4CD}" srcOrd="0" destOrd="0" presId="urn:microsoft.com/office/officeart/2005/8/layout/hChevron3"/>
    <dgm:cxn modelId="{17B2826A-81EA-4E83-82E6-F834FA50C72E}" srcId="{D54C17C0-E6B4-4EC8-8DA3-A0ABB94F3939}" destId="{91B40BBA-824B-4382-9D3A-EFBE8BA167B7}" srcOrd="0" destOrd="0" parTransId="{32B9AF6D-264C-4C8C-A10D-BDFAE213585E}" sibTransId="{8AEA1490-4DD1-41D9-9728-27B54EE8068C}"/>
    <dgm:cxn modelId="{9EB7B670-99E6-46D8-9A53-40A012254A29}" type="presOf" srcId="{91B40BBA-824B-4382-9D3A-EFBE8BA167B7}" destId="{89749CF0-0ED2-4BF0-9C85-4E40A47F9A2A}" srcOrd="0" destOrd="0" presId="urn:microsoft.com/office/officeart/2005/8/layout/hChevron3"/>
    <dgm:cxn modelId="{E82C9878-AE7F-4406-8D0E-74777A86667A}" type="presOf" srcId="{972C87FE-2803-41E9-AE88-B63C8ABCA938}" destId="{19AA4B1A-5960-42BC-8BB0-EF954A47F198}" srcOrd="0" destOrd="0" presId="urn:microsoft.com/office/officeart/2005/8/layout/hChevron3"/>
    <dgm:cxn modelId="{EE92D093-B786-4E1C-B10F-77B4EFA4D24F}" srcId="{D54C17C0-E6B4-4EC8-8DA3-A0ABB94F3939}" destId="{972C87FE-2803-41E9-AE88-B63C8ABCA938}" srcOrd="3" destOrd="0" parTransId="{B5306E12-963E-49A8-85DA-139E963C25F6}" sibTransId="{919F0D76-BE6D-45D8-815E-F8FA14E56792}"/>
    <dgm:cxn modelId="{7EC408A0-2459-48F7-AE65-C53DB7D39E2E}" type="presOf" srcId="{CB71EE0F-79E3-4159-964C-7A3CE6621654}" destId="{A8F96ADB-C522-490F-957A-D254F3D5FE76}" srcOrd="0" destOrd="0" presId="urn:microsoft.com/office/officeart/2005/8/layout/hChevron3"/>
    <dgm:cxn modelId="{533E84B4-7A79-40EF-B0BF-36112E0F798A}" srcId="{D54C17C0-E6B4-4EC8-8DA3-A0ABB94F3939}" destId="{CB71EE0F-79E3-4159-964C-7A3CE6621654}" srcOrd="2" destOrd="0" parTransId="{C66A7306-5E8B-42FD-BA3D-A8882B22B895}" sibTransId="{48BAC78F-2CB4-468F-98F0-13300A44A8EC}"/>
    <dgm:cxn modelId="{1B58BEEC-78F1-4F9A-A630-10EFF0970DDE}" type="presOf" srcId="{D3271DED-F66B-41C8-90C4-1A4B4892A62D}" destId="{36484B79-C2E9-4005-9944-6D3A0C859604}" srcOrd="0" destOrd="0" presId="urn:microsoft.com/office/officeart/2005/8/layout/hChevron3"/>
    <dgm:cxn modelId="{F7BED2F0-9189-44DC-8187-04B7C33850BE}" srcId="{D54C17C0-E6B4-4EC8-8DA3-A0ABB94F3939}" destId="{D3271DED-F66B-41C8-90C4-1A4B4892A62D}" srcOrd="1" destOrd="0" parTransId="{16C82A38-975A-488E-A97D-10FDBDB2EBA1}" sibTransId="{D8511945-7E4D-44A7-B878-53A2489366A6}"/>
    <dgm:cxn modelId="{71D67FE2-06E2-404B-80FE-BCA5437F0A23}" type="presParOf" srcId="{2154DAF3-BDAB-4FEF-9971-13983FD8B4CD}" destId="{89749CF0-0ED2-4BF0-9C85-4E40A47F9A2A}" srcOrd="0" destOrd="0" presId="urn:microsoft.com/office/officeart/2005/8/layout/hChevron3"/>
    <dgm:cxn modelId="{C537C6A6-03D2-4A9D-A338-4E36CFAEF2E7}" type="presParOf" srcId="{2154DAF3-BDAB-4FEF-9971-13983FD8B4CD}" destId="{BBE3DEDC-C44B-4562-BBF9-B93EB301C871}" srcOrd="1" destOrd="0" presId="urn:microsoft.com/office/officeart/2005/8/layout/hChevron3"/>
    <dgm:cxn modelId="{651E9204-84C2-4460-87CA-857CD05B5AF7}" type="presParOf" srcId="{2154DAF3-BDAB-4FEF-9971-13983FD8B4CD}" destId="{36484B79-C2E9-4005-9944-6D3A0C859604}" srcOrd="2" destOrd="0" presId="urn:microsoft.com/office/officeart/2005/8/layout/hChevron3"/>
    <dgm:cxn modelId="{5BD2E4E0-0A02-426B-B31A-CFD9AEB61478}" type="presParOf" srcId="{2154DAF3-BDAB-4FEF-9971-13983FD8B4CD}" destId="{AA23EC2B-3EC9-4E93-B700-55AA59FBFA57}" srcOrd="3" destOrd="0" presId="urn:microsoft.com/office/officeart/2005/8/layout/hChevron3"/>
    <dgm:cxn modelId="{F1A989FB-D467-452B-8413-D9BC47D2576D}" type="presParOf" srcId="{2154DAF3-BDAB-4FEF-9971-13983FD8B4CD}" destId="{A8F96ADB-C522-490F-957A-D254F3D5FE76}" srcOrd="4" destOrd="0" presId="urn:microsoft.com/office/officeart/2005/8/layout/hChevron3"/>
    <dgm:cxn modelId="{90825AD8-9B7B-42AB-B0E9-B0D22444E085}" type="presParOf" srcId="{2154DAF3-BDAB-4FEF-9971-13983FD8B4CD}" destId="{3C12B33D-47A2-4D42-8242-94521C00B708}" srcOrd="5" destOrd="0" presId="urn:microsoft.com/office/officeart/2005/8/layout/hChevron3"/>
    <dgm:cxn modelId="{64D6BEBE-318D-4FD4-8AA1-6D7C8AFB3CF0}" type="presParOf" srcId="{2154DAF3-BDAB-4FEF-9971-13983FD8B4CD}" destId="{19AA4B1A-5960-42BC-8BB0-EF954A47F198}"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4C17C0-E6B4-4EC8-8DA3-A0ABB94F3939}" type="doc">
      <dgm:prSet loTypeId="urn:microsoft.com/office/officeart/2005/8/layout/process2" loCatId="process" qsTypeId="urn:microsoft.com/office/officeart/2005/8/quickstyle/simple1" qsCatId="simple" csTypeId="urn:microsoft.com/office/officeart/2005/8/colors/colorful4" csCatId="colorful" phldr="1"/>
      <dgm:spPr/>
    </dgm:pt>
    <dgm:pt modelId="{91B40BBA-824B-4382-9D3A-EFBE8BA167B7}">
      <dgm:prSet phldrT="[Text]"/>
      <dgm:spPr>
        <a:xfrm>
          <a:off x="219729" y="2530"/>
          <a:ext cx="1694140" cy="941189"/>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Connect &amp; Collect</a:t>
          </a:r>
        </a:p>
      </dgm:t>
    </dgm:pt>
    <dgm:pt modelId="{32B9AF6D-264C-4C8C-A10D-BDFAE213585E}" type="parTrans" cxnId="{17B2826A-81EA-4E83-82E6-F834FA50C72E}">
      <dgm:prSet/>
      <dgm:spPr/>
      <dgm:t>
        <a:bodyPr/>
        <a:lstStyle/>
        <a:p>
          <a:endParaRPr lang="en-US"/>
        </a:p>
      </dgm:t>
    </dgm:pt>
    <dgm:pt modelId="{8AEA1490-4DD1-41D9-9728-27B54EE8068C}" type="sibTrans" cxnId="{17B2826A-81EA-4E83-82E6-F834FA50C72E}">
      <dgm:prSet/>
      <dgm:spPr>
        <a:xfrm rot="5400000">
          <a:off x="890327" y="967248"/>
          <a:ext cx="352945" cy="423535"/>
        </a:xfrm>
        <a:prstGeom prst="rightArrow">
          <a:avLst>
            <a:gd name="adj1" fmla="val 60000"/>
            <a:gd name="adj2" fmla="val 50000"/>
          </a:avLst>
        </a:prstGeom>
        <a:solidFill>
          <a:srgbClr val="0078D7">
            <a:hueOff val="0"/>
            <a:satOff val="0"/>
            <a:lumOff val="0"/>
            <a:alphaOff val="0"/>
          </a:srgbClr>
        </a:solidFill>
        <a:ln>
          <a:noFill/>
        </a:ln>
        <a:effectLst/>
      </dgm:spPr>
      <dgm:t>
        <a:bodyPr/>
        <a:lstStyle/>
        <a:p>
          <a:pPr>
            <a:buNone/>
          </a:pPr>
          <a:endParaRPr lang="en-US" dirty="0">
            <a:solidFill>
              <a:srgbClr val="FFFFFF"/>
            </a:solidFill>
            <a:latin typeface="Segoe UI Semilight"/>
            <a:ea typeface="+mn-ea"/>
            <a:cs typeface="+mn-cs"/>
          </a:endParaRPr>
        </a:p>
      </dgm:t>
    </dgm:pt>
    <dgm:pt modelId="{CB71EE0F-79E3-4159-964C-7A3CE6621654}">
      <dgm:prSet phldrT="[Text]"/>
      <dgm:spPr>
        <a:xfrm>
          <a:off x="219729" y="2826097"/>
          <a:ext cx="1694140" cy="941189"/>
        </a:xfrm>
        <a:prstGeom prst="roundRect">
          <a:avLst>
            <a:gd name="adj" fmla="val 10000"/>
          </a:avLst>
        </a:prstGeom>
        <a:solidFill>
          <a:srgbClr val="0078D7">
            <a:hueOff val="-8260466"/>
            <a:satOff val="-66667"/>
            <a:lumOff val="196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Publish</a:t>
          </a:r>
        </a:p>
      </dgm:t>
    </dgm:pt>
    <dgm:pt modelId="{C66A7306-5E8B-42FD-BA3D-A8882B22B895}" type="parTrans" cxnId="{533E84B4-7A79-40EF-B0BF-36112E0F798A}">
      <dgm:prSet/>
      <dgm:spPr/>
      <dgm:t>
        <a:bodyPr/>
        <a:lstStyle/>
        <a:p>
          <a:endParaRPr lang="en-US"/>
        </a:p>
      </dgm:t>
    </dgm:pt>
    <dgm:pt modelId="{48BAC78F-2CB4-468F-98F0-13300A44A8EC}" type="sibTrans" cxnId="{533E84B4-7A79-40EF-B0BF-36112E0F798A}">
      <dgm:prSet/>
      <dgm:spPr>
        <a:xfrm rot="5400000">
          <a:off x="890327" y="3790816"/>
          <a:ext cx="352945" cy="423535"/>
        </a:xfrm>
        <a:prstGeom prst="rightArrow">
          <a:avLst>
            <a:gd name="adj1" fmla="val 60000"/>
            <a:gd name="adj2" fmla="val 50000"/>
          </a:avLst>
        </a:prstGeom>
        <a:solidFill>
          <a:srgbClr val="0078D7">
            <a:hueOff val="-12390699"/>
            <a:satOff val="-100000"/>
            <a:lumOff val="2941"/>
            <a:alphaOff val="0"/>
          </a:srgbClr>
        </a:solidFill>
        <a:ln>
          <a:noFill/>
        </a:ln>
        <a:effectLst/>
      </dgm:spPr>
      <dgm:t>
        <a:bodyPr/>
        <a:lstStyle/>
        <a:p>
          <a:pPr>
            <a:buNone/>
          </a:pPr>
          <a:endParaRPr lang="en-US" dirty="0">
            <a:solidFill>
              <a:srgbClr val="FFFFFF"/>
            </a:solidFill>
            <a:latin typeface="Segoe UI Semilight"/>
            <a:ea typeface="+mn-ea"/>
            <a:cs typeface="+mn-cs"/>
          </a:endParaRPr>
        </a:p>
      </dgm:t>
    </dgm:pt>
    <dgm:pt modelId="{972C87FE-2803-41E9-AE88-B63C8ABCA938}">
      <dgm:prSet phldrT="[Text]"/>
      <dgm:spPr>
        <a:xfrm>
          <a:off x="219729" y="4237880"/>
          <a:ext cx="1694140" cy="941189"/>
        </a:xfrm>
        <a:prstGeom prst="roundRect">
          <a:avLst>
            <a:gd name="adj" fmla="val 10000"/>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Monitor</a:t>
          </a:r>
        </a:p>
      </dgm:t>
    </dgm:pt>
    <dgm:pt modelId="{B5306E12-963E-49A8-85DA-139E963C25F6}" type="parTrans" cxnId="{EE92D093-B786-4E1C-B10F-77B4EFA4D24F}">
      <dgm:prSet/>
      <dgm:spPr/>
      <dgm:t>
        <a:bodyPr/>
        <a:lstStyle/>
        <a:p>
          <a:endParaRPr lang="en-US"/>
        </a:p>
      </dgm:t>
    </dgm:pt>
    <dgm:pt modelId="{919F0D76-BE6D-45D8-815E-F8FA14E56792}" type="sibTrans" cxnId="{EE92D093-B786-4E1C-B10F-77B4EFA4D24F}">
      <dgm:prSet/>
      <dgm:spPr/>
      <dgm:t>
        <a:bodyPr/>
        <a:lstStyle/>
        <a:p>
          <a:endParaRPr lang="en-US"/>
        </a:p>
      </dgm:t>
    </dgm:pt>
    <dgm:pt modelId="{D3271DED-F66B-41C8-90C4-1A4B4892A62D}">
      <dgm:prSet phldrT="[Text]"/>
      <dgm:spPr>
        <a:xfrm>
          <a:off x="219729" y="1414313"/>
          <a:ext cx="1694140" cy="941189"/>
        </a:xfrm>
        <a:prstGeom prst="roundRect">
          <a:avLst>
            <a:gd name="adj" fmla="val 10000"/>
          </a:avLst>
        </a:prstGeom>
        <a:solidFill>
          <a:srgbClr val="0078D7">
            <a:hueOff val="-4130233"/>
            <a:satOff val="-33333"/>
            <a:lumOff val="98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Transform &amp; Enrich</a:t>
          </a:r>
        </a:p>
      </dgm:t>
    </dgm:pt>
    <dgm:pt modelId="{16C82A38-975A-488E-A97D-10FDBDB2EBA1}" type="parTrans" cxnId="{F7BED2F0-9189-44DC-8187-04B7C33850BE}">
      <dgm:prSet/>
      <dgm:spPr/>
      <dgm:t>
        <a:bodyPr/>
        <a:lstStyle/>
        <a:p>
          <a:endParaRPr lang="en-US"/>
        </a:p>
      </dgm:t>
    </dgm:pt>
    <dgm:pt modelId="{D8511945-7E4D-44A7-B878-53A2489366A6}" type="sibTrans" cxnId="{F7BED2F0-9189-44DC-8187-04B7C33850BE}">
      <dgm:prSet/>
      <dgm:spPr>
        <a:xfrm rot="5400000">
          <a:off x="890327" y="2379032"/>
          <a:ext cx="352945" cy="423535"/>
        </a:xfrm>
        <a:prstGeom prst="rightArrow">
          <a:avLst>
            <a:gd name="adj1" fmla="val 60000"/>
            <a:gd name="adj2" fmla="val 50000"/>
          </a:avLst>
        </a:prstGeom>
        <a:solidFill>
          <a:srgbClr val="0078D7">
            <a:hueOff val="-6195349"/>
            <a:satOff val="-50000"/>
            <a:lumOff val="1471"/>
            <a:alphaOff val="0"/>
          </a:srgbClr>
        </a:solidFill>
        <a:ln>
          <a:noFill/>
        </a:ln>
        <a:effectLst/>
      </dgm:spPr>
      <dgm:t>
        <a:bodyPr/>
        <a:lstStyle/>
        <a:p>
          <a:pPr>
            <a:buNone/>
          </a:pPr>
          <a:endParaRPr lang="en-US" dirty="0">
            <a:solidFill>
              <a:srgbClr val="FFFFFF"/>
            </a:solidFill>
            <a:latin typeface="Segoe UI Semilight"/>
            <a:ea typeface="+mn-ea"/>
            <a:cs typeface="+mn-cs"/>
          </a:endParaRPr>
        </a:p>
      </dgm:t>
    </dgm:pt>
    <dgm:pt modelId="{A74DABBE-A391-461B-B96A-AFAF0914C658}" type="pres">
      <dgm:prSet presAssocID="{D54C17C0-E6B4-4EC8-8DA3-A0ABB94F3939}" presName="linearFlow" presStyleCnt="0">
        <dgm:presLayoutVars>
          <dgm:resizeHandles val="exact"/>
        </dgm:presLayoutVars>
      </dgm:prSet>
      <dgm:spPr/>
    </dgm:pt>
    <dgm:pt modelId="{44902B74-C022-416D-B0F2-DFDABFC5EB79}" type="pres">
      <dgm:prSet presAssocID="{91B40BBA-824B-4382-9D3A-EFBE8BA167B7}" presName="node" presStyleLbl="node1" presStyleIdx="0" presStyleCnt="4">
        <dgm:presLayoutVars>
          <dgm:bulletEnabled val="1"/>
        </dgm:presLayoutVars>
      </dgm:prSet>
      <dgm:spPr/>
    </dgm:pt>
    <dgm:pt modelId="{7E6DE606-E1B1-42B4-9A26-6A699371E0A4}" type="pres">
      <dgm:prSet presAssocID="{8AEA1490-4DD1-41D9-9728-27B54EE8068C}" presName="sibTrans" presStyleLbl="sibTrans2D1" presStyleIdx="0" presStyleCnt="3"/>
      <dgm:spPr/>
    </dgm:pt>
    <dgm:pt modelId="{FB7CD916-5A7F-46A6-A98B-E7841D77BD51}" type="pres">
      <dgm:prSet presAssocID="{8AEA1490-4DD1-41D9-9728-27B54EE8068C}" presName="connectorText" presStyleLbl="sibTrans2D1" presStyleIdx="0" presStyleCnt="3"/>
      <dgm:spPr/>
    </dgm:pt>
    <dgm:pt modelId="{5527DE16-44DD-4872-8F94-56BB08094F5F}" type="pres">
      <dgm:prSet presAssocID="{D3271DED-F66B-41C8-90C4-1A4B4892A62D}" presName="node" presStyleLbl="node1" presStyleIdx="1" presStyleCnt="4">
        <dgm:presLayoutVars>
          <dgm:bulletEnabled val="1"/>
        </dgm:presLayoutVars>
      </dgm:prSet>
      <dgm:spPr/>
    </dgm:pt>
    <dgm:pt modelId="{7ECF3DAA-EB58-49B4-AA76-991A2BBE0AC7}" type="pres">
      <dgm:prSet presAssocID="{D8511945-7E4D-44A7-B878-53A2489366A6}" presName="sibTrans" presStyleLbl="sibTrans2D1" presStyleIdx="1" presStyleCnt="3"/>
      <dgm:spPr/>
    </dgm:pt>
    <dgm:pt modelId="{E3A5013D-0759-40C8-B863-FA8D9DDC0C13}" type="pres">
      <dgm:prSet presAssocID="{D8511945-7E4D-44A7-B878-53A2489366A6}" presName="connectorText" presStyleLbl="sibTrans2D1" presStyleIdx="1" presStyleCnt="3"/>
      <dgm:spPr/>
    </dgm:pt>
    <dgm:pt modelId="{BA3BD493-B600-462F-9CB3-B5067E7ACBAE}" type="pres">
      <dgm:prSet presAssocID="{CB71EE0F-79E3-4159-964C-7A3CE6621654}" presName="node" presStyleLbl="node1" presStyleIdx="2" presStyleCnt="4">
        <dgm:presLayoutVars>
          <dgm:bulletEnabled val="1"/>
        </dgm:presLayoutVars>
      </dgm:prSet>
      <dgm:spPr/>
    </dgm:pt>
    <dgm:pt modelId="{FE8B50DE-0DCA-4DDB-AACA-0B8D519CE9ED}" type="pres">
      <dgm:prSet presAssocID="{48BAC78F-2CB4-468F-98F0-13300A44A8EC}" presName="sibTrans" presStyleLbl="sibTrans2D1" presStyleIdx="2" presStyleCnt="3"/>
      <dgm:spPr/>
    </dgm:pt>
    <dgm:pt modelId="{657F9EA1-F295-41BB-9428-56285DAACD89}" type="pres">
      <dgm:prSet presAssocID="{48BAC78F-2CB4-468F-98F0-13300A44A8EC}" presName="connectorText" presStyleLbl="sibTrans2D1" presStyleIdx="2" presStyleCnt="3"/>
      <dgm:spPr/>
    </dgm:pt>
    <dgm:pt modelId="{ADB3009E-E769-4CA4-AFF8-3D8BA4CA39EE}" type="pres">
      <dgm:prSet presAssocID="{972C87FE-2803-41E9-AE88-B63C8ABCA938}" presName="node" presStyleLbl="node1" presStyleIdx="3" presStyleCnt="4">
        <dgm:presLayoutVars>
          <dgm:bulletEnabled val="1"/>
        </dgm:presLayoutVars>
      </dgm:prSet>
      <dgm:spPr/>
    </dgm:pt>
  </dgm:ptLst>
  <dgm:cxnLst>
    <dgm:cxn modelId="{1F644D0A-8EFE-4A6A-94DB-8D1E5ABAD84A}" type="presOf" srcId="{D54C17C0-E6B4-4EC8-8DA3-A0ABB94F3939}" destId="{A74DABBE-A391-461B-B96A-AFAF0914C658}" srcOrd="0" destOrd="0" presId="urn:microsoft.com/office/officeart/2005/8/layout/process2"/>
    <dgm:cxn modelId="{C2D36214-6BC9-4278-A638-2EAFB4E219D4}" type="presOf" srcId="{D3271DED-F66B-41C8-90C4-1A4B4892A62D}" destId="{5527DE16-44DD-4872-8F94-56BB08094F5F}" srcOrd="0" destOrd="0" presId="urn:microsoft.com/office/officeart/2005/8/layout/process2"/>
    <dgm:cxn modelId="{514D3B38-AC25-4856-B252-70521669132A}" type="presOf" srcId="{CB71EE0F-79E3-4159-964C-7A3CE6621654}" destId="{BA3BD493-B600-462F-9CB3-B5067E7ACBAE}" srcOrd="0" destOrd="0" presId="urn:microsoft.com/office/officeart/2005/8/layout/process2"/>
    <dgm:cxn modelId="{17B2826A-81EA-4E83-82E6-F834FA50C72E}" srcId="{D54C17C0-E6B4-4EC8-8DA3-A0ABB94F3939}" destId="{91B40BBA-824B-4382-9D3A-EFBE8BA167B7}" srcOrd="0" destOrd="0" parTransId="{32B9AF6D-264C-4C8C-A10D-BDFAE213585E}" sibTransId="{8AEA1490-4DD1-41D9-9728-27B54EE8068C}"/>
    <dgm:cxn modelId="{2C25587E-BF81-4486-AB49-7E946729F390}" type="presOf" srcId="{48BAC78F-2CB4-468F-98F0-13300A44A8EC}" destId="{657F9EA1-F295-41BB-9428-56285DAACD89}" srcOrd="1" destOrd="0" presId="urn:microsoft.com/office/officeart/2005/8/layout/process2"/>
    <dgm:cxn modelId="{D2F1E889-5D31-438D-99CD-A685A3CB7B62}" type="presOf" srcId="{91B40BBA-824B-4382-9D3A-EFBE8BA167B7}" destId="{44902B74-C022-416D-B0F2-DFDABFC5EB79}" srcOrd="0" destOrd="0" presId="urn:microsoft.com/office/officeart/2005/8/layout/process2"/>
    <dgm:cxn modelId="{EE92D093-B786-4E1C-B10F-77B4EFA4D24F}" srcId="{D54C17C0-E6B4-4EC8-8DA3-A0ABB94F3939}" destId="{972C87FE-2803-41E9-AE88-B63C8ABCA938}" srcOrd="3" destOrd="0" parTransId="{B5306E12-963E-49A8-85DA-139E963C25F6}" sibTransId="{919F0D76-BE6D-45D8-815E-F8FA14E56792}"/>
    <dgm:cxn modelId="{C212879A-16B6-4C44-AD8D-3B230EAE4213}" type="presOf" srcId="{8AEA1490-4DD1-41D9-9728-27B54EE8068C}" destId="{7E6DE606-E1B1-42B4-9A26-6A699371E0A4}" srcOrd="0" destOrd="0" presId="urn:microsoft.com/office/officeart/2005/8/layout/process2"/>
    <dgm:cxn modelId="{8707E09C-5228-4301-B6AA-3532ED5829D4}" type="presOf" srcId="{972C87FE-2803-41E9-AE88-B63C8ABCA938}" destId="{ADB3009E-E769-4CA4-AFF8-3D8BA4CA39EE}" srcOrd="0" destOrd="0" presId="urn:microsoft.com/office/officeart/2005/8/layout/process2"/>
    <dgm:cxn modelId="{328B25AC-2FDD-4A1D-BAB5-C68F63C7F8D8}" type="presOf" srcId="{48BAC78F-2CB4-468F-98F0-13300A44A8EC}" destId="{FE8B50DE-0DCA-4DDB-AACA-0B8D519CE9ED}" srcOrd="0" destOrd="0" presId="urn:microsoft.com/office/officeart/2005/8/layout/process2"/>
    <dgm:cxn modelId="{8256DDB3-E6FF-4EAB-B70E-2CE55FB6CAE8}" type="presOf" srcId="{D8511945-7E4D-44A7-B878-53A2489366A6}" destId="{E3A5013D-0759-40C8-B863-FA8D9DDC0C13}" srcOrd="1" destOrd="0" presId="urn:microsoft.com/office/officeart/2005/8/layout/process2"/>
    <dgm:cxn modelId="{533E84B4-7A79-40EF-B0BF-36112E0F798A}" srcId="{D54C17C0-E6B4-4EC8-8DA3-A0ABB94F3939}" destId="{CB71EE0F-79E3-4159-964C-7A3CE6621654}" srcOrd="2" destOrd="0" parTransId="{C66A7306-5E8B-42FD-BA3D-A8882B22B895}" sibTransId="{48BAC78F-2CB4-468F-98F0-13300A44A8EC}"/>
    <dgm:cxn modelId="{6EF435CF-6DE7-4582-B02D-4915F13B5353}" type="presOf" srcId="{8AEA1490-4DD1-41D9-9728-27B54EE8068C}" destId="{FB7CD916-5A7F-46A6-A98B-E7841D77BD51}" srcOrd="1" destOrd="0" presId="urn:microsoft.com/office/officeart/2005/8/layout/process2"/>
    <dgm:cxn modelId="{F7BED2F0-9189-44DC-8187-04B7C33850BE}" srcId="{D54C17C0-E6B4-4EC8-8DA3-A0ABB94F3939}" destId="{D3271DED-F66B-41C8-90C4-1A4B4892A62D}" srcOrd="1" destOrd="0" parTransId="{16C82A38-975A-488E-A97D-10FDBDB2EBA1}" sibTransId="{D8511945-7E4D-44A7-B878-53A2489366A6}"/>
    <dgm:cxn modelId="{ED0483FE-2203-4EA4-9914-0BD19291FA18}" type="presOf" srcId="{D8511945-7E4D-44A7-B878-53A2489366A6}" destId="{7ECF3DAA-EB58-49B4-AA76-991A2BBE0AC7}" srcOrd="0" destOrd="0" presId="urn:microsoft.com/office/officeart/2005/8/layout/process2"/>
    <dgm:cxn modelId="{B811AF3C-8FAD-4D81-830E-EC25EFCCEA48}" type="presParOf" srcId="{A74DABBE-A391-461B-B96A-AFAF0914C658}" destId="{44902B74-C022-416D-B0F2-DFDABFC5EB79}" srcOrd="0" destOrd="0" presId="urn:microsoft.com/office/officeart/2005/8/layout/process2"/>
    <dgm:cxn modelId="{19FC1FB6-B73F-472A-B6A3-7B023A379690}" type="presParOf" srcId="{A74DABBE-A391-461B-B96A-AFAF0914C658}" destId="{7E6DE606-E1B1-42B4-9A26-6A699371E0A4}" srcOrd="1" destOrd="0" presId="urn:microsoft.com/office/officeart/2005/8/layout/process2"/>
    <dgm:cxn modelId="{380CB75B-E232-4050-9149-635FD78C70B4}" type="presParOf" srcId="{7E6DE606-E1B1-42B4-9A26-6A699371E0A4}" destId="{FB7CD916-5A7F-46A6-A98B-E7841D77BD51}" srcOrd="0" destOrd="0" presId="urn:microsoft.com/office/officeart/2005/8/layout/process2"/>
    <dgm:cxn modelId="{CA29B5CF-F4F5-4833-96D4-6EC4C49FFCF5}" type="presParOf" srcId="{A74DABBE-A391-461B-B96A-AFAF0914C658}" destId="{5527DE16-44DD-4872-8F94-56BB08094F5F}" srcOrd="2" destOrd="0" presId="urn:microsoft.com/office/officeart/2005/8/layout/process2"/>
    <dgm:cxn modelId="{3051DD44-3D1E-4112-8BB8-8892AC8C01D3}" type="presParOf" srcId="{A74DABBE-A391-461B-B96A-AFAF0914C658}" destId="{7ECF3DAA-EB58-49B4-AA76-991A2BBE0AC7}" srcOrd="3" destOrd="0" presId="urn:microsoft.com/office/officeart/2005/8/layout/process2"/>
    <dgm:cxn modelId="{5252F35D-1BF7-4396-9A36-F76DF9401565}" type="presParOf" srcId="{7ECF3DAA-EB58-49B4-AA76-991A2BBE0AC7}" destId="{E3A5013D-0759-40C8-B863-FA8D9DDC0C13}" srcOrd="0" destOrd="0" presId="urn:microsoft.com/office/officeart/2005/8/layout/process2"/>
    <dgm:cxn modelId="{516CA437-057D-4FD5-A075-AF177C908684}" type="presParOf" srcId="{A74DABBE-A391-461B-B96A-AFAF0914C658}" destId="{BA3BD493-B600-462F-9CB3-B5067E7ACBAE}" srcOrd="4" destOrd="0" presId="urn:microsoft.com/office/officeart/2005/8/layout/process2"/>
    <dgm:cxn modelId="{E6460F29-63F1-4D39-9F8E-AC33721EE46F}" type="presParOf" srcId="{A74DABBE-A391-461B-B96A-AFAF0914C658}" destId="{FE8B50DE-0DCA-4DDB-AACA-0B8D519CE9ED}" srcOrd="5" destOrd="0" presId="urn:microsoft.com/office/officeart/2005/8/layout/process2"/>
    <dgm:cxn modelId="{266050E7-ADA2-4088-AB45-B1DF0C248355}" type="presParOf" srcId="{FE8B50DE-0DCA-4DDB-AACA-0B8D519CE9ED}" destId="{657F9EA1-F295-41BB-9428-56285DAACD89}" srcOrd="0" destOrd="0" presId="urn:microsoft.com/office/officeart/2005/8/layout/process2"/>
    <dgm:cxn modelId="{F1ED644F-334E-4B48-AB8D-D3487087EBF2}" type="presParOf" srcId="{A74DABBE-A391-461B-B96A-AFAF0914C658}" destId="{ADB3009E-E769-4CA4-AFF8-3D8BA4CA39EE}"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3F7C02-BD17-44D3-A3D7-58AA5F08D8CF}" type="doc">
      <dgm:prSet loTypeId="urn:microsoft.com/office/officeart/2005/8/layout/hProcess4" loCatId="process" qsTypeId="urn:microsoft.com/office/officeart/2005/8/quickstyle/simple1" qsCatId="simple" csTypeId="urn:microsoft.com/office/officeart/2005/8/colors/accent4_2" csCatId="accent4" phldr="1"/>
      <dgm:spPr/>
      <dgm:t>
        <a:bodyPr/>
        <a:lstStyle/>
        <a:p>
          <a:endParaRPr lang="en-US"/>
        </a:p>
      </dgm:t>
    </dgm:pt>
    <dgm:pt modelId="{1F777337-70DB-4171-9661-3478BD3A490C}">
      <dgm:prSet phldrT="[Text]"/>
      <dgm:spPr>
        <a:xfrm>
          <a:off x="286741" y="2376330"/>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Discover</a:t>
          </a:r>
        </a:p>
      </dgm:t>
    </dgm:pt>
    <dgm:pt modelId="{90692BE5-D099-4081-A152-AA0FFAF50FA5}" type="parTrans" cxnId="{54D79185-A4BD-4906-A138-F063BEBBF92B}">
      <dgm:prSet/>
      <dgm:spPr/>
      <dgm:t>
        <a:bodyPr/>
        <a:lstStyle/>
        <a:p>
          <a:endParaRPr lang="en-US"/>
        </a:p>
      </dgm:t>
    </dgm:pt>
    <dgm:pt modelId="{90C85ABA-BB09-47D3-AF29-F419F3E5C167}" type="sibTrans" cxnId="{54D79185-A4BD-4906-A138-F063BEBBF92B}">
      <dgm:prSet/>
      <dgm:spPr>
        <a:xfrm>
          <a:off x="740050" y="1849388"/>
          <a:ext cx="1340009" cy="1340009"/>
        </a:xfrm>
        <a:prstGeom prst="leftCircularArrow">
          <a:avLst>
            <a:gd name="adj1" fmla="val 2550"/>
            <a:gd name="adj2" fmla="val 309429"/>
            <a:gd name="adj3" fmla="val 2084940"/>
            <a:gd name="adj4" fmla="val 9024489"/>
            <a:gd name="adj5" fmla="val 2975"/>
          </a:avLst>
        </a:prstGeom>
        <a:solidFill>
          <a:srgbClr val="0078D7">
            <a:tint val="60000"/>
            <a:hueOff val="0"/>
            <a:satOff val="0"/>
            <a:lumOff val="0"/>
            <a:alphaOff val="0"/>
          </a:srgbClr>
        </a:solidFill>
        <a:ln>
          <a:noFill/>
        </a:ln>
        <a:effectLst/>
      </dgm:spPr>
      <dgm:t>
        <a:bodyPr/>
        <a:lstStyle/>
        <a:p>
          <a:endParaRPr lang="en-US"/>
        </a:p>
      </dgm:t>
    </dgm:pt>
    <dgm:pt modelId="{2202C8D9-1AC1-4792-9BD3-5280A532286F}">
      <dgm:prSet phldrT="[Text]"/>
      <dgm:spPr>
        <a:xfrm>
          <a:off x="294"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Browse</a:t>
          </a:r>
        </a:p>
      </dgm:t>
    </dgm:pt>
    <dgm:pt modelId="{10417B4D-AB18-4BE2-80FC-C8A501280E74}" type="parTrans" cxnId="{D53952C7-5353-44B8-A188-6DD8104E298C}">
      <dgm:prSet/>
      <dgm:spPr/>
      <dgm:t>
        <a:bodyPr/>
        <a:lstStyle/>
        <a:p>
          <a:endParaRPr lang="en-US"/>
        </a:p>
      </dgm:t>
    </dgm:pt>
    <dgm:pt modelId="{024C5C59-99B4-46BC-9F8D-8E5468CF0DAE}" type="sibTrans" cxnId="{D53952C7-5353-44B8-A188-6DD8104E298C}">
      <dgm:prSet/>
      <dgm:spPr/>
      <dgm:t>
        <a:bodyPr/>
        <a:lstStyle/>
        <a:p>
          <a:endParaRPr lang="en-US"/>
        </a:p>
      </dgm:t>
    </dgm:pt>
    <dgm:pt modelId="{B3F24888-4283-4046-8AEE-B9721B7A1221}">
      <dgm:prSet phldrT="[Text]"/>
      <dgm:spPr>
        <a:xfrm>
          <a:off x="294"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Filter</a:t>
          </a:r>
        </a:p>
      </dgm:t>
    </dgm:pt>
    <dgm:pt modelId="{E0360969-46E7-491B-8944-FE5E11B0AA13}" type="parTrans" cxnId="{A7E856D8-378D-45A7-BB7B-BA899F960DFC}">
      <dgm:prSet/>
      <dgm:spPr/>
      <dgm:t>
        <a:bodyPr/>
        <a:lstStyle/>
        <a:p>
          <a:endParaRPr lang="en-US"/>
        </a:p>
      </dgm:t>
    </dgm:pt>
    <dgm:pt modelId="{E57A74EF-CC25-412C-8ED0-1637537DD666}" type="sibTrans" cxnId="{A7E856D8-378D-45A7-BB7B-BA899F960DFC}">
      <dgm:prSet/>
      <dgm:spPr/>
      <dgm:t>
        <a:bodyPr/>
        <a:lstStyle/>
        <a:p>
          <a:endParaRPr lang="en-US"/>
        </a:p>
      </dgm:t>
    </dgm:pt>
    <dgm:pt modelId="{25C990B5-0B06-42C2-9B16-A5EF2D11AFB5}">
      <dgm:prSet phldrT="[Text]"/>
      <dgm:spPr>
        <a:xfrm>
          <a:off x="1881703" y="1313167"/>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Understand</a:t>
          </a:r>
        </a:p>
      </dgm:t>
    </dgm:pt>
    <dgm:pt modelId="{55FC263C-D953-4631-BC85-6F722A70B17E}" type="parTrans" cxnId="{B4EF840B-50F7-49D8-99E2-A5E69E9FEEC1}">
      <dgm:prSet/>
      <dgm:spPr/>
      <dgm:t>
        <a:bodyPr/>
        <a:lstStyle/>
        <a:p>
          <a:endParaRPr lang="en-US"/>
        </a:p>
      </dgm:t>
    </dgm:pt>
    <dgm:pt modelId="{BB268972-4401-42CD-92BB-E1185BB4B16B}" type="sibTrans" cxnId="{B4EF840B-50F7-49D8-99E2-A5E69E9FEEC1}">
      <dgm:prSet/>
      <dgm:spPr>
        <a:xfrm>
          <a:off x="2324271" y="914055"/>
          <a:ext cx="1504716" cy="1504716"/>
        </a:xfrm>
        <a:prstGeom prst="circularArrow">
          <a:avLst>
            <a:gd name="adj1" fmla="val 2271"/>
            <a:gd name="adj2" fmla="val 273786"/>
            <a:gd name="adj3" fmla="val 19550703"/>
            <a:gd name="adj4" fmla="val 12575511"/>
            <a:gd name="adj5" fmla="val 2650"/>
          </a:avLst>
        </a:prstGeom>
        <a:solidFill>
          <a:srgbClr val="0078D7">
            <a:tint val="60000"/>
            <a:hueOff val="0"/>
            <a:satOff val="0"/>
            <a:lumOff val="0"/>
            <a:alphaOff val="0"/>
          </a:srgbClr>
        </a:solidFill>
        <a:ln>
          <a:noFill/>
        </a:ln>
        <a:effectLst/>
      </dgm:spPr>
      <dgm:t>
        <a:bodyPr/>
        <a:lstStyle/>
        <a:p>
          <a:endParaRPr lang="en-US"/>
        </a:p>
      </dgm:t>
    </dgm:pt>
    <dgm:pt modelId="{1A19A2F3-B13D-4070-A481-3EE20A2307A1}">
      <dgm:prSet phldrT="[Text]"/>
      <dgm:spPr>
        <a:xfrm>
          <a:off x="1595256"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Metadata</a:t>
          </a:r>
        </a:p>
      </dgm:t>
    </dgm:pt>
    <dgm:pt modelId="{F14A8367-518B-4870-8B3E-B437BBC104E6}" type="parTrans" cxnId="{5A85F301-231F-489F-9D19-32615F702598}">
      <dgm:prSet/>
      <dgm:spPr/>
      <dgm:t>
        <a:bodyPr/>
        <a:lstStyle/>
        <a:p>
          <a:endParaRPr lang="en-US"/>
        </a:p>
      </dgm:t>
    </dgm:pt>
    <dgm:pt modelId="{AEA02811-AADD-40F4-A807-B23BAA5FBFA8}" type="sibTrans" cxnId="{5A85F301-231F-489F-9D19-32615F702598}">
      <dgm:prSet/>
      <dgm:spPr/>
      <dgm:t>
        <a:bodyPr/>
        <a:lstStyle/>
        <a:p>
          <a:endParaRPr lang="en-US"/>
        </a:p>
      </dgm:t>
    </dgm:pt>
    <dgm:pt modelId="{1DE9A322-CF10-4EE0-86A6-28679C55EC56}">
      <dgm:prSet phldrT="[Text]"/>
      <dgm:spPr>
        <a:xfrm>
          <a:off x="1595256"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Experts</a:t>
          </a:r>
        </a:p>
      </dgm:t>
    </dgm:pt>
    <dgm:pt modelId="{C978128D-67BC-4DCE-B1D1-AEBAC8629BE4}" type="parTrans" cxnId="{5629C322-8487-4DCD-8133-A9A4B1C85D0A}">
      <dgm:prSet/>
      <dgm:spPr/>
      <dgm:t>
        <a:bodyPr/>
        <a:lstStyle/>
        <a:p>
          <a:endParaRPr lang="en-US"/>
        </a:p>
      </dgm:t>
    </dgm:pt>
    <dgm:pt modelId="{36BF8EEA-6351-4A79-B798-B4E4BFD61FD6}" type="sibTrans" cxnId="{5629C322-8487-4DCD-8133-A9A4B1C85D0A}">
      <dgm:prSet/>
      <dgm:spPr/>
      <dgm:t>
        <a:bodyPr/>
        <a:lstStyle/>
        <a:p>
          <a:endParaRPr lang="en-US"/>
        </a:p>
      </dgm:t>
    </dgm:pt>
    <dgm:pt modelId="{4C80F647-10AF-4DD1-8026-7CC9956FC55E}">
      <dgm:prSet phldrT="[Text]"/>
      <dgm:spPr>
        <a:xfrm>
          <a:off x="3476665" y="2376330"/>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Consume</a:t>
          </a:r>
        </a:p>
      </dgm:t>
    </dgm:pt>
    <dgm:pt modelId="{B10D4FFC-C504-471D-9418-6CDFB9A543DF}" type="parTrans" cxnId="{06F1E622-DA90-4BBC-BBD8-A6E357353FA8}">
      <dgm:prSet/>
      <dgm:spPr/>
      <dgm:t>
        <a:bodyPr/>
        <a:lstStyle/>
        <a:p>
          <a:endParaRPr lang="en-US"/>
        </a:p>
      </dgm:t>
    </dgm:pt>
    <dgm:pt modelId="{D490CFC9-18A0-46CE-980E-429DF38B55D7}" type="sibTrans" cxnId="{06F1E622-DA90-4BBC-BBD8-A6E357353FA8}">
      <dgm:prSet/>
      <dgm:spPr>
        <a:xfrm>
          <a:off x="3929974" y="1849388"/>
          <a:ext cx="1340009" cy="1340009"/>
        </a:xfrm>
        <a:prstGeom prst="leftCircularArrow">
          <a:avLst>
            <a:gd name="adj1" fmla="val 2550"/>
            <a:gd name="adj2" fmla="val 309429"/>
            <a:gd name="adj3" fmla="val 2084940"/>
            <a:gd name="adj4" fmla="val 9024489"/>
            <a:gd name="adj5" fmla="val 2975"/>
          </a:avLst>
        </a:prstGeom>
        <a:solidFill>
          <a:srgbClr val="0078D7">
            <a:tint val="60000"/>
            <a:hueOff val="0"/>
            <a:satOff val="0"/>
            <a:lumOff val="0"/>
            <a:alphaOff val="0"/>
          </a:srgbClr>
        </a:solidFill>
        <a:ln>
          <a:noFill/>
        </a:ln>
        <a:effectLst/>
      </dgm:spPr>
      <dgm:t>
        <a:bodyPr/>
        <a:lstStyle/>
        <a:p>
          <a:endParaRPr lang="en-US"/>
        </a:p>
      </dgm:t>
    </dgm:pt>
    <dgm:pt modelId="{DAC4C582-A240-40C7-8242-F89268D4E624}">
      <dgm:prSet phldrT="[Text]"/>
      <dgm:spPr>
        <a:xfrm>
          <a:off x="3190219"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Data Assets</a:t>
          </a:r>
        </a:p>
      </dgm:t>
    </dgm:pt>
    <dgm:pt modelId="{446FDC27-C6AE-4A58-9DD8-A2E8D5B2E45F}" type="parTrans" cxnId="{B72098C5-5566-4B79-AD47-88A340A2D9A6}">
      <dgm:prSet/>
      <dgm:spPr/>
      <dgm:t>
        <a:bodyPr/>
        <a:lstStyle/>
        <a:p>
          <a:endParaRPr lang="en-US"/>
        </a:p>
      </dgm:t>
    </dgm:pt>
    <dgm:pt modelId="{BECC8E0D-E3B4-409B-A510-C7E2E7014103}" type="sibTrans" cxnId="{B72098C5-5566-4B79-AD47-88A340A2D9A6}">
      <dgm:prSet/>
      <dgm:spPr/>
      <dgm:t>
        <a:bodyPr/>
        <a:lstStyle/>
        <a:p>
          <a:endParaRPr lang="en-US"/>
        </a:p>
      </dgm:t>
    </dgm:pt>
    <dgm:pt modelId="{E1B028D6-8C9D-4A03-B81E-546736038059}">
      <dgm:prSet phldrT="[Text]"/>
      <dgm:spPr>
        <a:xfrm>
          <a:off x="3190219"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Familiar Tools</a:t>
          </a:r>
        </a:p>
      </dgm:t>
    </dgm:pt>
    <dgm:pt modelId="{7A2ABD1B-C942-4932-9CBC-8D210E7BA195}" type="parTrans" cxnId="{F8BC250A-CEB0-41AA-98D8-743469B6B3DD}">
      <dgm:prSet/>
      <dgm:spPr/>
      <dgm:t>
        <a:bodyPr/>
        <a:lstStyle/>
        <a:p>
          <a:endParaRPr lang="en-US"/>
        </a:p>
      </dgm:t>
    </dgm:pt>
    <dgm:pt modelId="{9C96FEBD-8FA6-46DC-8728-2EDD37009EA8}" type="sibTrans" cxnId="{F8BC250A-CEB0-41AA-98D8-743469B6B3DD}">
      <dgm:prSet/>
      <dgm:spPr/>
      <dgm:t>
        <a:bodyPr/>
        <a:lstStyle/>
        <a:p>
          <a:endParaRPr lang="en-US"/>
        </a:p>
      </dgm:t>
    </dgm:pt>
    <dgm:pt modelId="{320ABF0D-B562-4B30-916A-349B1B153D5D}">
      <dgm:prSet phldrT="[Text]"/>
      <dgm:spPr>
        <a:xfrm>
          <a:off x="294"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Search</a:t>
          </a:r>
        </a:p>
      </dgm:t>
    </dgm:pt>
    <dgm:pt modelId="{6DD31DA4-35B0-416C-B5E5-DB15BCCE03C7}" type="parTrans" cxnId="{76A5344D-46D7-400C-BA5C-4B659EF51B2E}">
      <dgm:prSet/>
      <dgm:spPr/>
      <dgm:t>
        <a:bodyPr/>
        <a:lstStyle/>
        <a:p>
          <a:endParaRPr lang="en-US"/>
        </a:p>
      </dgm:t>
    </dgm:pt>
    <dgm:pt modelId="{24CAD940-9334-4319-97C0-9B189EE042C3}" type="sibTrans" cxnId="{76A5344D-46D7-400C-BA5C-4B659EF51B2E}">
      <dgm:prSet/>
      <dgm:spPr/>
      <dgm:t>
        <a:bodyPr/>
        <a:lstStyle/>
        <a:p>
          <a:endParaRPr lang="en-US"/>
        </a:p>
      </dgm:t>
    </dgm:pt>
    <dgm:pt modelId="{D77FCD96-BE28-4503-96D3-0BFF78321927}">
      <dgm:prSet phldrT="[Text]"/>
      <dgm:spPr>
        <a:xfrm>
          <a:off x="1595256"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Context</a:t>
          </a:r>
        </a:p>
      </dgm:t>
    </dgm:pt>
    <dgm:pt modelId="{DA97267A-188D-4402-A631-B98E02C407A1}" type="parTrans" cxnId="{71A76E1A-0703-492E-B3FF-500D39B72185}">
      <dgm:prSet/>
      <dgm:spPr/>
      <dgm:t>
        <a:bodyPr/>
        <a:lstStyle/>
        <a:p>
          <a:endParaRPr lang="en-US"/>
        </a:p>
      </dgm:t>
    </dgm:pt>
    <dgm:pt modelId="{C58C5F20-1EC1-43A5-AE70-F65AAD124646}" type="sibTrans" cxnId="{71A76E1A-0703-492E-B3FF-500D39B72185}">
      <dgm:prSet/>
      <dgm:spPr/>
      <dgm:t>
        <a:bodyPr/>
        <a:lstStyle/>
        <a:p>
          <a:endParaRPr lang="en-US"/>
        </a:p>
      </dgm:t>
    </dgm:pt>
    <dgm:pt modelId="{06B8B08B-557D-47D4-B276-D00A1A48885D}">
      <dgm:prSet phldrT="[Text]"/>
      <dgm:spPr>
        <a:xfrm>
          <a:off x="3190219"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Existing Processes</a:t>
          </a:r>
        </a:p>
      </dgm:t>
    </dgm:pt>
    <dgm:pt modelId="{9A8DFC12-52C2-4B68-8C71-BC7D5EFDDE5D}" type="parTrans" cxnId="{1FE7A2C3-E8C3-499E-B9C0-351FD9918247}">
      <dgm:prSet/>
      <dgm:spPr/>
      <dgm:t>
        <a:bodyPr/>
        <a:lstStyle/>
        <a:p>
          <a:endParaRPr lang="en-US"/>
        </a:p>
      </dgm:t>
    </dgm:pt>
    <dgm:pt modelId="{7E712EFD-0E9D-4017-BFEF-05ECBC2A7137}" type="sibTrans" cxnId="{1FE7A2C3-E8C3-499E-B9C0-351FD9918247}">
      <dgm:prSet/>
      <dgm:spPr/>
      <dgm:t>
        <a:bodyPr/>
        <a:lstStyle/>
        <a:p>
          <a:endParaRPr lang="en-US"/>
        </a:p>
      </dgm:t>
    </dgm:pt>
    <dgm:pt modelId="{F6B511F4-D1DC-4545-B194-9A59E131E74C}">
      <dgm:prSet phldrT="[Text]"/>
      <dgm:spPr>
        <a:xfrm>
          <a:off x="5071627" y="1313167"/>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Contribute</a:t>
          </a:r>
        </a:p>
      </dgm:t>
    </dgm:pt>
    <dgm:pt modelId="{CEEB1484-E59A-4623-BCDF-A6F879904325}" type="parTrans" cxnId="{55070329-C159-4DCF-A9BA-4FD993522462}">
      <dgm:prSet/>
      <dgm:spPr/>
      <dgm:t>
        <a:bodyPr/>
        <a:lstStyle/>
        <a:p>
          <a:endParaRPr lang="en-US"/>
        </a:p>
      </dgm:t>
    </dgm:pt>
    <dgm:pt modelId="{F3C61624-7DE9-47ED-99D8-CD9873C6431F}" type="sibTrans" cxnId="{55070329-C159-4DCF-A9BA-4FD993522462}">
      <dgm:prSet/>
      <dgm:spPr/>
      <dgm:t>
        <a:bodyPr/>
        <a:lstStyle/>
        <a:p>
          <a:endParaRPr lang="en-US"/>
        </a:p>
      </dgm:t>
    </dgm:pt>
    <dgm:pt modelId="{4EC54A1C-1B57-4BDE-9B83-1FCC415EC188}">
      <dgm:prSet phldrT="[Text]"/>
      <dgm:spPr>
        <a:xfrm>
          <a:off x="4785181"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Tag</a:t>
          </a:r>
        </a:p>
      </dgm:t>
    </dgm:pt>
    <dgm:pt modelId="{5BF8DE71-C5EA-4E1A-BE42-8FED98769697}" type="parTrans" cxnId="{D0067CE1-09B8-492D-91FD-3BDE2066E32A}">
      <dgm:prSet/>
      <dgm:spPr/>
      <dgm:t>
        <a:bodyPr/>
        <a:lstStyle/>
        <a:p>
          <a:endParaRPr lang="en-US"/>
        </a:p>
      </dgm:t>
    </dgm:pt>
    <dgm:pt modelId="{B234A270-93A8-4922-972C-983EE4300A4C}" type="sibTrans" cxnId="{D0067CE1-09B8-492D-91FD-3BDE2066E32A}">
      <dgm:prSet/>
      <dgm:spPr/>
      <dgm:t>
        <a:bodyPr/>
        <a:lstStyle/>
        <a:p>
          <a:endParaRPr lang="en-US"/>
        </a:p>
      </dgm:t>
    </dgm:pt>
    <dgm:pt modelId="{66DB1BC0-1239-4459-9ADE-CD20F24EDB17}">
      <dgm:prSet phldrT="[Text]"/>
      <dgm:spPr>
        <a:xfrm>
          <a:off x="4785181"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Document</a:t>
          </a:r>
        </a:p>
      </dgm:t>
    </dgm:pt>
    <dgm:pt modelId="{56028E03-5F23-4CD4-9B0A-48153A209F5E}" type="parTrans" cxnId="{DB2620B5-93EE-448E-B82C-C56B3E42B994}">
      <dgm:prSet/>
      <dgm:spPr/>
      <dgm:t>
        <a:bodyPr/>
        <a:lstStyle/>
        <a:p>
          <a:endParaRPr lang="en-US"/>
        </a:p>
      </dgm:t>
    </dgm:pt>
    <dgm:pt modelId="{B6D07329-88EC-4119-A9F6-B623F05C76A6}" type="sibTrans" cxnId="{DB2620B5-93EE-448E-B82C-C56B3E42B994}">
      <dgm:prSet/>
      <dgm:spPr/>
      <dgm:t>
        <a:bodyPr/>
        <a:lstStyle/>
        <a:p>
          <a:endParaRPr lang="en-US"/>
        </a:p>
      </dgm:t>
    </dgm:pt>
    <dgm:pt modelId="{59AB5ED8-051F-4D11-A51D-CA8DC1B57ED9}">
      <dgm:prSet phldrT="[Text]"/>
      <dgm:spPr>
        <a:xfrm>
          <a:off x="4785181"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Publish</a:t>
          </a:r>
        </a:p>
      </dgm:t>
    </dgm:pt>
    <dgm:pt modelId="{DF1A9E5B-0779-4D26-AC28-22CE75A752B3}" type="parTrans" cxnId="{54535832-B762-4DD4-8060-D1D6CBF87C23}">
      <dgm:prSet/>
      <dgm:spPr/>
      <dgm:t>
        <a:bodyPr/>
        <a:lstStyle/>
        <a:p>
          <a:endParaRPr lang="en-US"/>
        </a:p>
      </dgm:t>
    </dgm:pt>
    <dgm:pt modelId="{170322B8-3708-429F-855E-88C8472E2F7F}" type="sibTrans" cxnId="{54535832-B762-4DD4-8060-D1D6CBF87C23}">
      <dgm:prSet/>
      <dgm:spPr/>
      <dgm:t>
        <a:bodyPr/>
        <a:lstStyle/>
        <a:p>
          <a:endParaRPr lang="en-US"/>
        </a:p>
      </dgm:t>
    </dgm:pt>
    <dgm:pt modelId="{5AE2D0E4-7338-45BF-875E-B3779632CA38}" type="pres">
      <dgm:prSet presAssocID="{813F7C02-BD17-44D3-A3D7-58AA5F08D8CF}" presName="Name0" presStyleCnt="0">
        <dgm:presLayoutVars>
          <dgm:dir/>
          <dgm:animLvl val="lvl"/>
          <dgm:resizeHandles val="exact"/>
        </dgm:presLayoutVars>
      </dgm:prSet>
      <dgm:spPr/>
    </dgm:pt>
    <dgm:pt modelId="{E530B2B3-5FA5-45AE-AA0C-55BEF185B255}" type="pres">
      <dgm:prSet presAssocID="{813F7C02-BD17-44D3-A3D7-58AA5F08D8CF}" presName="tSp" presStyleCnt="0"/>
      <dgm:spPr/>
    </dgm:pt>
    <dgm:pt modelId="{A7380E3C-3AF6-4E11-9625-7DC203BB6157}" type="pres">
      <dgm:prSet presAssocID="{813F7C02-BD17-44D3-A3D7-58AA5F08D8CF}" presName="bSp" presStyleCnt="0"/>
      <dgm:spPr/>
    </dgm:pt>
    <dgm:pt modelId="{62357678-B3E0-4510-BFD2-9FD214170B6E}" type="pres">
      <dgm:prSet presAssocID="{813F7C02-BD17-44D3-A3D7-58AA5F08D8CF}" presName="process" presStyleCnt="0"/>
      <dgm:spPr/>
    </dgm:pt>
    <dgm:pt modelId="{D7BD9B18-FE29-48A2-9F5C-4E5FAD41FD34}" type="pres">
      <dgm:prSet presAssocID="{1F777337-70DB-4171-9661-3478BD3A490C}" presName="composite1" presStyleCnt="0"/>
      <dgm:spPr/>
    </dgm:pt>
    <dgm:pt modelId="{18F029A0-CA85-474D-8793-C5AEF7455691}" type="pres">
      <dgm:prSet presAssocID="{1F777337-70DB-4171-9661-3478BD3A490C}" presName="dummyNode1" presStyleLbl="node1" presStyleIdx="0" presStyleCnt="4"/>
      <dgm:spPr/>
    </dgm:pt>
    <dgm:pt modelId="{BE4993C2-5334-4CFF-A9A7-3B0981B6B720}" type="pres">
      <dgm:prSet presAssocID="{1F777337-70DB-4171-9661-3478BD3A490C}" presName="childNode1" presStyleLbl="bgAcc1" presStyleIdx="0" presStyleCnt="4">
        <dgm:presLayoutVars>
          <dgm:bulletEnabled val="1"/>
        </dgm:presLayoutVars>
      </dgm:prSet>
      <dgm:spPr/>
    </dgm:pt>
    <dgm:pt modelId="{302F4A33-21C6-408F-9414-107BF2910906}" type="pres">
      <dgm:prSet presAssocID="{1F777337-70DB-4171-9661-3478BD3A490C}" presName="childNode1tx" presStyleLbl="bgAcc1" presStyleIdx="0" presStyleCnt="4">
        <dgm:presLayoutVars>
          <dgm:bulletEnabled val="1"/>
        </dgm:presLayoutVars>
      </dgm:prSet>
      <dgm:spPr/>
    </dgm:pt>
    <dgm:pt modelId="{B2584F7D-BFDB-4C14-81A6-97D6C311E81C}" type="pres">
      <dgm:prSet presAssocID="{1F777337-70DB-4171-9661-3478BD3A490C}" presName="parentNode1" presStyleLbl="node1" presStyleIdx="0" presStyleCnt="4">
        <dgm:presLayoutVars>
          <dgm:chMax val="1"/>
          <dgm:bulletEnabled val="1"/>
        </dgm:presLayoutVars>
      </dgm:prSet>
      <dgm:spPr/>
    </dgm:pt>
    <dgm:pt modelId="{E7546BCB-6243-4221-9C13-96B812DDC910}" type="pres">
      <dgm:prSet presAssocID="{1F777337-70DB-4171-9661-3478BD3A490C}" presName="connSite1" presStyleCnt="0"/>
      <dgm:spPr/>
    </dgm:pt>
    <dgm:pt modelId="{7EFEC24B-32DC-4F4A-8CD3-FE935832EE1B}" type="pres">
      <dgm:prSet presAssocID="{90C85ABA-BB09-47D3-AF29-F419F3E5C167}" presName="Name9" presStyleLbl="sibTrans2D1" presStyleIdx="0" presStyleCnt="3"/>
      <dgm:spPr/>
    </dgm:pt>
    <dgm:pt modelId="{81CF1615-9709-4A03-B0DF-BB2F6E7D16E7}" type="pres">
      <dgm:prSet presAssocID="{25C990B5-0B06-42C2-9B16-A5EF2D11AFB5}" presName="composite2" presStyleCnt="0"/>
      <dgm:spPr/>
    </dgm:pt>
    <dgm:pt modelId="{F76A3F34-0034-415D-80C6-AA18120A4023}" type="pres">
      <dgm:prSet presAssocID="{25C990B5-0B06-42C2-9B16-A5EF2D11AFB5}" presName="dummyNode2" presStyleLbl="node1" presStyleIdx="0" presStyleCnt="4"/>
      <dgm:spPr/>
    </dgm:pt>
    <dgm:pt modelId="{2B0CD678-1871-4F4D-B7B7-8C0D17F54ACC}" type="pres">
      <dgm:prSet presAssocID="{25C990B5-0B06-42C2-9B16-A5EF2D11AFB5}" presName="childNode2" presStyleLbl="bgAcc1" presStyleIdx="1" presStyleCnt="4">
        <dgm:presLayoutVars>
          <dgm:bulletEnabled val="1"/>
        </dgm:presLayoutVars>
      </dgm:prSet>
      <dgm:spPr/>
    </dgm:pt>
    <dgm:pt modelId="{D7E088DC-8E3C-49E4-BC57-5FEEBEE9157B}" type="pres">
      <dgm:prSet presAssocID="{25C990B5-0B06-42C2-9B16-A5EF2D11AFB5}" presName="childNode2tx" presStyleLbl="bgAcc1" presStyleIdx="1" presStyleCnt="4">
        <dgm:presLayoutVars>
          <dgm:bulletEnabled val="1"/>
        </dgm:presLayoutVars>
      </dgm:prSet>
      <dgm:spPr/>
    </dgm:pt>
    <dgm:pt modelId="{BD0CDBB1-F6AD-4814-A16D-A66B651D35EF}" type="pres">
      <dgm:prSet presAssocID="{25C990B5-0B06-42C2-9B16-A5EF2D11AFB5}" presName="parentNode2" presStyleLbl="node1" presStyleIdx="1" presStyleCnt="4">
        <dgm:presLayoutVars>
          <dgm:chMax val="0"/>
          <dgm:bulletEnabled val="1"/>
        </dgm:presLayoutVars>
      </dgm:prSet>
      <dgm:spPr/>
    </dgm:pt>
    <dgm:pt modelId="{8D6F0DA6-7887-46A5-B106-2F1CE213A6F8}" type="pres">
      <dgm:prSet presAssocID="{25C990B5-0B06-42C2-9B16-A5EF2D11AFB5}" presName="connSite2" presStyleCnt="0"/>
      <dgm:spPr/>
    </dgm:pt>
    <dgm:pt modelId="{8A382EDC-37D6-43B5-8B5C-12D9172763AB}" type="pres">
      <dgm:prSet presAssocID="{BB268972-4401-42CD-92BB-E1185BB4B16B}" presName="Name18" presStyleLbl="sibTrans2D1" presStyleIdx="1" presStyleCnt="3"/>
      <dgm:spPr/>
    </dgm:pt>
    <dgm:pt modelId="{6AC9E601-DCEA-4984-B00E-B1607CEE6020}" type="pres">
      <dgm:prSet presAssocID="{4C80F647-10AF-4DD1-8026-7CC9956FC55E}" presName="composite1" presStyleCnt="0"/>
      <dgm:spPr/>
    </dgm:pt>
    <dgm:pt modelId="{A52C3BD4-973E-433C-9EF0-9DAB22D0B608}" type="pres">
      <dgm:prSet presAssocID="{4C80F647-10AF-4DD1-8026-7CC9956FC55E}" presName="dummyNode1" presStyleLbl="node1" presStyleIdx="1" presStyleCnt="4"/>
      <dgm:spPr/>
    </dgm:pt>
    <dgm:pt modelId="{180344D3-A7DD-4569-8CC4-1E846ED0A43D}" type="pres">
      <dgm:prSet presAssocID="{4C80F647-10AF-4DD1-8026-7CC9956FC55E}" presName="childNode1" presStyleLbl="bgAcc1" presStyleIdx="2" presStyleCnt="4">
        <dgm:presLayoutVars>
          <dgm:bulletEnabled val="1"/>
        </dgm:presLayoutVars>
      </dgm:prSet>
      <dgm:spPr/>
    </dgm:pt>
    <dgm:pt modelId="{54EB0F07-7665-4DDF-A7ED-05736B77DADA}" type="pres">
      <dgm:prSet presAssocID="{4C80F647-10AF-4DD1-8026-7CC9956FC55E}" presName="childNode1tx" presStyleLbl="bgAcc1" presStyleIdx="2" presStyleCnt="4">
        <dgm:presLayoutVars>
          <dgm:bulletEnabled val="1"/>
        </dgm:presLayoutVars>
      </dgm:prSet>
      <dgm:spPr/>
    </dgm:pt>
    <dgm:pt modelId="{6354EB8E-C174-46BF-81F5-B76761D9EC97}" type="pres">
      <dgm:prSet presAssocID="{4C80F647-10AF-4DD1-8026-7CC9956FC55E}" presName="parentNode1" presStyleLbl="node1" presStyleIdx="2" presStyleCnt="4">
        <dgm:presLayoutVars>
          <dgm:chMax val="1"/>
          <dgm:bulletEnabled val="1"/>
        </dgm:presLayoutVars>
      </dgm:prSet>
      <dgm:spPr/>
    </dgm:pt>
    <dgm:pt modelId="{822DDD51-AF2D-4B1E-A506-0D1BFCEB83EE}" type="pres">
      <dgm:prSet presAssocID="{4C80F647-10AF-4DD1-8026-7CC9956FC55E}" presName="connSite1" presStyleCnt="0"/>
      <dgm:spPr/>
    </dgm:pt>
    <dgm:pt modelId="{A468CE3A-9780-45B5-A549-E0BCCDA9265B}" type="pres">
      <dgm:prSet presAssocID="{D490CFC9-18A0-46CE-980E-429DF38B55D7}" presName="Name9" presStyleLbl="sibTrans2D1" presStyleIdx="2" presStyleCnt="3"/>
      <dgm:spPr/>
    </dgm:pt>
    <dgm:pt modelId="{F5797DA1-2218-4C3A-9D20-4DC275A1A457}" type="pres">
      <dgm:prSet presAssocID="{F6B511F4-D1DC-4545-B194-9A59E131E74C}" presName="composite2" presStyleCnt="0"/>
      <dgm:spPr/>
    </dgm:pt>
    <dgm:pt modelId="{02816266-940C-40F4-B5C1-734CA6843E11}" type="pres">
      <dgm:prSet presAssocID="{F6B511F4-D1DC-4545-B194-9A59E131E74C}" presName="dummyNode2" presStyleLbl="node1" presStyleIdx="2" presStyleCnt="4"/>
      <dgm:spPr/>
    </dgm:pt>
    <dgm:pt modelId="{384B2493-DFF0-485C-A0A7-77300DBC007E}" type="pres">
      <dgm:prSet presAssocID="{F6B511F4-D1DC-4545-B194-9A59E131E74C}" presName="childNode2" presStyleLbl="bgAcc1" presStyleIdx="3" presStyleCnt="4">
        <dgm:presLayoutVars>
          <dgm:bulletEnabled val="1"/>
        </dgm:presLayoutVars>
      </dgm:prSet>
      <dgm:spPr/>
    </dgm:pt>
    <dgm:pt modelId="{7A725BE7-86F3-4BC0-BB76-651EA8C2AA5D}" type="pres">
      <dgm:prSet presAssocID="{F6B511F4-D1DC-4545-B194-9A59E131E74C}" presName="childNode2tx" presStyleLbl="bgAcc1" presStyleIdx="3" presStyleCnt="4">
        <dgm:presLayoutVars>
          <dgm:bulletEnabled val="1"/>
        </dgm:presLayoutVars>
      </dgm:prSet>
      <dgm:spPr/>
    </dgm:pt>
    <dgm:pt modelId="{14A6E7E4-4D22-45FA-91F1-31ED02BBC10A}" type="pres">
      <dgm:prSet presAssocID="{F6B511F4-D1DC-4545-B194-9A59E131E74C}" presName="parentNode2" presStyleLbl="node1" presStyleIdx="3" presStyleCnt="4">
        <dgm:presLayoutVars>
          <dgm:chMax val="0"/>
          <dgm:bulletEnabled val="1"/>
        </dgm:presLayoutVars>
      </dgm:prSet>
      <dgm:spPr/>
    </dgm:pt>
    <dgm:pt modelId="{8D63D888-805C-4D76-98C2-BB015E90CD9E}" type="pres">
      <dgm:prSet presAssocID="{F6B511F4-D1DC-4545-B194-9A59E131E74C}" presName="connSite2" presStyleCnt="0"/>
      <dgm:spPr/>
    </dgm:pt>
  </dgm:ptLst>
  <dgm:cxnLst>
    <dgm:cxn modelId="{5A85F301-231F-489F-9D19-32615F702598}" srcId="{25C990B5-0B06-42C2-9B16-A5EF2D11AFB5}" destId="{1A19A2F3-B13D-4070-A481-3EE20A2307A1}" srcOrd="0" destOrd="0" parTransId="{F14A8367-518B-4870-8B3E-B437BBC104E6}" sibTransId="{AEA02811-AADD-40F4-A807-B23BAA5FBFA8}"/>
    <dgm:cxn modelId="{F8BC250A-CEB0-41AA-98D8-743469B6B3DD}" srcId="{4C80F647-10AF-4DD1-8026-7CC9956FC55E}" destId="{E1B028D6-8C9D-4A03-B81E-546736038059}" srcOrd="1" destOrd="0" parTransId="{7A2ABD1B-C942-4932-9CBC-8D210E7BA195}" sibTransId="{9C96FEBD-8FA6-46DC-8728-2EDD37009EA8}"/>
    <dgm:cxn modelId="{B4EF840B-50F7-49D8-99E2-A5E69E9FEEC1}" srcId="{813F7C02-BD17-44D3-A3D7-58AA5F08D8CF}" destId="{25C990B5-0B06-42C2-9B16-A5EF2D11AFB5}" srcOrd="1" destOrd="0" parTransId="{55FC263C-D953-4631-BC85-6F722A70B17E}" sibTransId="{BB268972-4401-42CD-92BB-E1185BB4B16B}"/>
    <dgm:cxn modelId="{28E76A0D-68F4-45F2-8BBB-BAE203AA94A5}" type="presOf" srcId="{D77FCD96-BE28-4503-96D3-0BFF78321927}" destId="{2B0CD678-1871-4F4D-B7B7-8C0D17F54ACC}" srcOrd="0" destOrd="2" presId="urn:microsoft.com/office/officeart/2005/8/layout/hProcess4"/>
    <dgm:cxn modelId="{83AC9D16-57C7-41FC-9330-9DC3960FFF1B}" type="presOf" srcId="{2202C8D9-1AC1-4792-9BD3-5280A532286F}" destId="{BE4993C2-5334-4CFF-A9A7-3B0981B6B720}" srcOrd="0" destOrd="1" presId="urn:microsoft.com/office/officeart/2005/8/layout/hProcess4"/>
    <dgm:cxn modelId="{71A76E1A-0703-492E-B3FF-500D39B72185}" srcId="{25C990B5-0B06-42C2-9B16-A5EF2D11AFB5}" destId="{D77FCD96-BE28-4503-96D3-0BFF78321927}" srcOrd="2" destOrd="0" parTransId="{DA97267A-188D-4402-A631-B98E02C407A1}" sibTransId="{C58C5F20-1EC1-43A5-AE70-F65AAD124646}"/>
    <dgm:cxn modelId="{098B741F-F0DC-44E2-892A-53AE969F2973}" type="presOf" srcId="{1F777337-70DB-4171-9661-3478BD3A490C}" destId="{B2584F7D-BFDB-4C14-81A6-97D6C311E81C}" srcOrd="0" destOrd="0" presId="urn:microsoft.com/office/officeart/2005/8/layout/hProcess4"/>
    <dgm:cxn modelId="{A170DB20-C9FA-4665-9A6F-C3B4A5B5A655}" type="presOf" srcId="{66DB1BC0-1239-4459-9ADE-CD20F24EDB17}" destId="{7A725BE7-86F3-4BC0-BB76-651EA8C2AA5D}" srcOrd="1" destOrd="1" presId="urn:microsoft.com/office/officeart/2005/8/layout/hProcess4"/>
    <dgm:cxn modelId="{5629C322-8487-4DCD-8133-A9A4B1C85D0A}" srcId="{25C990B5-0B06-42C2-9B16-A5EF2D11AFB5}" destId="{1DE9A322-CF10-4EE0-86A6-28679C55EC56}" srcOrd="1" destOrd="0" parTransId="{C978128D-67BC-4DCE-B1D1-AEBAC8629BE4}" sibTransId="{36BF8EEA-6351-4A79-B798-B4E4BFD61FD6}"/>
    <dgm:cxn modelId="{06F1E622-DA90-4BBC-BBD8-A6E357353FA8}" srcId="{813F7C02-BD17-44D3-A3D7-58AA5F08D8CF}" destId="{4C80F647-10AF-4DD1-8026-7CC9956FC55E}" srcOrd="2" destOrd="0" parTransId="{B10D4FFC-C504-471D-9418-6CDFB9A543DF}" sibTransId="{D490CFC9-18A0-46CE-980E-429DF38B55D7}"/>
    <dgm:cxn modelId="{55070329-C159-4DCF-A9BA-4FD993522462}" srcId="{813F7C02-BD17-44D3-A3D7-58AA5F08D8CF}" destId="{F6B511F4-D1DC-4545-B194-9A59E131E74C}" srcOrd="3" destOrd="0" parTransId="{CEEB1484-E59A-4623-BCDF-A6F879904325}" sibTransId="{F3C61624-7DE9-47ED-99D8-CD9873C6431F}"/>
    <dgm:cxn modelId="{D077912E-819F-4E89-AAAC-DBCF3020547E}" type="presOf" srcId="{59AB5ED8-051F-4D11-A51D-CA8DC1B57ED9}" destId="{7A725BE7-86F3-4BC0-BB76-651EA8C2AA5D}" srcOrd="1" destOrd="2" presId="urn:microsoft.com/office/officeart/2005/8/layout/hProcess4"/>
    <dgm:cxn modelId="{54535832-B762-4DD4-8060-D1D6CBF87C23}" srcId="{F6B511F4-D1DC-4545-B194-9A59E131E74C}" destId="{59AB5ED8-051F-4D11-A51D-CA8DC1B57ED9}" srcOrd="2" destOrd="0" parTransId="{DF1A9E5B-0779-4D26-AC28-22CE75A752B3}" sibTransId="{170322B8-3708-429F-855E-88C8472E2F7F}"/>
    <dgm:cxn modelId="{3C1F1738-C74E-458F-9E8C-9265339B3F31}" type="presOf" srcId="{4EC54A1C-1B57-4BDE-9B83-1FCC415EC188}" destId="{7A725BE7-86F3-4BC0-BB76-651EA8C2AA5D}" srcOrd="1" destOrd="0" presId="urn:microsoft.com/office/officeart/2005/8/layout/hProcess4"/>
    <dgm:cxn modelId="{88744665-9465-4E4F-B305-468961FA1DD9}" type="presOf" srcId="{E1B028D6-8C9D-4A03-B81E-546736038059}" destId="{180344D3-A7DD-4569-8CC4-1E846ED0A43D}" srcOrd="0" destOrd="1" presId="urn:microsoft.com/office/officeart/2005/8/layout/hProcess4"/>
    <dgm:cxn modelId="{C0733766-B7F1-4F61-A940-05DCB5F162EE}" type="presOf" srcId="{D77FCD96-BE28-4503-96D3-0BFF78321927}" destId="{D7E088DC-8E3C-49E4-BC57-5FEEBEE9157B}" srcOrd="1" destOrd="2" presId="urn:microsoft.com/office/officeart/2005/8/layout/hProcess4"/>
    <dgm:cxn modelId="{3A6AC369-AA69-4659-BA8F-2092FD85DA65}" type="presOf" srcId="{4C80F647-10AF-4DD1-8026-7CC9956FC55E}" destId="{6354EB8E-C174-46BF-81F5-B76761D9EC97}" srcOrd="0" destOrd="0" presId="urn:microsoft.com/office/officeart/2005/8/layout/hProcess4"/>
    <dgm:cxn modelId="{76A5344D-46D7-400C-BA5C-4B659EF51B2E}" srcId="{1F777337-70DB-4171-9661-3478BD3A490C}" destId="{320ABF0D-B562-4B30-916A-349B1B153D5D}" srcOrd="0" destOrd="0" parTransId="{6DD31DA4-35B0-416C-B5E5-DB15BCCE03C7}" sibTransId="{24CAD940-9334-4319-97C0-9B189EE042C3}"/>
    <dgm:cxn modelId="{88753A58-A6DD-42B6-8992-594307388242}" type="presOf" srcId="{F6B511F4-D1DC-4545-B194-9A59E131E74C}" destId="{14A6E7E4-4D22-45FA-91F1-31ED02BBC10A}" srcOrd="0" destOrd="0" presId="urn:microsoft.com/office/officeart/2005/8/layout/hProcess4"/>
    <dgm:cxn modelId="{E2961F79-98BD-4BC3-BB48-08889D731E6C}" type="presOf" srcId="{1A19A2F3-B13D-4070-A481-3EE20A2307A1}" destId="{D7E088DC-8E3C-49E4-BC57-5FEEBEE9157B}" srcOrd="1" destOrd="0" presId="urn:microsoft.com/office/officeart/2005/8/layout/hProcess4"/>
    <dgm:cxn modelId="{A1D4E67E-1327-40C7-8397-27962AC91C01}" type="presOf" srcId="{813F7C02-BD17-44D3-A3D7-58AA5F08D8CF}" destId="{5AE2D0E4-7338-45BF-875E-B3779632CA38}" srcOrd="0" destOrd="0" presId="urn:microsoft.com/office/officeart/2005/8/layout/hProcess4"/>
    <dgm:cxn modelId="{54D79185-A4BD-4906-A138-F063BEBBF92B}" srcId="{813F7C02-BD17-44D3-A3D7-58AA5F08D8CF}" destId="{1F777337-70DB-4171-9661-3478BD3A490C}" srcOrd="0" destOrd="0" parTransId="{90692BE5-D099-4081-A152-AA0FFAF50FA5}" sibTransId="{90C85ABA-BB09-47D3-AF29-F419F3E5C167}"/>
    <dgm:cxn modelId="{E1F61C8C-8699-47F8-930B-4B3751478911}" type="presOf" srcId="{1A19A2F3-B13D-4070-A481-3EE20A2307A1}" destId="{2B0CD678-1871-4F4D-B7B7-8C0D17F54ACC}" srcOrd="0" destOrd="0" presId="urn:microsoft.com/office/officeart/2005/8/layout/hProcess4"/>
    <dgm:cxn modelId="{F47B3891-B8B2-4F9E-9F67-F1E4C3C72DF7}" type="presOf" srcId="{4EC54A1C-1B57-4BDE-9B83-1FCC415EC188}" destId="{384B2493-DFF0-485C-A0A7-77300DBC007E}" srcOrd="0" destOrd="0" presId="urn:microsoft.com/office/officeart/2005/8/layout/hProcess4"/>
    <dgm:cxn modelId="{E8F252A5-2B71-4E46-823D-482D542641EF}" type="presOf" srcId="{06B8B08B-557D-47D4-B276-D00A1A48885D}" destId="{180344D3-A7DD-4569-8CC4-1E846ED0A43D}" srcOrd="0" destOrd="2" presId="urn:microsoft.com/office/officeart/2005/8/layout/hProcess4"/>
    <dgm:cxn modelId="{DCEECAAD-5DB5-4B0F-91EC-FEA7B4F966AC}" type="presOf" srcId="{2202C8D9-1AC1-4792-9BD3-5280A532286F}" destId="{302F4A33-21C6-408F-9414-107BF2910906}" srcOrd="1" destOrd="1" presId="urn:microsoft.com/office/officeart/2005/8/layout/hProcess4"/>
    <dgm:cxn modelId="{4340C3AE-7223-4194-B027-AA9A8D6B0E4A}" type="presOf" srcId="{BB268972-4401-42CD-92BB-E1185BB4B16B}" destId="{8A382EDC-37D6-43B5-8B5C-12D9172763AB}" srcOrd="0" destOrd="0" presId="urn:microsoft.com/office/officeart/2005/8/layout/hProcess4"/>
    <dgm:cxn modelId="{084246B1-463D-4625-9F61-1D4DDE39CD4F}" type="presOf" srcId="{E1B028D6-8C9D-4A03-B81E-546736038059}" destId="{54EB0F07-7665-4DDF-A7ED-05736B77DADA}" srcOrd="1" destOrd="1" presId="urn:microsoft.com/office/officeart/2005/8/layout/hProcess4"/>
    <dgm:cxn modelId="{DB2620B5-93EE-448E-B82C-C56B3E42B994}" srcId="{F6B511F4-D1DC-4545-B194-9A59E131E74C}" destId="{66DB1BC0-1239-4459-9ADE-CD20F24EDB17}" srcOrd="1" destOrd="0" parTransId="{56028E03-5F23-4CD4-9B0A-48153A209F5E}" sibTransId="{B6D07329-88EC-4119-A9F6-B623F05C76A6}"/>
    <dgm:cxn modelId="{3CA806B6-FFCD-4B42-A640-80C928FAB029}" type="presOf" srcId="{B3F24888-4283-4046-8AEE-B9721B7A1221}" destId="{BE4993C2-5334-4CFF-A9A7-3B0981B6B720}" srcOrd="0" destOrd="2" presId="urn:microsoft.com/office/officeart/2005/8/layout/hProcess4"/>
    <dgm:cxn modelId="{E1FB0ABC-A2AC-4E9F-BCAB-ADD88A18A0BA}" type="presOf" srcId="{66DB1BC0-1239-4459-9ADE-CD20F24EDB17}" destId="{384B2493-DFF0-485C-A0A7-77300DBC007E}" srcOrd="0" destOrd="1" presId="urn:microsoft.com/office/officeart/2005/8/layout/hProcess4"/>
    <dgm:cxn modelId="{98FCA7BF-5A2F-4070-AC36-41D274FFC5F2}" type="presOf" srcId="{59AB5ED8-051F-4D11-A51D-CA8DC1B57ED9}" destId="{384B2493-DFF0-485C-A0A7-77300DBC007E}" srcOrd="0" destOrd="2" presId="urn:microsoft.com/office/officeart/2005/8/layout/hProcess4"/>
    <dgm:cxn modelId="{1FE7A2C3-E8C3-499E-B9C0-351FD9918247}" srcId="{4C80F647-10AF-4DD1-8026-7CC9956FC55E}" destId="{06B8B08B-557D-47D4-B276-D00A1A48885D}" srcOrd="2" destOrd="0" parTransId="{9A8DFC12-52C2-4B68-8C71-BC7D5EFDDE5D}" sibTransId="{7E712EFD-0E9D-4017-BFEF-05ECBC2A7137}"/>
    <dgm:cxn modelId="{B72098C5-5566-4B79-AD47-88A340A2D9A6}" srcId="{4C80F647-10AF-4DD1-8026-7CC9956FC55E}" destId="{DAC4C582-A240-40C7-8242-F89268D4E624}" srcOrd="0" destOrd="0" parTransId="{446FDC27-C6AE-4A58-9DD8-A2E8D5B2E45F}" sibTransId="{BECC8E0D-E3B4-409B-A510-C7E2E7014103}"/>
    <dgm:cxn modelId="{D53952C7-5353-44B8-A188-6DD8104E298C}" srcId="{1F777337-70DB-4171-9661-3478BD3A490C}" destId="{2202C8D9-1AC1-4792-9BD3-5280A532286F}" srcOrd="1" destOrd="0" parTransId="{10417B4D-AB18-4BE2-80FC-C8A501280E74}" sibTransId="{024C5C59-99B4-46BC-9F8D-8E5468CF0DAE}"/>
    <dgm:cxn modelId="{9C8F9CCD-23FD-43E7-AFF0-093DD7CB9963}" type="presOf" srcId="{DAC4C582-A240-40C7-8242-F89268D4E624}" destId="{180344D3-A7DD-4569-8CC4-1E846ED0A43D}" srcOrd="0" destOrd="0" presId="urn:microsoft.com/office/officeart/2005/8/layout/hProcess4"/>
    <dgm:cxn modelId="{ED9A7ACE-971A-4BA5-B29C-8206759B5C8A}" type="presOf" srcId="{1DE9A322-CF10-4EE0-86A6-28679C55EC56}" destId="{2B0CD678-1871-4F4D-B7B7-8C0D17F54ACC}" srcOrd="0" destOrd="1" presId="urn:microsoft.com/office/officeart/2005/8/layout/hProcess4"/>
    <dgm:cxn modelId="{906114D0-E714-4590-83A4-260A4B44340C}" type="presOf" srcId="{DAC4C582-A240-40C7-8242-F89268D4E624}" destId="{54EB0F07-7665-4DDF-A7ED-05736B77DADA}" srcOrd="1" destOrd="0" presId="urn:microsoft.com/office/officeart/2005/8/layout/hProcess4"/>
    <dgm:cxn modelId="{18DC44D0-D969-499C-8524-BA987DC387C1}" type="presOf" srcId="{1DE9A322-CF10-4EE0-86A6-28679C55EC56}" destId="{D7E088DC-8E3C-49E4-BC57-5FEEBEE9157B}" srcOrd="1" destOrd="1" presId="urn:microsoft.com/office/officeart/2005/8/layout/hProcess4"/>
    <dgm:cxn modelId="{9659B2D3-E8B8-436D-A320-747DEDDB6F9B}" type="presOf" srcId="{90C85ABA-BB09-47D3-AF29-F419F3E5C167}" destId="{7EFEC24B-32DC-4F4A-8CD3-FE935832EE1B}" srcOrd="0" destOrd="0" presId="urn:microsoft.com/office/officeart/2005/8/layout/hProcess4"/>
    <dgm:cxn modelId="{A7E856D8-378D-45A7-BB7B-BA899F960DFC}" srcId="{1F777337-70DB-4171-9661-3478BD3A490C}" destId="{B3F24888-4283-4046-8AEE-B9721B7A1221}" srcOrd="2" destOrd="0" parTransId="{E0360969-46E7-491B-8944-FE5E11B0AA13}" sibTransId="{E57A74EF-CC25-412C-8ED0-1637537DD666}"/>
    <dgm:cxn modelId="{C8D55DDC-BF7C-46B5-81E1-475ED130B2FC}" type="presOf" srcId="{06B8B08B-557D-47D4-B276-D00A1A48885D}" destId="{54EB0F07-7665-4DDF-A7ED-05736B77DADA}" srcOrd="1" destOrd="2" presId="urn:microsoft.com/office/officeart/2005/8/layout/hProcess4"/>
    <dgm:cxn modelId="{0A9CB5DD-7879-463B-A6DD-3ECBD7741D66}" type="presOf" srcId="{D490CFC9-18A0-46CE-980E-429DF38B55D7}" destId="{A468CE3A-9780-45B5-A549-E0BCCDA9265B}" srcOrd="0" destOrd="0" presId="urn:microsoft.com/office/officeart/2005/8/layout/hProcess4"/>
    <dgm:cxn modelId="{799313DE-7C72-40E9-A35E-4E7F35136610}" type="presOf" srcId="{320ABF0D-B562-4B30-916A-349B1B153D5D}" destId="{302F4A33-21C6-408F-9414-107BF2910906}" srcOrd="1" destOrd="0" presId="urn:microsoft.com/office/officeart/2005/8/layout/hProcess4"/>
    <dgm:cxn modelId="{D0067CE1-09B8-492D-91FD-3BDE2066E32A}" srcId="{F6B511F4-D1DC-4545-B194-9A59E131E74C}" destId="{4EC54A1C-1B57-4BDE-9B83-1FCC415EC188}" srcOrd="0" destOrd="0" parTransId="{5BF8DE71-C5EA-4E1A-BE42-8FED98769697}" sibTransId="{B234A270-93A8-4922-972C-983EE4300A4C}"/>
    <dgm:cxn modelId="{1C48BDE6-70F9-45E0-8E4F-4C7F52DCDE55}" type="presOf" srcId="{25C990B5-0B06-42C2-9B16-A5EF2D11AFB5}" destId="{BD0CDBB1-F6AD-4814-A16D-A66B651D35EF}" srcOrd="0" destOrd="0" presId="urn:microsoft.com/office/officeart/2005/8/layout/hProcess4"/>
    <dgm:cxn modelId="{FB5D95EB-5311-4938-A1D6-4BFA4B8B59E2}" type="presOf" srcId="{B3F24888-4283-4046-8AEE-B9721B7A1221}" destId="{302F4A33-21C6-408F-9414-107BF2910906}" srcOrd="1" destOrd="2" presId="urn:microsoft.com/office/officeart/2005/8/layout/hProcess4"/>
    <dgm:cxn modelId="{7F4BCFEE-B1A1-4118-8E34-F6ECCC52272A}" type="presOf" srcId="{320ABF0D-B562-4B30-916A-349B1B153D5D}" destId="{BE4993C2-5334-4CFF-A9A7-3B0981B6B720}" srcOrd="0" destOrd="0" presId="urn:microsoft.com/office/officeart/2005/8/layout/hProcess4"/>
    <dgm:cxn modelId="{FCDE5C78-DC56-45A1-A7EE-FE96E64B4853}" type="presParOf" srcId="{5AE2D0E4-7338-45BF-875E-B3779632CA38}" destId="{E530B2B3-5FA5-45AE-AA0C-55BEF185B255}" srcOrd="0" destOrd="0" presId="urn:microsoft.com/office/officeart/2005/8/layout/hProcess4"/>
    <dgm:cxn modelId="{FC26E1D9-272E-4AAC-8BED-CA56CC0F8062}" type="presParOf" srcId="{5AE2D0E4-7338-45BF-875E-B3779632CA38}" destId="{A7380E3C-3AF6-4E11-9625-7DC203BB6157}" srcOrd="1" destOrd="0" presId="urn:microsoft.com/office/officeart/2005/8/layout/hProcess4"/>
    <dgm:cxn modelId="{DBBEC815-9708-46FE-A606-C8AB1A765E77}" type="presParOf" srcId="{5AE2D0E4-7338-45BF-875E-B3779632CA38}" destId="{62357678-B3E0-4510-BFD2-9FD214170B6E}" srcOrd="2" destOrd="0" presId="urn:microsoft.com/office/officeart/2005/8/layout/hProcess4"/>
    <dgm:cxn modelId="{DD806460-5694-414A-8BB4-8E1F11042204}" type="presParOf" srcId="{62357678-B3E0-4510-BFD2-9FD214170B6E}" destId="{D7BD9B18-FE29-48A2-9F5C-4E5FAD41FD34}" srcOrd="0" destOrd="0" presId="urn:microsoft.com/office/officeart/2005/8/layout/hProcess4"/>
    <dgm:cxn modelId="{C629388C-0D33-4CC7-9D8A-89BB3C521272}" type="presParOf" srcId="{D7BD9B18-FE29-48A2-9F5C-4E5FAD41FD34}" destId="{18F029A0-CA85-474D-8793-C5AEF7455691}" srcOrd="0" destOrd="0" presId="urn:microsoft.com/office/officeart/2005/8/layout/hProcess4"/>
    <dgm:cxn modelId="{95D98307-0967-4F03-805A-ACA7D7D4B712}" type="presParOf" srcId="{D7BD9B18-FE29-48A2-9F5C-4E5FAD41FD34}" destId="{BE4993C2-5334-4CFF-A9A7-3B0981B6B720}" srcOrd="1" destOrd="0" presId="urn:microsoft.com/office/officeart/2005/8/layout/hProcess4"/>
    <dgm:cxn modelId="{79AF960F-BD85-413E-BA2A-9CDE57358F75}" type="presParOf" srcId="{D7BD9B18-FE29-48A2-9F5C-4E5FAD41FD34}" destId="{302F4A33-21C6-408F-9414-107BF2910906}" srcOrd="2" destOrd="0" presId="urn:microsoft.com/office/officeart/2005/8/layout/hProcess4"/>
    <dgm:cxn modelId="{A62DBA1E-7946-489C-A315-3852717EA724}" type="presParOf" srcId="{D7BD9B18-FE29-48A2-9F5C-4E5FAD41FD34}" destId="{B2584F7D-BFDB-4C14-81A6-97D6C311E81C}" srcOrd="3" destOrd="0" presId="urn:microsoft.com/office/officeart/2005/8/layout/hProcess4"/>
    <dgm:cxn modelId="{8754D22C-DDD6-4E32-A241-1774A3D32A7A}" type="presParOf" srcId="{D7BD9B18-FE29-48A2-9F5C-4E5FAD41FD34}" destId="{E7546BCB-6243-4221-9C13-96B812DDC910}" srcOrd="4" destOrd="0" presId="urn:microsoft.com/office/officeart/2005/8/layout/hProcess4"/>
    <dgm:cxn modelId="{8A436BD7-4AE0-486A-8006-76419015CD05}" type="presParOf" srcId="{62357678-B3E0-4510-BFD2-9FD214170B6E}" destId="{7EFEC24B-32DC-4F4A-8CD3-FE935832EE1B}" srcOrd="1" destOrd="0" presId="urn:microsoft.com/office/officeart/2005/8/layout/hProcess4"/>
    <dgm:cxn modelId="{213B6A9B-9F9B-4998-A1C8-EF3212505377}" type="presParOf" srcId="{62357678-B3E0-4510-BFD2-9FD214170B6E}" destId="{81CF1615-9709-4A03-B0DF-BB2F6E7D16E7}" srcOrd="2" destOrd="0" presId="urn:microsoft.com/office/officeart/2005/8/layout/hProcess4"/>
    <dgm:cxn modelId="{A9BFF7A9-A0E0-46F9-8C8C-DA05C3FAE901}" type="presParOf" srcId="{81CF1615-9709-4A03-B0DF-BB2F6E7D16E7}" destId="{F76A3F34-0034-415D-80C6-AA18120A4023}" srcOrd="0" destOrd="0" presId="urn:microsoft.com/office/officeart/2005/8/layout/hProcess4"/>
    <dgm:cxn modelId="{3909EA34-1CC9-4D5F-9660-7395D2DBCB8F}" type="presParOf" srcId="{81CF1615-9709-4A03-B0DF-BB2F6E7D16E7}" destId="{2B0CD678-1871-4F4D-B7B7-8C0D17F54ACC}" srcOrd="1" destOrd="0" presId="urn:microsoft.com/office/officeart/2005/8/layout/hProcess4"/>
    <dgm:cxn modelId="{D7163A48-D8C7-438E-8CFF-1804BB503BF9}" type="presParOf" srcId="{81CF1615-9709-4A03-B0DF-BB2F6E7D16E7}" destId="{D7E088DC-8E3C-49E4-BC57-5FEEBEE9157B}" srcOrd="2" destOrd="0" presId="urn:microsoft.com/office/officeart/2005/8/layout/hProcess4"/>
    <dgm:cxn modelId="{55D9D344-7B7A-46F8-B9DD-DF2BDAE60334}" type="presParOf" srcId="{81CF1615-9709-4A03-B0DF-BB2F6E7D16E7}" destId="{BD0CDBB1-F6AD-4814-A16D-A66B651D35EF}" srcOrd="3" destOrd="0" presId="urn:microsoft.com/office/officeart/2005/8/layout/hProcess4"/>
    <dgm:cxn modelId="{0F53F8CE-2738-4BF8-B199-3D91CB7B43A9}" type="presParOf" srcId="{81CF1615-9709-4A03-B0DF-BB2F6E7D16E7}" destId="{8D6F0DA6-7887-46A5-B106-2F1CE213A6F8}" srcOrd="4" destOrd="0" presId="urn:microsoft.com/office/officeart/2005/8/layout/hProcess4"/>
    <dgm:cxn modelId="{EE9CC51E-2D37-4CD4-9CF5-9E7D6C19D92B}" type="presParOf" srcId="{62357678-B3E0-4510-BFD2-9FD214170B6E}" destId="{8A382EDC-37D6-43B5-8B5C-12D9172763AB}" srcOrd="3" destOrd="0" presId="urn:microsoft.com/office/officeart/2005/8/layout/hProcess4"/>
    <dgm:cxn modelId="{5EC79C12-1AB3-4B3D-A60B-2D361EC17D7C}" type="presParOf" srcId="{62357678-B3E0-4510-BFD2-9FD214170B6E}" destId="{6AC9E601-DCEA-4984-B00E-B1607CEE6020}" srcOrd="4" destOrd="0" presId="urn:microsoft.com/office/officeart/2005/8/layout/hProcess4"/>
    <dgm:cxn modelId="{514F8953-5802-465E-98E8-5B4BC227C74A}" type="presParOf" srcId="{6AC9E601-DCEA-4984-B00E-B1607CEE6020}" destId="{A52C3BD4-973E-433C-9EF0-9DAB22D0B608}" srcOrd="0" destOrd="0" presId="urn:microsoft.com/office/officeart/2005/8/layout/hProcess4"/>
    <dgm:cxn modelId="{AFD32386-2E1A-43AE-AB03-B8F4E5D378C0}" type="presParOf" srcId="{6AC9E601-DCEA-4984-B00E-B1607CEE6020}" destId="{180344D3-A7DD-4569-8CC4-1E846ED0A43D}" srcOrd="1" destOrd="0" presId="urn:microsoft.com/office/officeart/2005/8/layout/hProcess4"/>
    <dgm:cxn modelId="{A7998CA9-580E-49E4-B268-5580D2A73684}" type="presParOf" srcId="{6AC9E601-DCEA-4984-B00E-B1607CEE6020}" destId="{54EB0F07-7665-4DDF-A7ED-05736B77DADA}" srcOrd="2" destOrd="0" presId="urn:microsoft.com/office/officeart/2005/8/layout/hProcess4"/>
    <dgm:cxn modelId="{0CC1E7BA-8946-4678-B153-8061D0FEC0B4}" type="presParOf" srcId="{6AC9E601-DCEA-4984-B00E-B1607CEE6020}" destId="{6354EB8E-C174-46BF-81F5-B76761D9EC97}" srcOrd="3" destOrd="0" presId="urn:microsoft.com/office/officeart/2005/8/layout/hProcess4"/>
    <dgm:cxn modelId="{D52F6CF5-22B6-4097-8526-7D5018DC5378}" type="presParOf" srcId="{6AC9E601-DCEA-4984-B00E-B1607CEE6020}" destId="{822DDD51-AF2D-4B1E-A506-0D1BFCEB83EE}" srcOrd="4" destOrd="0" presId="urn:microsoft.com/office/officeart/2005/8/layout/hProcess4"/>
    <dgm:cxn modelId="{56571C19-1DF5-4A7F-A3EF-85B2BE68A682}" type="presParOf" srcId="{62357678-B3E0-4510-BFD2-9FD214170B6E}" destId="{A468CE3A-9780-45B5-A549-E0BCCDA9265B}" srcOrd="5" destOrd="0" presId="urn:microsoft.com/office/officeart/2005/8/layout/hProcess4"/>
    <dgm:cxn modelId="{0BBCC03B-C8B0-4F1E-A141-253E7A70F4F3}" type="presParOf" srcId="{62357678-B3E0-4510-BFD2-9FD214170B6E}" destId="{F5797DA1-2218-4C3A-9D20-4DC275A1A457}" srcOrd="6" destOrd="0" presId="urn:microsoft.com/office/officeart/2005/8/layout/hProcess4"/>
    <dgm:cxn modelId="{F68B784B-3632-4ED2-AB69-30294BA1E89A}" type="presParOf" srcId="{F5797DA1-2218-4C3A-9D20-4DC275A1A457}" destId="{02816266-940C-40F4-B5C1-734CA6843E11}" srcOrd="0" destOrd="0" presId="urn:microsoft.com/office/officeart/2005/8/layout/hProcess4"/>
    <dgm:cxn modelId="{AC2B1F3F-32A0-4F08-9EE3-68C2F4E322DF}" type="presParOf" srcId="{F5797DA1-2218-4C3A-9D20-4DC275A1A457}" destId="{384B2493-DFF0-485C-A0A7-77300DBC007E}" srcOrd="1" destOrd="0" presId="urn:microsoft.com/office/officeart/2005/8/layout/hProcess4"/>
    <dgm:cxn modelId="{124E09F4-23C4-4F1A-BFB2-35238F680A7A}" type="presParOf" srcId="{F5797DA1-2218-4C3A-9D20-4DC275A1A457}" destId="{7A725BE7-86F3-4BC0-BB76-651EA8C2AA5D}" srcOrd="2" destOrd="0" presId="urn:microsoft.com/office/officeart/2005/8/layout/hProcess4"/>
    <dgm:cxn modelId="{711B74FD-6C56-45EC-A0CF-2D7FC7D3D1E6}" type="presParOf" srcId="{F5797DA1-2218-4C3A-9D20-4DC275A1A457}" destId="{14A6E7E4-4D22-45FA-91F1-31ED02BBC10A}" srcOrd="3" destOrd="0" presId="urn:microsoft.com/office/officeart/2005/8/layout/hProcess4"/>
    <dgm:cxn modelId="{B1DAFBE9-D505-4F71-BF72-F3B70A197DE8}" type="presParOf" srcId="{F5797DA1-2218-4C3A-9D20-4DC275A1A457}" destId="{8D63D888-805C-4D76-98C2-BB015E90CD9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1E349-6302-487A-B44A-6F042624BDE1}">
      <dsp:nvSpPr>
        <dsp:cNvPr id="0" name=""/>
        <dsp:cNvSpPr/>
      </dsp:nvSpPr>
      <dsp:spPr>
        <a:xfrm>
          <a:off x="0"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b="1" kern="1200" dirty="0">
              <a:solidFill>
                <a:srgbClr val="3A95DE"/>
              </a:solidFill>
              <a:latin typeface="Segoe UI Semilight"/>
              <a:ea typeface="+mn-ea"/>
              <a:cs typeface="+mn-cs"/>
            </a:rPr>
            <a:t>Ingest</a:t>
          </a:r>
        </a:p>
        <a:p>
          <a:pPr marL="57150" lvl="1" indent="-57150" algn="l" defTabSz="488950">
            <a:lnSpc>
              <a:spcPct val="90000"/>
            </a:lnSpc>
            <a:spcBef>
              <a:spcPct val="0"/>
            </a:spcBef>
            <a:spcAft>
              <a:spcPct val="15000"/>
            </a:spcAft>
            <a:buChar char="•"/>
          </a:pPr>
          <a:r>
            <a:rPr lang="en-US" sz="1100" kern="1200" dirty="0">
              <a:solidFill>
                <a:sysClr val="windowText" lastClr="000000"/>
              </a:solidFill>
              <a:latin typeface="Segoe UI Semilight"/>
              <a:ea typeface="+mn-ea"/>
              <a:cs typeface="+mn-cs"/>
            </a:rPr>
            <a:t>Data orchestration and monitoring</a:t>
          </a:r>
        </a:p>
      </dsp:txBody>
      <dsp:txXfrm>
        <a:off x="31745" y="1115587"/>
        <a:ext cx="1389035" cy="1020352"/>
      </dsp:txXfrm>
    </dsp:sp>
    <dsp:sp modelId="{CF0B16A2-0100-4881-BBBD-97301DE9C8B5}">
      <dsp:nvSpPr>
        <dsp:cNvPr id="0" name=""/>
        <dsp:cNvSpPr/>
      </dsp:nvSpPr>
      <dsp:spPr>
        <a:xfrm>
          <a:off x="276499" y="162576"/>
          <a:ext cx="902298" cy="9022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02114F13-CCD2-40A1-B2C2-655F5162B7AA}">
      <dsp:nvSpPr>
        <dsp:cNvPr id="0" name=""/>
        <dsp:cNvSpPr/>
      </dsp:nvSpPr>
      <dsp:spPr>
        <a:xfrm>
          <a:off x="1497486"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b="1" kern="1200" dirty="0">
              <a:solidFill>
                <a:srgbClr val="3A95DE"/>
              </a:solidFill>
              <a:latin typeface="Segoe UI Semilight"/>
              <a:ea typeface="+mn-ea"/>
              <a:cs typeface="+mn-cs"/>
            </a:rPr>
            <a:t>Store</a:t>
          </a:r>
        </a:p>
        <a:p>
          <a:pPr marL="57150" lvl="1" indent="-57150" algn="l" defTabSz="488950">
            <a:lnSpc>
              <a:spcPct val="90000"/>
            </a:lnSpc>
            <a:spcBef>
              <a:spcPct val="0"/>
            </a:spcBef>
            <a:spcAft>
              <a:spcPct val="15000"/>
            </a:spcAft>
            <a:buChar char="•"/>
          </a:pPr>
          <a:r>
            <a:rPr lang="en-US" sz="1100" kern="1200" dirty="0">
              <a:solidFill>
                <a:sysClr val="windowText" lastClr="000000"/>
              </a:solidFill>
              <a:latin typeface="Segoe UI Semilight"/>
              <a:ea typeface="+mn-ea"/>
              <a:cs typeface="+mn-cs"/>
            </a:rPr>
            <a:t>Big data store</a:t>
          </a:r>
        </a:p>
      </dsp:txBody>
      <dsp:txXfrm>
        <a:off x="1529231" y="1115587"/>
        <a:ext cx="1389035" cy="1020352"/>
      </dsp:txXfrm>
    </dsp:sp>
    <dsp:sp modelId="{C644E8BC-659B-40EC-AE08-1123A7991842}">
      <dsp:nvSpPr>
        <dsp:cNvPr id="0" name=""/>
        <dsp:cNvSpPr/>
      </dsp:nvSpPr>
      <dsp:spPr>
        <a:xfrm>
          <a:off x="1772600" y="162576"/>
          <a:ext cx="902298" cy="90229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6DFED28D-3B99-461B-946A-F7F8AF87AEC5}">
      <dsp:nvSpPr>
        <dsp:cNvPr id="0" name=""/>
        <dsp:cNvSpPr/>
      </dsp:nvSpPr>
      <dsp:spPr>
        <a:xfrm>
          <a:off x="2993587"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b="1" kern="1200" dirty="0">
              <a:solidFill>
                <a:srgbClr val="3A95DE"/>
              </a:solidFill>
              <a:latin typeface="Segoe UI Semilight"/>
              <a:ea typeface="+mn-ea"/>
              <a:cs typeface="+mn-cs"/>
            </a:rPr>
            <a:t>Prep &amp; Train</a:t>
          </a:r>
        </a:p>
        <a:p>
          <a:pPr marL="57150" lvl="1" indent="-57150" algn="l" defTabSz="488950">
            <a:lnSpc>
              <a:spcPct val="90000"/>
            </a:lnSpc>
            <a:spcBef>
              <a:spcPct val="0"/>
            </a:spcBef>
            <a:spcAft>
              <a:spcPct val="15000"/>
            </a:spcAft>
            <a:buChar char="•"/>
          </a:pPr>
          <a:r>
            <a:rPr lang="en-US" sz="1100" kern="1200" dirty="0">
              <a:solidFill>
                <a:sysClr val="windowText" lastClr="000000"/>
              </a:solidFill>
              <a:latin typeface="Segoe UI Semilight"/>
              <a:ea typeface="+mn-ea"/>
              <a:cs typeface="+mn-cs"/>
            </a:rPr>
            <a:t>Hadoop/Spark and Machine Learning</a:t>
          </a:r>
        </a:p>
      </dsp:txBody>
      <dsp:txXfrm>
        <a:off x="3025332" y="1115587"/>
        <a:ext cx="1389035" cy="1020352"/>
      </dsp:txXfrm>
    </dsp:sp>
    <dsp:sp modelId="{0C32BE1D-925F-4345-BE2B-2EE651FA4952}">
      <dsp:nvSpPr>
        <dsp:cNvPr id="0" name=""/>
        <dsp:cNvSpPr/>
      </dsp:nvSpPr>
      <dsp:spPr>
        <a:xfrm>
          <a:off x="3268701" y="162576"/>
          <a:ext cx="902298" cy="90229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4A5779A-2A58-48AC-BADC-4E746767CCC7}">
      <dsp:nvSpPr>
        <dsp:cNvPr id="0" name=""/>
        <dsp:cNvSpPr/>
      </dsp:nvSpPr>
      <dsp:spPr>
        <a:xfrm>
          <a:off x="4489688" y="0"/>
          <a:ext cx="1452525" cy="2709606"/>
        </a:xfrm>
        <a:prstGeom prst="roundRect">
          <a:avLst>
            <a:gd name="adj" fmla="val 10000"/>
          </a:avLst>
        </a:prstGeom>
        <a:solidFill>
          <a:srgbClr val="F7F7F7"/>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b="1" kern="1200" dirty="0">
              <a:solidFill>
                <a:srgbClr val="3A95DE"/>
              </a:solidFill>
              <a:latin typeface="Segoe UI Semilight"/>
              <a:ea typeface="+mn-ea"/>
              <a:cs typeface="+mn-cs"/>
            </a:rPr>
            <a:t>Model &amp; Serve</a:t>
          </a:r>
        </a:p>
        <a:p>
          <a:pPr marL="57150" lvl="1" indent="-57150" algn="l" defTabSz="488950">
            <a:lnSpc>
              <a:spcPct val="90000"/>
            </a:lnSpc>
            <a:spcBef>
              <a:spcPct val="0"/>
            </a:spcBef>
            <a:spcAft>
              <a:spcPct val="15000"/>
            </a:spcAft>
            <a:buChar char="•"/>
          </a:pPr>
          <a:r>
            <a:rPr lang="en-US" sz="1100" kern="1200" dirty="0">
              <a:solidFill>
                <a:sysClr val="windowText" lastClr="000000"/>
              </a:solidFill>
              <a:latin typeface="Segoe UI Semilight"/>
              <a:ea typeface="+mn-ea"/>
              <a:cs typeface="+mn-cs"/>
            </a:rPr>
            <a:t>Data warehouse</a:t>
          </a:r>
        </a:p>
      </dsp:txBody>
      <dsp:txXfrm>
        <a:off x="4521433" y="1115587"/>
        <a:ext cx="1389035" cy="1020352"/>
      </dsp:txXfrm>
    </dsp:sp>
    <dsp:sp modelId="{D435E0E1-7B84-49FB-BDC4-FE16F5FE2C3B}">
      <dsp:nvSpPr>
        <dsp:cNvPr id="0" name=""/>
        <dsp:cNvSpPr/>
      </dsp:nvSpPr>
      <dsp:spPr>
        <a:xfrm>
          <a:off x="4764802" y="162576"/>
          <a:ext cx="902298" cy="90229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1428E934-57EC-429E-953D-61FCA8F84822}">
      <dsp:nvSpPr>
        <dsp:cNvPr id="0" name=""/>
        <dsp:cNvSpPr/>
      </dsp:nvSpPr>
      <dsp:spPr>
        <a:xfrm>
          <a:off x="237743" y="2282922"/>
          <a:ext cx="5468112" cy="175964"/>
        </a:xfrm>
        <a:prstGeom prst="leftRightArrow">
          <a:avLst/>
        </a:prstGeom>
        <a:solidFill>
          <a:srgbClr val="3A95DE"/>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49CF0-0ED2-4BF0-9C85-4E40A47F9A2A}">
      <dsp:nvSpPr>
        <dsp:cNvPr id="0" name=""/>
        <dsp:cNvSpPr/>
      </dsp:nvSpPr>
      <dsp:spPr>
        <a:xfrm>
          <a:off x="2344" y="202728"/>
          <a:ext cx="2351856" cy="940742"/>
        </a:xfrm>
        <a:prstGeom prst="homePlate">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Connect &amp; Collect</a:t>
          </a:r>
        </a:p>
      </dsp:txBody>
      <dsp:txXfrm>
        <a:off x="2344" y="202728"/>
        <a:ext cx="2116671" cy="940742"/>
      </dsp:txXfrm>
    </dsp:sp>
    <dsp:sp modelId="{36484B79-C2E9-4005-9944-6D3A0C859604}">
      <dsp:nvSpPr>
        <dsp:cNvPr id="0" name=""/>
        <dsp:cNvSpPr/>
      </dsp:nvSpPr>
      <dsp:spPr>
        <a:xfrm>
          <a:off x="1883829" y="202728"/>
          <a:ext cx="2351856" cy="940742"/>
        </a:xfrm>
        <a:prstGeom prst="chevron">
          <a:avLst/>
        </a:prstGeom>
        <a:solidFill>
          <a:srgbClr val="0078D7">
            <a:hueOff val="-4130233"/>
            <a:satOff val="-33333"/>
            <a:lumOff val="98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Transform &amp; Enrich</a:t>
          </a:r>
        </a:p>
      </dsp:txBody>
      <dsp:txXfrm>
        <a:off x="2354200" y="202728"/>
        <a:ext cx="1411114" cy="940742"/>
      </dsp:txXfrm>
    </dsp:sp>
    <dsp:sp modelId="{A8F96ADB-C522-490F-957A-D254F3D5FE76}">
      <dsp:nvSpPr>
        <dsp:cNvPr id="0" name=""/>
        <dsp:cNvSpPr/>
      </dsp:nvSpPr>
      <dsp:spPr>
        <a:xfrm>
          <a:off x="3765314" y="202728"/>
          <a:ext cx="2351856" cy="940742"/>
        </a:xfrm>
        <a:prstGeom prst="chevron">
          <a:avLst/>
        </a:prstGeom>
        <a:solidFill>
          <a:srgbClr val="0078D7">
            <a:hueOff val="-8260466"/>
            <a:satOff val="-66667"/>
            <a:lumOff val="196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Publish</a:t>
          </a:r>
        </a:p>
      </dsp:txBody>
      <dsp:txXfrm>
        <a:off x="4235685" y="202728"/>
        <a:ext cx="1411114" cy="940742"/>
      </dsp:txXfrm>
    </dsp:sp>
    <dsp:sp modelId="{19AA4B1A-5960-42BC-8BB0-EF954A47F198}">
      <dsp:nvSpPr>
        <dsp:cNvPr id="0" name=""/>
        <dsp:cNvSpPr/>
      </dsp:nvSpPr>
      <dsp:spPr>
        <a:xfrm>
          <a:off x="5646799" y="202728"/>
          <a:ext cx="2351856" cy="940742"/>
        </a:xfrm>
        <a:prstGeom prst="chevron">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Monitor</a:t>
          </a:r>
        </a:p>
      </dsp:txBody>
      <dsp:txXfrm>
        <a:off x="6117170" y="202728"/>
        <a:ext cx="1411114" cy="940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02B74-C022-416D-B0F2-DFDABFC5EB79}">
      <dsp:nvSpPr>
        <dsp:cNvPr id="0" name=""/>
        <dsp:cNvSpPr/>
      </dsp:nvSpPr>
      <dsp:spPr>
        <a:xfrm>
          <a:off x="219729" y="2530"/>
          <a:ext cx="1694140" cy="941189"/>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Connect &amp; Collect</a:t>
          </a:r>
        </a:p>
      </dsp:txBody>
      <dsp:txXfrm>
        <a:off x="247295" y="30096"/>
        <a:ext cx="1639008" cy="886057"/>
      </dsp:txXfrm>
    </dsp:sp>
    <dsp:sp modelId="{7E6DE606-E1B1-42B4-9A26-6A699371E0A4}">
      <dsp:nvSpPr>
        <dsp:cNvPr id="0" name=""/>
        <dsp:cNvSpPr/>
      </dsp:nvSpPr>
      <dsp:spPr>
        <a:xfrm rot="5400000">
          <a:off x="890327" y="967248"/>
          <a:ext cx="352945" cy="423535"/>
        </a:xfrm>
        <a:prstGeom prst="rightArrow">
          <a:avLst>
            <a:gd name="adj1" fmla="val 60000"/>
            <a:gd name="adj2" fmla="val 50000"/>
          </a:avLst>
        </a:prstGeom>
        <a:solidFill>
          <a:srgbClr val="0078D7">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rgbClr val="FFFFFF"/>
            </a:solidFill>
            <a:latin typeface="Segoe UI Semilight"/>
            <a:ea typeface="+mn-ea"/>
            <a:cs typeface="+mn-cs"/>
          </a:endParaRPr>
        </a:p>
      </dsp:txBody>
      <dsp:txXfrm rot="-5400000">
        <a:off x="939740" y="1002543"/>
        <a:ext cx="254121" cy="247062"/>
      </dsp:txXfrm>
    </dsp:sp>
    <dsp:sp modelId="{5527DE16-44DD-4872-8F94-56BB08094F5F}">
      <dsp:nvSpPr>
        <dsp:cNvPr id="0" name=""/>
        <dsp:cNvSpPr/>
      </dsp:nvSpPr>
      <dsp:spPr>
        <a:xfrm>
          <a:off x="219729" y="1414313"/>
          <a:ext cx="1694140" cy="941189"/>
        </a:xfrm>
        <a:prstGeom prst="roundRect">
          <a:avLst>
            <a:gd name="adj" fmla="val 10000"/>
          </a:avLst>
        </a:prstGeom>
        <a:solidFill>
          <a:srgbClr val="0078D7">
            <a:hueOff val="-4130233"/>
            <a:satOff val="-33333"/>
            <a:lumOff val="98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Transform &amp; Enrich</a:t>
          </a:r>
        </a:p>
      </dsp:txBody>
      <dsp:txXfrm>
        <a:off x="247295" y="1441879"/>
        <a:ext cx="1639008" cy="886057"/>
      </dsp:txXfrm>
    </dsp:sp>
    <dsp:sp modelId="{7ECF3DAA-EB58-49B4-AA76-991A2BBE0AC7}">
      <dsp:nvSpPr>
        <dsp:cNvPr id="0" name=""/>
        <dsp:cNvSpPr/>
      </dsp:nvSpPr>
      <dsp:spPr>
        <a:xfrm rot="5400000">
          <a:off x="890327" y="2379032"/>
          <a:ext cx="352945" cy="423535"/>
        </a:xfrm>
        <a:prstGeom prst="rightArrow">
          <a:avLst>
            <a:gd name="adj1" fmla="val 60000"/>
            <a:gd name="adj2" fmla="val 50000"/>
          </a:avLst>
        </a:prstGeom>
        <a:solidFill>
          <a:srgbClr val="0078D7">
            <a:hueOff val="-6195349"/>
            <a:satOff val="-50000"/>
            <a:lumOff val="1471"/>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rgbClr val="FFFFFF"/>
            </a:solidFill>
            <a:latin typeface="Segoe UI Semilight"/>
            <a:ea typeface="+mn-ea"/>
            <a:cs typeface="+mn-cs"/>
          </a:endParaRPr>
        </a:p>
      </dsp:txBody>
      <dsp:txXfrm rot="-5400000">
        <a:off x="939740" y="2414327"/>
        <a:ext cx="254121" cy="247062"/>
      </dsp:txXfrm>
    </dsp:sp>
    <dsp:sp modelId="{BA3BD493-B600-462F-9CB3-B5067E7ACBAE}">
      <dsp:nvSpPr>
        <dsp:cNvPr id="0" name=""/>
        <dsp:cNvSpPr/>
      </dsp:nvSpPr>
      <dsp:spPr>
        <a:xfrm>
          <a:off x="219729" y="2826097"/>
          <a:ext cx="1694140" cy="941189"/>
        </a:xfrm>
        <a:prstGeom prst="roundRect">
          <a:avLst>
            <a:gd name="adj" fmla="val 10000"/>
          </a:avLst>
        </a:prstGeom>
        <a:solidFill>
          <a:srgbClr val="0078D7">
            <a:hueOff val="-8260466"/>
            <a:satOff val="-66667"/>
            <a:lumOff val="196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Publish</a:t>
          </a:r>
        </a:p>
      </dsp:txBody>
      <dsp:txXfrm>
        <a:off x="247295" y="2853663"/>
        <a:ext cx="1639008" cy="886057"/>
      </dsp:txXfrm>
    </dsp:sp>
    <dsp:sp modelId="{FE8B50DE-0DCA-4DDB-AACA-0B8D519CE9ED}">
      <dsp:nvSpPr>
        <dsp:cNvPr id="0" name=""/>
        <dsp:cNvSpPr/>
      </dsp:nvSpPr>
      <dsp:spPr>
        <a:xfrm rot="5400000">
          <a:off x="890327" y="3790816"/>
          <a:ext cx="352945" cy="423535"/>
        </a:xfrm>
        <a:prstGeom prst="rightArrow">
          <a:avLst>
            <a:gd name="adj1" fmla="val 60000"/>
            <a:gd name="adj2" fmla="val 50000"/>
          </a:avLst>
        </a:prstGeom>
        <a:solidFill>
          <a:srgbClr val="0078D7">
            <a:hueOff val="-12390699"/>
            <a:satOff val="-100000"/>
            <a:lumOff val="2941"/>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rgbClr val="FFFFFF"/>
            </a:solidFill>
            <a:latin typeface="Segoe UI Semilight"/>
            <a:ea typeface="+mn-ea"/>
            <a:cs typeface="+mn-cs"/>
          </a:endParaRPr>
        </a:p>
      </dsp:txBody>
      <dsp:txXfrm rot="-5400000">
        <a:off x="939740" y="3826111"/>
        <a:ext cx="254121" cy="247062"/>
      </dsp:txXfrm>
    </dsp:sp>
    <dsp:sp modelId="{ADB3009E-E769-4CA4-AFF8-3D8BA4CA39EE}">
      <dsp:nvSpPr>
        <dsp:cNvPr id="0" name=""/>
        <dsp:cNvSpPr/>
      </dsp:nvSpPr>
      <dsp:spPr>
        <a:xfrm>
          <a:off x="219729" y="4237880"/>
          <a:ext cx="1694140" cy="941189"/>
        </a:xfrm>
        <a:prstGeom prst="roundRect">
          <a:avLst>
            <a:gd name="adj" fmla="val 10000"/>
          </a:avLst>
        </a:prstGeom>
        <a:solidFill>
          <a:srgbClr val="0078D7">
            <a:hueOff val="-12390699"/>
            <a:satOff val="-100000"/>
            <a:lumOff val="294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Segoe UI Semilight"/>
              <a:ea typeface="+mn-ea"/>
              <a:cs typeface="+mn-cs"/>
            </a:rPr>
            <a:t>Monitor</a:t>
          </a:r>
        </a:p>
      </dsp:txBody>
      <dsp:txXfrm>
        <a:off x="247295" y="4265446"/>
        <a:ext cx="1639008" cy="886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993C2-5334-4CFF-A9A7-3B0981B6B720}">
      <dsp:nvSpPr>
        <dsp:cNvPr id="0" name=""/>
        <dsp:cNvSpPr/>
      </dsp:nvSpPr>
      <dsp:spPr>
        <a:xfrm>
          <a:off x="294"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Search</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Browse</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Filter</a:t>
          </a:r>
        </a:p>
      </dsp:txBody>
      <dsp:txXfrm>
        <a:off x="24760" y="1565453"/>
        <a:ext cx="1240077" cy="786410"/>
      </dsp:txXfrm>
    </dsp:sp>
    <dsp:sp modelId="{7EFEC24B-32DC-4F4A-8CD3-FE935832EE1B}">
      <dsp:nvSpPr>
        <dsp:cNvPr id="0" name=""/>
        <dsp:cNvSpPr/>
      </dsp:nvSpPr>
      <dsp:spPr>
        <a:xfrm>
          <a:off x="740050" y="1849388"/>
          <a:ext cx="1340009" cy="1340009"/>
        </a:xfrm>
        <a:prstGeom prst="leftCircularArrow">
          <a:avLst>
            <a:gd name="adj1" fmla="val 2550"/>
            <a:gd name="adj2" fmla="val 309429"/>
            <a:gd name="adj3" fmla="val 2084940"/>
            <a:gd name="adj4" fmla="val 9024489"/>
            <a:gd name="adj5" fmla="val 2975"/>
          </a:avLst>
        </a:prstGeom>
        <a:solidFill>
          <a:srgbClr val="0078D7">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2584F7D-BFDB-4C14-81A6-97D6C311E81C}">
      <dsp:nvSpPr>
        <dsp:cNvPr id="0" name=""/>
        <dsp:cNvSpPr/>
      </dsp:nvSpPr>
      <dsp:spPr>
        <a:xfrm>
          <a:off x="286741" y="2376330"/>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Semilight"/>
              <a:ea typeface="+mn-ea"/>
              <a:cs typeface="+mn-cs"/>
            </a:rPr>
            <a:t>Discover</a:t>
          </a:r>
        </a:p>
      </dsp:txBody>
      <dsp:txXfrm>
        <a:off x="300086" y="2389675"/>
        <a:ext cx="1119096" cy="428951"/>
      </dsp:txXfrm>
    </dsp:sp>
    <dsp:sp modelId="{2B0CD678-1871-4F4D-B7B7-8C0D17F54ACC}">
      <dsp:nvSpPr>
        <dsp:cNvPr id="0" name=""/>
        <dsp:cNvSpPr/>
      </dsp:nvSpPr>
      <dsp:spPr>
        <a:xfrm>
          <a:off x="1595256"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Metadata</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Experts</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Context</a:t>
          </a:r>
        </a:p>
      </dsp:txBody>
      <dsp:txXfrm>
        <a:off x="1619722" y="1793274"/>
        <a:ext cx="1240077" cy="786410"/>
      </dsp:txXfrm>
    </dsp:sp>
    <dsp:sp modelId="{8A382EDC-37D6-43B5-8B5C-12D9172763AB}">
      <dsp:nvSpPr>
        <dsp:cNvPr id="0" name=""/>
        <dsp:cNvSpPr/>
      </dsp:nvSpPr>
      <dsp:spPr>
        <a:xfrm>
          <a:off x="2324271" y="914055"/>
          <a:ext cx="1504716" cy="1504716"/>
        </a:xfrm>
        <a:prstGeom prst="circularArrow">
          <a:avLst>
            <a:gd name="adj1" fmla="val 2271"/>
            <a:gd name="adj2" fmla="val 273786"/>
            <a:gd name="adj3" fmla="val 19550703"/>
            <a:gd name="adj4" fmla="val 12575511"/>
            <a:gd name="adj5" fmla="val 2650"/>
          </a:avLst>
        </a:prstGeom>
        <a:solidFill>
          <a:srgbClr val="0078D7">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D0CDBB1-F6AD-4814-A16D-A66B651D35EF}">
      <dsp:nvSpPr>
        <dsp:cNvPr id="0" name=""/>
        <dsp:cNvSpPr/>
      </dsp:nvSpPr>
      <dsp:spPr>
        <a:xfrm>
          <a:off x="1881703" y="1313167"/>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Semilight"/>
              <a:ea typeface="+mn-ea"/>
              <a:cs typeface="+mn-cs"/>
            </a:rPr>
            <a:t>Understand</a:t>
          </a:r>
        </a:p>
      </dsp:txBody>
      <dsp:txXfrm>
        <a:off x="1895048" y="1326512"/>
        <a:ext cx="1119096" cy="428951"/>
      </dsp:txXfrm>
    </dsp:sp>
    <dsp:sp modelId="{180344D3-A7DD-4569-8CC4-1E846ED0A43D}">
      <dsp:nvSpPr>
        <dsp:cNvPr id="0" name=""/>
        <dsp:cNvSpPr/>
      </dsp:nvSpPr>
      <dsp:spPr>
        <a:xfrm>
          <a:off x="3190219"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Data Assets</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Familiar Tools</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Existing Processes</a:t>
          </a:r>
        </a:p>
      </dsp:txBody>
      <dsp:txXfrm>
        <a:off x="3214685" y="1565453"/>
        <a:ext cx="1240077" cy="786410"/>
      </dsp:txXfrm>
    </dsp:sp>
    <dsp:sp modelId="{A468CE3A-9780-45B5-A549-E0BCCDA9265B}">
      <dsp:nvSpPr>
        <dsp:cNvPr id="0" name=""/>
        <dsp:cNvSpPr/>
      </dsp:nvSpPr>
      <dsp:spPr>
        <a:xfrm>
          <a:off x="3929974" y="1849388"/>
          <a:ext cx="1340009" cy="1340009"/>
        </a:xfrm>
        <a:prstGeom prst="leftCircularArrow">
          <a:avLst>
            <a:gd name="adj1" fmla="val 2550"/>
            <a:gd name="adj2" fmla="val 309429"/>
            <a:gd name="adj3" fmla="val 2084940"/>
            <a:gd name="adj4" fmla="val 9024489"/>
            <a:gd name="adj5" fmla="val 2975"/>
          </a:avLst>
        </a:prstGeom>
        <a:solidFill>
          <a:srgbClr val="0078D7">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354EB8E-C174-46BF-81F5-B76761D9EC97}">
      <dsp:nvSpPr>
        <dsp:cNvPr id="0" name=""/>
        <dsp:cNvSpPr/>
      </dsp:nvSpPr>
      <dsp:spPr>
        <a:xfrm>
          <a:off x="3476665" y="2376330"/>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Semilight"/>
              <a:ea typeface="+mn-ea"/>
              <a:cs typeface="+mn-cs"/>
            </a:rPr>
            <a:t>Consume</a:t>
          </a:r>
        </a:p>
      </dsp:txBody>
      <dsp:txXfrm>
        <a:off x="3490010" y="2389675"/>
        <a:ext cx="1119096" cy="428951"/>
      </dsp:txXfrm>
    </dsp:sp>
    <dsp:sp modelId="{384B2493-DFF0-485C-A0A7-77300DBC007E}">
      <dsp:nvSpPr>
        <dsp:cNvPr id="0" name=""/>
        <dsp:cNvSpPr/>
      </dsp:nvSpPr>
      <dsp:spPr>
        <a:xfrm>
          <a:off x="4785181" y="1540987"/>
          <a:ext cx="1289009" cy="1063163"/>
        </a:xfrm>
        <a:prstGeom prst="roundRect">
          <a:avLst>
            <a:gd name="adj" fmla="val 10000"/>
          </a:avLst>
        </a:prstGeom>
        <a:solidFill>
          <a:srgbClr val="FFFFFF">
            <a:alpha val="90000"/>
            <a:hueOff val="0"/>
            <a:satOff val="0"/>
            <a:lumOff val="0"/>
            <a:alphaOff val="0"/>
          </a:srgbClr>
        </a:solidFill>
        <a:ln w="10795" cap="flat" cmpd="sng" algn="ctr">
          <a:solidFill>
            <a:srgbClr val="0078D7">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Tag</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Document</a:t>
          </a:r>
        </a:p>
        <a:p>
          <a:pPr marL="57150" lvl="1" indent="-57150" algn="l" defTabSz="488950">
            <a:lnSpc>
              <a:spcPct val="90000"/>
            </a:lnSpc>
            <a:spcBef>
              <a:spcPct val="0"/>
            </a:spcBef>
            <a:spcAft>
              <a:spcPct val="15000"/>
            </a:spcAft>
            <a:buChar char="•"/>
          </a:pPr>
          <a:r>
            <a:rPr lang="en-US" sz="1100" kern="1200" dirty="0">
              <a:solidFill>
                <a:srgbClr val="353535">
                  <a:hueOff val="0"/>
                  <a:satOff val="0"/>
                  <a:lumOff val="0"/>
                  <a:alphaOff val="0"/>
                </a:srgbClr>
              </a:solidFill>
              <a:latin typeface="Segoe UI Semilight"/>
              <a:ea typeface="+mn-ea"/>
              <a:cs typeface="+mn-cs"/>
            </a:rPr>
            <a:t>Publish</a:t>
          </a:r>
        </a:p>
      </dsp:txBody>
      <dsp:txXfrm>
        <a:off x="4809647" y="1793274"/>
        <a:ext cx="1240077" cy="786410"/>
      </dsp:txXfrm>
    </dsp:sp>
    <dsp:sp modelId="{14A6E7E4-4D22-45FA-91F1-31ED02BBC10A}">
      <dsp:nvSpPr>
        <dsp:cNvPr id="0" name=""/>
        <dsp:cNvSpPr/>
      </dsp:nvSpPr>
      <dsp:spPr>
        <a:xfrm>
          <a:off x="5071627" y="1313167"/>
          <a:ext cx="1145786" cy="455641"/>
        </a:xfrm>
        <a:prstGeom prst="roundRect">
          <a:avLst>
            <a:gd name="adj" fmla="val 10000"/>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Segoe UI Semilight"/>
              <a:ea typeface="+mn-ea"/>
              <a:cs typeface="+mn-cs"/>
            </a:rPr>
            <a:t>Contribute</a:t>
          </a:r>
        </a:p>
      </dsp:txBody>
      <dsp:txXfrm>
        <a:off x="5084972" y="1326512"/>
        <a:ext cx="1119096" cy="428951"/>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F4191-11C8-4593-9DB5-7F0AE5BB9AA7}" type="datetimeFigureOut">
              <a:rPr lang="en-US" smtClean="0"/>
              <a:t>6/22/2018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BBA1D-586F-46F7-825A-630DAE1972C3}" type="slidenum">
              <a:rPr lang="en-US" smtClean="0"/>
              <a:t>‹#›</a:t>
            </a:fld>
            <a:endParaRPr lang="en-US" dirty="0"/>
          </a:p>
        </p:txBody>
      </p:sp>
    </p:spTree>
    <p:extLst>
      <p:ext uri="{BB962C8B-B14F-4D97-AF65-F5344CB8AC3E}">
        <p14:creationId xmlns:p14="http://schemas.microsoft.com/office/powerpoint/2010/main" val="2483567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 </a:t>
            </a:r>
            <a:r>
              <a:rPr lang="en-US" sz="1000" b="1" dirty="0">
                <a:effectLst/>
                <a:latin typeface="Arial" panose="020B0604020202020204" pitchFamily="34" charset="0"/>
                <a:ea typeface="Calibri" panose="020F0502020204030204" pitchFamily="34" charset="0"/>
                <a:cs typeface="Times New Roman" panose="02020603050405020304" pitchFamily="18" charset="0"/>
              </a:rPr>
              <a:t>75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 </a:t>
            </a:r>
            <a:r>
              <a:rPr lang="en-US" sz="1000" b="1" dirty="0">
                <a:effectLst/>
                <a:latin typeface="Arial" panose="020B0604020202020204" pitchFamily="34" charset="0"/>
                <a:ea typeface="Calibri" panose="020F0502020204030204" pitchFamily="34" charset="0"/>
                <a:cs typeface="Times New Roman" panose="02020603050405020304" pitchFamily="18" charset="0"/>
              </a:rPr>
              <a:t>60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Determine the ideal pricing option for Azure Storage based on a solution’s requirements.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performance thresholds for the Azure Storage service.</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Determine the type of Storage blobs to use for specific solution components.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the Azure Files service for SMB operations.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solutions that could benefit from the use of StorSimple physical or virtual devices.</a:t>
            </a: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Required materials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20535A_06.pptx</a:t>
            </a:r>
            <a:r>
              <a:rPr lang="en-US" sz="1000" dirty="0">
                <a:effectLst/>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B6BBA1D-586F-46F7-825A-630DAE1972C3}" type="slidenum">
              <a:rPr lang="en-US" b="0" smtClean="0"/>
              <a:t>1</a:t>
            </a:fld>
            <a:endParaRPr lang="en-US" b="0" dirty="0"/>
          </a:p>
        </p:txBody>
      </p:sp>
      <p:sp>
        <p:nvSpPr>
          <p:cNvPr id="5" name="Rectangle 4">
            <a:extLst>
              <a:ext uri="{FF2B5EF4-FFF2-40B4-BE49-F238E27FC236}">
                <a16:creationId xmlns:a16="http://schemas.microsoft.com/office/drawing/2014/main" id="{2C1E5657-EF25-452C-B27F-3E6B785B61F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D11046A-F8A2-4ABF-BB4D-FE464096A5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4069950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10</a:t>
            </a:fld>
            <a:endParaRPr lang="en-US" b="0" dirty="0"/>
          </a:p>
        </p:txBody>
      </p:sp>
      <p:sp>
        <p:nvSpPr>
          <p:cNvPr id="5" name="Rectangle 4">
            <a:extLst>
              <a:ext uri="{FF2B5EF4-FFF2-40B4-BE49-F238E27FC236}">
                <a16:creationId xmlns:a16="http://schemas.microsoft.com/office/drawing/2014/main" id="{550681C4-D361-4C35-9C0D-8400679C4A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175696A-0A7D-4C25-9077-B997C55B171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1674176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Recap previous lesson for storage accounts containers and blob storage services.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Cover page and block blobs and the need to understand Storage account limitations.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Good chance for revision from previous topic and covering the required azure limits for storage.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There are two ways to create standard disks for Azure VMs: </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Unmanaged disks: </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Original method – requires storage account</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Page blobs in SA can be attached to any Azure VM.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Max 256 TB per VM.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Managed Disks: </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Azure creates and manages storage accounts.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You choose standard or premium per disk (and can change).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Recommended option.</a:t>
            </a:r>
          </a:p>
        </p:txBody>
      </p:sp>
      <p:sp>
        <p:nvSpPr>
          <p:cNvPr id="4" name="Slide Number Placeholder 3"/>
          <p:cNvSpPr>
            <a:spLocks noGrp="1"/>
          </p:cNvSpPr>
          <p:nvPr>
            <p:ph type="sldNum" sz="quarter" idx="10"/>
          </p:nvPr>
        </p:nvSpPr>
        <p:spPr/>
        <p:txBody>
          <a:bodyPr/>
          <a:lstStyle/>
          <a:p>
            <a:fld id="{BB6BBA1D-586F-46F7-825A-630DAE1972C3}" type="slidenum">
              <a:rPr lang="en-US" b="0" smtClean="0"/>
              <a:t>11</a:t>
            </a:fld>
            <a:endParaRPr lang="en-US" b="0" dirty="0"/>
          </a:p>
        </p:txBody>
      </p:sp>
      <p:sp>
        <p:nvSpPr>
          <p:cNvPr id="5" name="Rectangle 4">
            <a:extLst>
              <a:ext uri="{FF2B5EF4-FFF2-40B4-BE49-F238E27FC236}">
                <a16:creationId xmlns:a16="http://schemas.microsoft.com/office/drawing/2014/main" id="{EEFCB885-2531-41FE-A596-47C739EAE9F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E1B241A-2D40-4D1E-A974-0757D05677B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804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Original method – requires storage account.</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Page blobs in SA can be attached to any Azure VM.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Max 256 TB per VM.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20000 iops per Storage account.</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Can be standard or premium disks but not in the same storage account – choose at creation for storage account performance.</a:t>
            </a:r>
          </a:p>
        </p:txBody>
      </p:sp>
      <p:sp>
        <p:nvSpPr>
          <p:cNvPr id="4" name="Slide Number Placeholder 3"/>
          <p:cNvSpPr>
            <a:spLocks noGrp="1"/>
          </p:cNvSpPr>
          <p:nvPr>
            <p:ph type="sldNum" sz="quarter" idx="10"/>
          </p:nvPr>
        </p:nvSpPr>
        <p:spPr/>
        <p:txBody>
          <a:bodyPr/>
          <a:lstStyle/>
          <a:p>
            <a:fld id="{BB6BBA1D-586F-46F7-825A-630DAE1972C3}" type="slidenum">
              <a:rPr lang="en-US" b="0" smtClean="0"/>
              <a:t>12</a:t>
            </a:fld>
            <a:endParaRPr lang="en-US" b="0" dirty="0"/>
          </a:p>
        </p:txBody>
      </p:sp>
      <p:sp>
        <p:nvSpPr>
          <p:cNvPr id="5" name="Rectangle 4">
            <a:extLst>
              <a:ext uri="{FF2B5EF4-FFF2-40B4-BE49-F238E27FC236}">
                <a16:creationId xmlns:a16="http://schemas.microsoft.com/office/drawing/2014/main" id="{BB889471-ED18-4D0A-AD8D-A7CD326AC0E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30F5E6D-2E90-4DC8-A974-DC83B5A5C12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2267782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13</a:t>
            </a:fld>
            <a:endParaRPr lang="en-US" b="0" dirty="0"/>
          </a:p>
        </p:txBody>
      </p:sp>
      <p:sp>
        <p:nvSpPr>
          <p:cNvPr id="5" name="Rectangle 4">
            <a:extLst>
              <a:ext uri="{FF2B5EF4-FFF2-40B4-BE49-F238E27FC236}">
                <a16:creationId xmlns:a16="http://schemas.microsoft.com/office/drawing/2014/main" id="{C9EA0D2E-BD68-4DCE-BE93-1F67BB39D91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CCD5944-FCAE-49DD-BE53-ECCD9F5D7D3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293019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Standard and Premium disks at a disk level – not storage account level can change at will (when unattached).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Azure handles storage account and limits – no need to spread multiple disks over a number of storage accounts for above 20000 iops performance level.</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Transaction billing (standard only) – be aware for standard disks there are disk transaction costs for managed storage – see comparison slides.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Snapshots – portal based snapshot blades and management – creation of disks from snapshots.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Images – create an managed OS disk image from the portal or PowerShell or from a snapshot. (note this is also possible from a VHD in a storage account).</a:t>
            </a:r>
          </a:p>
        </p:txBody>
      </p:sp>
      <p:sp>
        <p:nvSpPr>
          <p:cNvPr id="4" name="Slide Number Placeholder 3"/>
          <p:cNvSpPr>
            <a:spLocks noGrp="1"/>
          </p:cNvSpPr>
          <p:nvPr>
            <p:ph type="sldNum" sz="quarter" idx="10"/>
          </p:nvPr>
        </p:nvSpPr>
        <p:spPr/>
        <p:txBody>
          <a:bodyPr/>
          <a:lstStyle/>
          <a:p>
            <a:fld id="{BB6BBA1D-586F-46F7-825A-630DAE1972C3}" type="slidenum">
              <a:rPr lang="en-US" b="0" smtClean="0"/>
              <a:t>14</a:t>
            </a:fld>
            <a:endParaRPr lang="en-US" b="0" dirty="0"/>
          </a:p>
        </p:txBody>
      </p:sp>
      <p:sp>
        <p:nvSpPr>
          <p:cNvPr id="5" name="Rectangle 4">
            <a:extLst>
              <a:ext uri="{FF2B5EF4-FFF2-40B4-BE49-F238E27FC236}">
                <a16:creationId xmlns:a16="http://schemas.microsoft.com/office/drawing/2014/main" id="{CB427AEA-00B1-438D-858D-6BC7B9A541D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2930D12-4410-4346-A0F1-AD16C7A4B0E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3025778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15</a:t>
            </a:fld>
            <a:endParaRPr lang="en-US" b="0" dirty="0"/>
          </a:p>
        </p:txBody>
      </p:sp>
      <p:sp>
        <p:nvSpPr>
          <p:cNvPr id="5" name="Rectangle 4">
            <a:extLst>
              <a:ext uri="{FF2B5EF4-FFF2-40B4-BE49-F238E27FC236}">
                <a16:creationId xmlns:a16="http://schemas.microsoft.com/office/drawing/2014/main" id="{EDF311C9-03EB-4C0C-BC2E-1E82BA64AC8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52B4539-ECA3-4F8B-8F55-E2C9DE3D4A9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3708037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Summary slide prior to the discussion on choices and options for deployment:</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JSON template deployment so can automate full deployment.</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Easy management by any method.</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Snapshots and imaging from portal.</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Fast and easy swap from standard to premium and back.</a:t>
            </a:r>
          </a:p>
        </p:txBody>
      </p:sp>
      <p:sp>
        <p:nvSpPr>
          <p:cNvPr id="4" name="Slide Number Placeholder 3"/>
          <p:cNvSpPr>
            <a:spLocks noGrp="1"/>
          </p:cNvSpPr>
          <p:nvPr>
            <p:ph type="sldNum" sz="quarter" idx="10"/>
          </p:nvPr>
        </p:nvSpPr>
        <p:spPr/>
        <p:txBody>
          <a:bodyPr/>
          <a:lstStyle/>
          <a:p>
            <a:fld id="{BB6BBA1D-586F-46F7-825A-630DAE1972C3}" type="slidenum">
              <a:rPr lang="en-US" b="0" smtClean="0"/>
              <a:t>16</a:t>
            </a:fld>
            <a:endParaRPr lang="en-US" b="0" dirty="0"/>
          </a:p>
        </p:txBody>
      </p:sp>
      <p:sp>
        <p:nvSpPr>
          <p:cNvPr id="5" name="Rectangle 4">
            <a:extLst>
              <a:ext uri="{FF2B5EF4-FFF2-40B4-BE49-F238E27FC236}">
                <a16:creationId xmlns:a16="http://schemas.microsoft.com/office/drawing/2014/main" id="{2748DAD5-DCA2-447E-9E30-847D4080A21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55633A9-0826-4D95-BC37-383B0754EE2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3524808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17</a:t>
            </a:fld>
            <a:endParaRPr lang="en-US" b="0" dirty="0"/>
          </a:p>
        </p:txBody>
      </p:sp>
      <p:sp>
        <p:nvSpPr>
          <p:cNvPr id="5" name="Rectangle 4">
            <a:extLst>
              <a:ext uri="{FF2B5EF4-FFF2-40B4-BE49-F238E27FC236}">
                <a16:creationId xmlns:a16="http://schemas.microsoft.com/office/drawing/2014/main" id="{DC83E437-134F-4640-AB29-7658CF81E4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C792754-44A0-4ADD-A020-65912E4780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2366155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18</a:t>
            </a:fld>
            <a:endParaRPr lang="en-US" b="0" dirty="0"/>
          </a:p>
        </p:txBody>
      </p:sp>
      <p:sp>
        <p:nvSpPr>
          <p:cNvPr id="5" name="Rectangle 4">
            <a:extLst>
              <a:ext uri="{FF2B5EF4-FFF2-40B4-BE49-F238E27FC236}">
                <a16:creationId xmlns:a16="http://schemas.microsoft.com/office/drawing/2014/main" id="{4EC51621-E7BF-43D4-B264-93156E6E071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D2F3D4D-E29A-41D3-A0F6-0551149FE76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200204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19</a:t>
            </a:fld>
            <a:endParaRPr lang="en-US" b="0" dirty="0"/>
          </a:p>
        </p:txBody>
      </p:sp>
      <p:sp>
        <p:nvSpPr>
          <p:cNvPr id="5" name="Rectangle 4">
            <a:extLst>
              <a:ext uri="{FF2B5EF4-FFF2-40B4-BE49-F238E27FC236}">
                <a16:creationId xmlns:a16="http://schemas.microsoft.com/office/drawing/2014/main" id="{3B12DD40-5D60-4AE6-AC4E-6DEFF96C89D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A151D94-FEF3-430C-BB42-763129BE2C2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1017533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2</a:t>
            </a:fld>
            <a:endParaRPr lang="en-US" b="0" dirty="0"/>
          </a:p>
        </p:txBody>
      </p:sp>
      <p:sp>
        <p:nvSpPr>
          <p:cNvPr id="5" name="Rectangle 4">
            <a:extLst>
              <a:ext uri="{FF2B5EF4-FFF2-40B4-BE49-F238E27FC236}">
                <a16:creationId xmlns:a16="http://schemas.microsoft.com/office/drawing/2014/main" id="{53E1B5F9-69C4-4009-B6C6-E5ACFA9D924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B35E1F4-9EF2-4515-8318-487BE396E8E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696573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tabLst>
                <a:tab pos="457200" algn="l"/>
              </a:tabLst>
            </a:pPr>
            <a:r>
              <a:rPr lang="en-GB" sz="1000" dirty="0">
                <a:latin typeface="Arial" panose="020B0604020202020204" pitchFamily="34" charset="0"/>
                <a:ea typeface="Calibri" panose="020F0502020204030204" pitchFamily="34" charset="0"/>
                <a:cs typeface="Times New Roman" panose="02020603050405020304" pitchFamily="18" charset="0"/>
              </a:rPr>
              <a:t>File Shares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tabLst>
                <a:tab pos="457200" algn="l"/>
              </a:tabLst>
            </a:pPr>
            <a:r>
              <a:rPr lang="en-GB" sz="1000" dirty="0">
                <a:latin typeface="Arial" panose="020B0604020202020204" pitchFamily="34" charset="0"/>
                <a:ea typeface="Calibri" panose="020F0502020204030204" pitchFamily="34" charset="0"/>
                <a:cs typeface="Times New Roman" panose="02020603050405020304" pitchFamily="18" charset="0"/>
              </a:rPr>
              <a:t>File Sync</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tabLst>
                <a:tab pos="457200" algn="l"/>
              </a:tabLst>
            </a:pPr>
            <a:r>
              <a:rPr lang="en-GB" sz="1000" dirty="0">
                <a:latin typeface="Arial" panose="020B0604020202020204" pitchFamily="34" charset="0"/>
                <a:ea typeface="Calibri" panose="020F0502020204030204" pitchFamily="34" charset="0"/>
                <a:cs typeface="Times New Roman" panose="02020603050405020304" pitchFamily="18" charset="0"/>
              </a:rPr>
              <a:t>IaaS File Shares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Describe the history, needed IaaS and the drawbacks.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Describe File Share and AFS very high level.</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B6BBA1D-586F-46F7-825A-630DAE1972C3}" type="slidenum">
              <a:rPr lang="en-US" b="0" smtClean="0"/>
              <a:t>20</a:t>
            </a:fld>
            <a:endParaRPr lang="en-US" b="0" dirty="0"/>
          </a:p>
        </p:txBody>
      </p:sp>
      <p:sp>
        <p:nvSpPr>
          <p:cNvPr id="5" name="Rectangle 4">
            <a:extLst>
              <a:ext uri="{FF2B5EF4-FFF2-40B4-BE49-F238E27FC236}">
                <a16:creationId xmlns:a16="http://schemas.microsoft.com/office/drawing/2014/main" id="{0EBE9F68-444A-45C3-A5FD-7025F0161A8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DCB8FA6-41BC-4424-A035-88418E228E4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1943903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Detailed run through:</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Azure Files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File storage offers shared storage for applications and Virtual Machines using the standard </a:t>
            </a:r>
            <a:r>
              <a:rPr lang="en-US" sz="1000" b="1" dirty="0">
                <a:latin typeface="Arial" panose="020B0604020202020204" pitchFamily="34" charset="0"/>
                <a:ea typeface="Calibri" panose="020F0502020204030204" pitchFamily="34" charset="0"/>
                <a:cs typeface="Times New Roman" panose="02020603050405020304" pitchFamily="18" charset="0"/>
              </a:rPr>
              <a:t>SMB 3.0 protocol</a:t>
            </a:r>
            <a:r>
              <a:rPr lang="en-GB" sz="1000" dirty="0">
                <a:latin typeface="Arial" panose="020B0604020202020204" pitchFamily="34" charset="0"/>
                <a:ea typeface="Calibri" panose="020F0502020204030204" pitchFamily="34" charset="0"/>
                <a:cs typeface="Times New Roman" panose="02020603050405020304" pitchFamily="18" charset="0"/>
              </a:rPr>
              <a:t>. </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Azure IaaS VM File Share</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Standard Windows Server Files hares mounted on an IaaS VM – requires updates, maintenance and authentication of VM etc.</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Azure File Sync</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New preview service – allows on premises or IaaS Vms to replicate file shares using an Azure file share (cloud endpoint).</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Multi server multis share with cloud tiering and dr.</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B6BBA1D-586F-46F7-825A-630DAE1972C3}" type="slidenum">
              <a:rPr lang="en-US" b="0" smtClean="0"/>
              <a:t>21</a:t>
            </a:fld>
            <a:endParaRPr lang="en-US" b="0" dirty="0"/>
          </a:p>
        </p:txBody>
      </p:sp>
      <p:sp>
        <p:nvSpPr>
          <p:cNvPr id="5" name="Rectangle 4">
            <a:extLst>
              <a:ext uri="{FF2B5EF4-FFF2-40B4-BE49-F238E27FC236}">
                <a16:creationId xmlns:a16="http://schemas.microsoft.com/office/drawing/2014/main" id="{8C5490E0-0006-428B-BDFA-3219BAA0A99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43E7318-28B4-4873-A38C-412E9A3BEC5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23234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Azure Files: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File storage offers shared storage for applications using the standard </a:t>
            </a:r>
            <a:r>
              <a:rPr lang="en-US" sz="1000" b="1" dirty="0">
                <a:latin typeface="Arial" panose="020B0604020202020204" pitchFamily="34" charset="0"/>
                <a:ea typeface="Calibri" panose="020F0502020204030204" pitchFamily="34" charset="0"/>
                <a:cs typeface="Times New Roman" panose="02020603050405020304" pitchFamily="18" charset="0"/>
              </a:rPr>
              <a:t>SMB 3.0 protocol</a:t>
            </a:r>
            <a:r>
              <a:rPr lang="en-GB" sz="1000" dirty="0">
                <a:latin typeface="Arial" panose="020B0604020202020204" pitchFamily="34" charset="0"/>
                <a:ea typeface="Calibri" panose="020F0502020204030204" pitchFamily="34" charset="0"/>
                <a:cs typeface="Times New Roman" panose="02020603050405020304" pitchFamily="18" charset="0"/>
              </a:rPr>
              <a:t>. </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Storage Account:</a:t>
            </a:r>
            <a:r>
              <a:rPr lang="en-GB" sz="1000" dirty="0">
                <a:latin typeface="Arial" panose="020B0604020202020204" pitchFamily="34" charset="0"/>
                <a:ea typeface="Calibri" panose="020F0502020204030204" pitchFamily="34" charset="0"/>
                <a:cs typeface="Times New Roman" panose="02020603050405020304" pitchFamily="18" charset="0"/>
              </a:rPr>
              <a:t> All access to Azure Storage is done through a storage account.</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Share:</a:t>
            </a:r>
            <a:r>
              <a:rPr lang="en-GB" sz="1000" dirty="0">
                <a:latin typeface="Arial" panose="020B0604020202020204" pitchFamily="34" charset="0"/>
                <a:ea typeface="Calibri" panose="020F0502020204030204" pitchFamily="34" charset="0"/>
                <a:cs typeface="Times New Roman" panose="02020603050405020304" pitchFamily="18" charset="0"/>
              </a:rPr>
              <a:t> A File storage share is an SMB 3.0  file share in Azure. </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Directory:</a:t>
            </a:r>
            <a:r>
              <a:rPr lang="en-GB" sz="1000" dirty="0">
                <a:latin typeface="Arial" panose="020B0604020202020204" pitchFamily="34" charset="0"/>
                <a:ea typeface="Calibri" panose="020F0502020204030204" pitchFamily="34" charset="0"/>
                <a:cs typeface="Times New Roman" panose="02020603050405020304" pitchFamily="18" charset="0"/>
              </a:rPr>
              <a:t> An optional hierarchy of directories.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File:</a:t>
            </a:r>
            <a:r>
              <a:rPr lang="en-GB" sz="1000" dirty="0">
                <a:latin typeface="Arial" panose="020B0604020202020204" pitchFamily="34" charset="0"/>
                <a:ea typeface="Calibri" panose="020F0502020204030204" pitchFamily="34" charset="0"/>
                <a:cs typeface="Times New Roman" panose="02020603050405020304" pitchFamily="18" charset="0"/>
              </a:rPr>
              <a:t> A file in the share. A file may be up to 1 TB in size.</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URL format:</a:t>
            </a:r>
            <a:r>
              <a:rPr lang="en-GB" sz="1000" dirty="0">
                <a:latin typeface="Arial" panose="020B0604020202020204" pitchFamily="34" charset="0"/>
                <a:ea typeface="Calibri" panose="020F0502020204030204" pitchFamily="34" charset="0"/>
                <a:cs typeface="Times New Roman" panose="02020603050405020304" pitchFamily="18" charset="0"/>
              </a:rPr>
              <a:t> Files are addressable using the following URL format:</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https://[account].file.core.windows.net/&lt;share&gt;/&lt;directory/directories&gt;/&lt;file&gt;</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The following example URL could be used to address one of the files in the diagram above:</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http://[account].file.core.windows.net/logs/CustomLogs/Log1.txt</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B6BBA1D-586F-46F7-825A-630DAE1972C3}" type="slidenum">
              <a:rPr lang="en-US" b="0" smtClean="0"/>
              <a:t>22</a:t>
            </a:fld>
            <a:endParaRPr lang="en-US" b="0" dirty="0"/>
          </a:p>
        </p:txBody>
      </p:sp>
      <p:sp>
        <p:nvSpPr>
          <p:cNvPr id="5" name="Rectangle 4">
            <a:extLst>
              <a:ext uri="{FF2B5EF4-FFF2-40B4-BE49-F238E27FC236}">
                <a16:creationId xmlns:a16="http://schemas.microsoft.com/office/drawing/2014/main" id="{F955F767-368F-4301-844E-4D161CC3055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7FC4E70-AA6A-4A94-BB91-9843F6EF3C9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1468722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Azure File Sync terminology</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Storage Sync Service</a:t>
            </a:r>
            <a:r>
              <a:rPr lang="en-GB" sz="1000" dirty="0">
                <a:latin typeface="Arial" panose="020B0604020202020204" pitchFamily="34" charset="0"/>
                <a:ea typeface="Times New Roman" panose="02020603050405020304" pitchFamily="18" charset="0"/>
                <a:cs typeface="Times New Roman" panose="02020603050405020304" pitchFamily="18" charset="0"/>
              </a:rPr>
              <a:t> – </a:t>
            </a:r>
            <a:r>
              <a:rPr lang="en-US" sz="1000" dirty="0">
                <a:latin typeface="Arial" panose="020B0604020202020204" pitchFamily="34" charset="0"/>
                <a:ea typeface="Calibri" panose="020F0502020204030204" pitchFamily="34" charset="0"/>
                <a:cs typeface="Times New Roman" panose="02020603050405020304" pitchFamily="18" charset="0"/>
              </a:rPr>
              <a:t>The Storage Sync Service is the top-level Azure resource for Azure File Sync.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Sync Group</a:t>
            </a:r>
            <a:r>
              <a:rPr lang="en-GB" sz="1000" dirty="0">
                <a:latin typeface="Arial" panose="020B0604020202020204" pitchFamily="34" charset="0"/>
                <a:ea typeface="Times New Roman" panose="02020603050405020304" pitchFamily="18" charset="0"/>
                <a:cs typeface="Times New Roman" panose="02020603050405020304" pitchFamily="18" charset="0"/>
              </a:rPr>
              <a:t> – </a:t>
            </a:r>
            <a:r>
              <a:rPr lang="en-US" sz="1000" dirty="0">
                <a:latin typeface="Arial" panose="020B0604020202020204" pitchFamily="34" charset="0"/>
                <a:ea typeface="Calibri" panose="020F0502020204030204" pitchFamily="34" charset="0"/>
                <a:cs typeface="Times New Roman" panose="02020603050405020304" pitchFamily="18" charset="0"/>
              </a:rPr>
              <a:t>A Sync Group defines the sync topology for a set of files.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Registered Server</a:t>
            </a:r>
            <a:r>
              <a:rPr lang="en-GB" sz="1000" dirty="0">
                <a:latin typeface="Arial" panose="020B0604020202020204" pitchFamily="34" charset="0"/>
                <a:ea typeface="Times New Roman" panose="02020603050405020304" pitchFamily="18" charset="0"/>
                <a:cs typeface="Times New Roman" panose="02020603050405020304" pitchFamily="18" charset="0"/>
              </a:rPr>
              <a:t> – </a:t>
            </a:r>
            <a:r>
              <a:rPr lang="en-US" sz="1000" dirty="0">
                <a:latin typeface="Arial" panose="020B0604020202020204" pitchFamily="34" charset="0"/>
                <a:ea typeface="Calibri" panose="020F0502020204030204" pitchFamily="34" charset="0"/>
                <a:cs typeface="Times New Roman" panose="02020603050405020304" pitchFamily="18" charset="0"/>
              </a:rPr>
              <a:t>The Registered Server object represents a trust relationship between your server (or cluster) and the Storage Sync Service.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File Sync agent</a:t>
            </a:r>
            <a:r>
              <a:rPr lang="en-GB" sz="1000" dirty="0">
                <a:latin typeface="Arial" panose="020B0604020202020204" pitchFamily="34" charset="0"/>
                <a:ea typeface="Times New Roman" panose="02020603050405020304" pitchFamily="18" charset="0"/>
                <a:cs typeface="Times New Roman" panose="02020603050405020304" pitchFamily="18" charset="0"/>
              </a:rPr>
              <a:t> – </a:t>
            </a:r>
            <a:r>
              <a:rPr lang="en-US" sz="1000" dirty="0">
                <a:latin typeface="Arial" panose="020B0604020202020204" pitchFamily="34" charset="0"/>
                <a:ea typeface="Calibri" panose="020F0502020204030204" pitchFamily="34" charset="0"/>
                <a:cs typeface="Times New Roman" panose="02020603050405020304" pitchFamily="18" charset="0"/>
              </a:rPr>
              <a:t>The Azure File Sync agent is a download MSI  that enables Windows Server to be synced with an Azure file share. Contains FileSyncSvc.exe, StorageSync.sys, PowerShell management cmdlets.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Server Endpoint</a:t>
            </a:r>
            <a:r>
              <a:rPr lang="en-GB" sz="1000" dirty="0">
                <a:latin typeface="Arial" panose="020B0604020202020204" pitchFamily="34" charset="0"/>
                <a:ea typeface="Times New Roman" panose="02020603050405020304" pitchFamily="18" charset="0"/>
                <a:cs typeface="Times New Roman" panose="02020603050405020304" pitchFamily="18" charset="0"/>
              </a:rPr>
              <a:t> – </a:t>
            </a:r>
            <a:r>
              <a:rPr lang="en-US" sz="1000" dirty="0">
                <a:latin typeface="Arial" panose="020B0604020202020204" pitchFamily="34" charset="0"/>
                <a:ea typeface="Calibri" panose="020F0502020204030204" pitchFamily="34" charset="0"/>
                <a:cs typeface="Times New Roman" panose="02020603050405020304" pitchFamily="18" charset="0"/>
              </a:rPr>
              <a:t>A Server Endpoint represents a specific location on a Registered Server.</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Cloud Endpoint</a:t>
            </a:r>
            <a:r>
              <a:rPr lang="en-GB" sz="1000" dirty="0">
                <a:latin typeface="Arial" panose="020B0604020202020204" pitchFamily="34" charset="0"/>
                <a:ea typeface="Times New Roman" panose="02020603050405020304" pitchFamily="18" charset="0"/>
                <a:cs typeface="Times New Roman" panose="02020603050405020304" pitchFamily="18" charset="0"/>
              </a:rPr>
              <a:t> – </a:t>
            </a:r>
            <a:r>
              <a:rPr lang="en-US" sz="1000" dirty="0">
                <a:latin typeface="Arial" panose="020B0604020202020204" pitchFamily="34" charset="0"/>
                <a:ea typeface="Calibri" panose="020F0502020204030204" pitchFamily="34" charset="0"/>
                <a:cs typeface="Times New Roman" panose="02020603050405020304" pitchFamily="18" charset="0"/>
              </a:rPr>
              <a:t>A Cloud Endpoint is an Azure file share that is part of a Sync Group.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can add files to servers or Azure files. Servers sync &lt;5mins Azure files only syncs every 24 hours.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Cloud tiering</a:t>
            </a:r>
            <a:r>
              <a:rPr lang="en-GB" sz="1000" dirty="0">
                <a:latin typeface="Arial" panose="020B0604020202020204" pitchFamily="34" charset="0"/>
                <a:ea typeface="Times New Roman" panose="02020603050405020304" pitchFamily="18" charset="0"/>
                <a:cs typeface="Times New Roman" panose="02020603050405020304" pitchFamily="18" charset="0"/>
              </a:rPr>
              <a:t> – </a:t>
            </a:r>
            <a:r>
              <a:rPr lang="en-US" sz="1000" dirty="0">
                <a:latin typeface="Arial" panose="020B0604020202020204" pitchFamily="34" charset="0"/>
                <a:ea typeface="Calibri" panose="020F0502020204030204" pitchFamily="34" charset="0"/>
                <a:cs typeface="Times New Roman" panose="02020603050405020304" pitchFamily="18" charset="0"/>
              </a:rPr>
              <a:t>Cloud tiering is an feature of Azure File Sync in which cold files can be tiered to Azure Files. This frees space on the server. The whole namespace is still visible.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File Sync compatibility 2012 R2 or 2016 with a GUI standard or datacenter.</a:t>
            </a:r>
          </a:p>
        </p:txBody>
      </p:sp>
      <p:sp>
        <p:nvSpPr>
          <p:cNvPr id="4" name="Slide Number Placeholder 3"/>
          <p:cNvSpPr>
            <a:spLocks noGrp="1"/>
          </p:cNvSpPr>
          <p:nvPr>
            <p:ph type="sldNum" sz="quarter" idx="10"/>
          </p:nvPr>
        </p:nvSpPr>
        <p:spPr/>
        <p:txBody>
          <a:bodyPr/>
          <a:lstStyle/>
          <a:p>
            <a:fld id="{BB6BBA1D-586F-46F7-825A-630DAE1972C3}" type="slidenum">
              <a:rPr lang="en-US" b="0" smtClean="0"/>
              <a:t>23</a:t>
            </a:fld>
            <a:endParaRPr lang="en-US" b="0" dirty="0"/>
          </a:p>
        </p:txBody>
      </p:sp>
      <p:sp>
        <p:nvSpPr>
          <p:cNvPr id="5" name="Rectangle 4">
            <a:extLst>
              <a:ext uri="{FF2B5EF4-FFF2-40B4-BE49-F238E27FC236}">
                <a16:creationId xmlns:a16="http://schemas.microsoft.com/office/drawing/2014/main" id="{038A1624-F511-4B71-97FF-22C1DFE6D81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38F4E25-7C3D-495D-85DD-CF01EFF4828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1581079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24</a:t>
            </a:fld>
            <a:endParaRPr lang="en-US" b="0" dirty="0"/>
          </a:p>
        </p:txBody>
      </p:sp>
      <p:sp>
        <p:nvSpPr>
          <p:cNvPr id="5" name="Rectangle 4">
            <a:extLst>
              <a:ext uri="{FF2B5EF4-FFF2-40B4-BE49-F238E27FC236}">
                <a16:creationId xmlns:a16="http://schemas.microsoft.com/office/drawing/2014/main" id="{B4FC2039-7094-4654-9FF1-C10B80F2779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308B4E4-27CE-40AE-8A29-00DB294E146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2841176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25</a:t>
            </a:fld>
            <a:endParaRPr lang="en-US" b="0" dirty="0"/>
          </a:p>
        </p:txBody>
      </p:sp>
      <p:sp>
        <p:nvSpPr>
          <p:cNvPr id="5" name="Rectangle 4">
            <a:extLst>
              <a:ext uri="{FF2B5EF4-FFF2-40B4-BE49-F238E27FC236}">
                <a16:creationId xmlns:a16="http://schemas.microsoft.com/office/drawing/2014/main" id="{2E9EA977-32BD-44BE-9855-9F4E2739350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176D747-3996-4C94-B682-ABDE141D11D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2161385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lab assumes that students have their own Azure subscriptions that do not contain any existing cloud services, storage accounts, or Azure SQL Database servers.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is continually improving, so the user interface might have been updated since this lab was written. Before students start the lab, make them aware of any differences between the steps described in the lab and the current user interface.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Creating Required Resources for a Virtual Machine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Creating a VM With a Storage Account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Creating a VM With a Managed Disk</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4: Cleanup Subscription</a:t>
            </a:r>
          </a:p>
        </p:txBody>
      </p:sp>
      <p:sp>
        <p:nvSpPr>
          <p:cNvPr id="4" name="Slide Number Placeholder 3"/>
          <p:cNvSpPr>
            <a:spLocks noGrp="1"/>
          </p:cNvSpPr>
          <p:nvPr>
            <p:ph type="sldNum" sz="quarter" idx="10"/>
          </p:nvPr>
        </p:nvSpPr>
        <p:spPr/>
        <p:txBody>
          <a:bodyPr/>
          <a:lstStyle/>
          <a:p>
            <a:fld id="{BB6BBA1D-586F-46F7-825A-630DAE1972C3}" type="slidenum">
              <a:rPr lang="en-US" b="0" smtClean="0"/>
              <a:t>26</a:t>
            </a:fld>
            <a:endParaRPr lang="en-US" b="0" dirty="0"/>
          </a:p>
        </p:txBody>
      </p:sp>
      <p:sp>
        <p:nvSpPr>
          <p:cNvPr id="5" name="Rectangle 4">
            <a:extLst>
              <a:ext uri="{FF2B5EF4-FFF2-40B4-BE49-F238E27FC236}">
                <a16:creationId xmlns:a16="http://schemas.microsoft.com/office/drawing/2014/main" id="{DC22399D-55EA-4A84-B94C-7DD22018484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D1F0D26-08C4-41BA-BA2E-D8B739D57CD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4061545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dirty="0"/>
          </a:p>
        </p:txBody>
      </p:sp>
      <p:sp>
        <p:nvSpPr>
          <p:cNvPr id="4" name="Slide Number Placeholder 3"/>
          <p:cNvSpPr>
            <a:spLocks noGrp="1"/>
          </p:cNvSpPr>
          <p:nvPr>
            <p:ph type="sldNum" sz="quarter" idx="10"/>
          </p:nvPr>
        </p:nvSpPr>
        <p:spPr/>
        <p:txBody>
          <a:bodyPr/>
          <a:lstStyle/>
          <a:p>
            <a:fld id="{BB6BBA1D-586F-46F7-825A-630DAE1972C3}" type="slidenum">
              <a:rPr lang="en-US" b="0" smtClean="0"/>
              <a:t>27</a:t>
            </a:fld>
            <a:endParaRPr lang="en-US" b="0" dirty="0"/>
          </a:p>
        </p:txBody>
      </p:sp>
      <p:sp>
        <p:nvSpPr>
          <p:cNvPr id="5" name="Rectangle 4">
            <a:extLst>
              <a:ext uri="{FF2B5EF4-FFF2-40B4-BE49-F238E27FC236}">
                <a16:creationId xmlns:a16="http://schemas.microsoft.com/office/drawing/2014/main" id="{CD37C97E-1C33-4D94-97AE-92472B9D4EE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3249CA0-2969-46E4-9CBC-65FB03A2BF0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4230409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Question</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If you are reusing VHDs across different VMs created by various ARM templates, should you use managed or un-managed disks?</a:t>
            </a: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Answer</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Answers can include:</a:t>
            </a: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 managed disk is a separately defined resource in an ARM template and it’s easier to author and reuse them directly in ARM templates.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Un-managed disks are not defined explicitly in ARM templates but they can be re-used if you reference the Storage account in another ARM template.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B6BBA1D-586F-46F7-825A-630DAE1972C3}" type="slidenum">
              <a:rPr lang="en-US" b="0" smtClean="0"/>
              <a:t>28</a:t>
            </a:fld>
            <a:endParaRPr lang="en-US" b="0" dirty="0"/>
          </a:p>
        </p:txBody>
      </p:sp>
      <p:sp>
        <p:nvSpPr>
          <p:cNvPr id="5" name="Rectangle 4">
            <a:extLst>
              <a:ext uri="{FF2B5EF4-FFF2-40B4-BE49-F238E27FC236}">
                <a16:creationId xmlns:a16="http://schemas.microsoft.com/office/drawing/2014/main" id="{98C110DE-DC21-4497-ACA0-11CEC0B0E72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58ACF68-AB70-477F-A1C2-D88FAF3E486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3011629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Review Questions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need to create a Storage account that supports uploading streaming data for auditing in files without overwriting already present data in those files. Which type of blobs should you use to store this data in Azure Storage?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Append blobs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2: Tables entities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3: Block blobs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4: File shares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5: Page blobs</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Append blobs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2: Tables entities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3: Block blobs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4: File shares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5: Page blobs</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B6BBA1D-586F-46F7-825A-630DAE1972C3}" type="slidenum">
              <a:rPr lang="en-US" b="0" smtClean="0"/>
              <a:t>29</a:t>
            </a:fld>
            <a:endParaRPr lang="en-US" b="0" dirty="0"/>
          </a:p>
        </p:txBody>
      </p:sp>
      <p:sp>
        <p:nvSpPr>
          <p:cNvPr id="5" name="Rectangle 4">
            <a:extLst>
              <a:ext uri="{FF2B5EF4-FFF2-40B4-BE49-F238E27FC236}">
                <a16:creationId xmlns:a16="http://schemas.microsoft.com/office/drawing/2014/main" id="{29F63640-D51C-45F5-BE19-4A3AE9A7A58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3A38B32-FE5D-4110-B1B1-613731AF6AD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
        <p:nvSpPr>
          <p:cNvPr id="7" name="TextBox 6">
            <a:extLst>
              <a:ext uri="{FF2B5EF4-FFF2-40B4-BE49-F238E27FC236}">
                <a16:creationId xmlns:a16="http://schemas.microsoft.com/office/drawing/2014/main" id="{273D362C-445A-4F65-8B6F-086EE169FC26}"/>
              </a:ext>
            </a:extLst>
          </p:cNvPr>
          <p:cNvSpPr txBox="1"/>
          <p:nvPr/>
        </p:nvSpPr>
        <p:spPr>
          <a:xfrm>
            <a:off x="0" y="8890000"/>
            <a:ext cx="1871025" cy="246221"/>
          </a:xfrm>
          <a:prstGeom prst="rect">
            <a:avLst/>
          </a:prstGeom>
          <a:noFill/>
        </p:spPr>
        <p:txBody>
          <a:bodyPr vert="horz" wrap="none" rtlCol="0">
            <a:spAutoFit/>
          </a:bodyPr>
          <a:lstStyle/>
          <a:p>
            <a:r>
              <a:rPr lang="en-US" sz="1000" b="0" dirty="0">
                <a:latin typeface="Arial" panose="020B0604020202020204" pitchFamily="34" charset="0"/>
              </a:rPr>
              <a:t>(More notes on the next slide)</a:t>
            </a:r>
          </a:p>
        </p:txBody>
      </p:sp>
    </p:spTree>
    <p:extLst>
      <p:ext uri="{BB962C8B-B14F-4D97-AF65-F5344CB8AC3E}">
        <p14:creationId xmlns:p14="http://schemas.microsoft.com/office/powerpoint/2010/main" val="1528158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3</a:t>
            </a:fld>
            <a:endParaRPr lang="en-US" b="0" dirty="0"/>
          </a:p>
        </p:txBody>
      </p:sp>
      <p:sp>
        <p:nvSpPr>
          <p:cNvPr id="5" name="Rectangle 4">
            <a:extLst>
              <a:ext uri="{FF2B5EF4-FFF2-40B4-BE49-F238E27FC236}">
                <a16:creationId xmlns:a16="http://schemas.microsoft.com/office/drawing/2014/main" id="{E2921731-8C2E-4BA0-A17E-ECEB7E64F83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9E86008-0391-4127-9CAC-42DE973CDBF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3426421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have deployed an Azure VM with five attached data disks. The data disks are striped within the VM for Performance. The Azure VM uses managed disks. You need to copy the VM disks for backup and potential later reuse. What task should you perform to backup the disks?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Use Azure Backup service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2: Use Azure Site Recovery service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3: Create snapshots of individual VM disks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4: Detach individual VM disks and export them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5: Create an image of the Azure VM</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1: Use Azure Backup service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2: Use Azure Site Recovery service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3: Create snapshots of individual VM disks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4: Detach individual VM disks and export them</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 Option 5: Create an image of the Azure VM</a:t>
            </a:r>
          </a:p>
          <a:p>
            <a:pPr>
              <a:lnSpc>
                <a:spcPct val="107000"/>
              </a:lnSpc>
              <a:spcAft>
                <a:spcPts val="800"/>
              </a:spcAft>
            </a:pPr>
            <a:endParaRPr lang="en-US" dirty="0"/>
          </a:p>
        </p:txBody>
      </p:sp>
      <p:sp>
        <p:nvSpPr>
          <p:cNvPr id="4" name="Slide Number Placeholder 3"/>
          <p:cNvSpPr>
            <a:spLocks noGrp="1"/>
          </p:cNvSpPr>
          <p:nvPr>
            <p:ph type="sldNum" sz="quarter" idx="10"/>
          </p:nvPr>
        </p:nvSpPr>
        <p:spPr/>
        <p:txBody>
          <a:bodyPr/>
          <a:lstStyle/>
          <a:p>
            <a:fld id="{BB6BBA1D-586F-46F7-825A-630DAE1972C3}" type="slidenum">
              <a:rPr lang="en-US" b="0" smtClean="0"/>
              <a:t>30</a:t>
            </a:fld>
            <a:endParaRPr lang="en-US" b="0" dirty="0"/>
          </a:p>
        </p:txBody>
      </p:sp>
      <p:sp>
        <p:nvSpPr>
          <p:cNvPr id="5" name="Rectangle 4">
            <a:extLst>
              <a:ext uri="{FF2B5EF4-FFF2-40B4-BE49-F238E27FC236}">
                <a16:creationId xmlns:a16="http://schemas.microsoft.com/office/drawing/2014/main" id="{6EB945F6-BB2D-4BA3-9269-8E890CEB280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14E4E3D-1B8E-4FB1-B7C1-5AC9A2C6B02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
        <p:nvSpPr>
          <p:cNvPr id="7" name="TextBox 6">
            <a:extLst>
              <a:ext uri="{FF2B5EF4-FFF2-40B4-BE49-F238E27FC236}">
                <a16:creationId xmlns:a16="http://schemas.microsoft.com/office/drawing/2014/main" id="{C25A3A71-1577-42B7-A83E-7E5670CFC834}"/>
              </a:ext>
            </a:extLst>
          </p:cNvPr>
          <p:cNvSpPr txBox="1"/>
          <p:nvPr/>
        </p:nvSpPr>
        <p:spPr>
          <a:xfrm>
            <a:off x="0" y="8890000"/>
            <a:ext cx="1871025" cy="246221"/>
          </a:xfrm>
          <a:prstGeom prst="rect">
            <a:avLst/>
          </a:prstGeom>
          <a:noFill/>
        </p:spPr>
        <p:txBody>
          <a:bodyPr vert="horz" wrap="none" rtlCol="0">
            <a:spAutoFit/>
          </a:bodyPr>
          <a:lstStyle/>
          <a:p>
            <a:r>
              <a:rPr lang="en-US" sz="1000" b="0" dirty="0">
                <a:latin typeface="Arial" panose="020B0604020202020204" pitchFamily="34" charset="0"/>
              </a:rPr>
              <a:t>(More notes on the next slide)</a:t>
            </a:r>
          </a:p>
        </p:txBody>
      </p:sp>
    </p:spTree>
    <p:extLst>
      <p:ext uri="{BB962C8B-B14F-4D97-AF65-F5344CB8AC3E}">
        <p14:creationId xmlns:p14="http://schemas.microsoft.com/office/powerpoint/2010/main" val="4097226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You need to deploy a file share to several on-premises and cloud-based IaaS Virtual Machines. Which Azure service would provide Disaster Recovery functionality for your file shares with the lowest management overhead?</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1: Azure Site Recovery</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2: Azure Storage File Shares</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3: Distributed File System Replication</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4: Azure File Sync</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5: Azure Backup</a:t>
            </a:r>
          </a:p>
          <a:p>
            <a:pPr lvl="0">
              <a:lnSpc>
                <a:spcPct val="107000"/>
              </a:lnSpc>
              <a:spcAft>
                <a:spcPts val="800"/>
              </a:spcAft>
            </a:pPr>
            <a:r>
              <a:rPr lang="en-US" sz="1000" b="1" dirty="0">
                <a:solidFill>
                  <a:prstClr val="black"/>
                </a:solidFill>
                <a:latin typeface="Arial" panose="020B0604020202020204" pitchFamily="34" charset="0"/>
                <a:ea typeface="Calibri" panose="020F0502020204030204" pitchFamily="34" charset="0"/>
                <a:cs typeface="Times New Roman" panose="02020603050405020304" pitchFamily="18" charset="0"/>
              </a:rPr>
              <a:t>Answer</a:t>
            </a:r>
            <a:endPar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1: Azure Site Recovery</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2: Azure Storage File Shares</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3: Distributed File System Replication</a:t>
            </a:r>
          </a:p>
          <a:p>
            <a:pPr lvl="0">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4: Azure File Sync</a:t>
            </a:r>
          </a:p>
          <a:p>
            <a:pPr>
              <a:lnSpc>
                <a:spcPct val="107000"/>
              </a:lnSpc>
              <a:spcAft>
                <a:spcPts val="800"/>
              </a:spcAft>
            </a:pPr>
            <a:r>
              <a:rPr lang="en-US" sz="1000" dirty="0">
                <a:solidFill>
                  <a:prstClr val="black"/>
                </a:solidFill>
                <a:latin typeface="Arial" panose="020B0604020202020204" pitchFamily="34" charset="0"/>
                <a:ea typeface="Calibri" panose="020F0502020204030204" pitchFamily="34" charset="0"/>
                <a:cs typeface="Times New Roman" panose="02020603050405020304" pitchFamily="18" charset="0"/>
              </a:rPr>
              <a:t>(   ) Option 5: Azure Backup</a:t>
            </a:r>
          </a:p>
          <a:p>
            <a:pPr lvl="0">
              <a:lnSpc>
                <a:spcPct val="107000"/>
              </a:lnSpc>
              <a:spcAft>
                <a:spcPts val="800"/>
              </a:spcAft>
            </a:pPr>
            <a:endParaRPr lang="en-US" dirty="0"/>
          </a:p>
        </p:txBody>
      </p:sp>
      <p:sp>
        <p:nvSpPr>
          <p:cNvPr id="4" name="Slide Number Placeholder 3"/>
          <p:cNvSpPr>
            <a:spLocks noGrp="1"/>
          </p:cNvSpPr>
          <p:nvPr>
            <p:ph type="sldNum" sz="quarter" idx="10"/>
          </p:nvPr>
        </p:nvSpPr>
        <p:spPr/>
        <p:txBody>
          <a:bodyPr/>
          <a:lstStyle/>
          <a:p>
            <a:fld id="{BB6BBA1D-586F-46F7-825A-630DAE1972C3}" type="slidenum">
              <a:rPr lang="en-US" b="0" smtClean="0"/>
              <a:t>31</a:t>
            </a:fld>
            <a:endParaRPr lang="en-US" b="0" dirty="0"/>
          </a:p>
        </p:txBody>
      </p:sp>
      <p:sp>
        <p:nvSpPr>
          <p:cNvPr id="5" name="Rectangle 4">
            <a:extLst>
              <a:ext uri="{FF2B5EF4-FFF2-40B4-BE49-F238E27FC236}">
                <a16:creationId xmlns:a16="http://schemas.microsoft.com/office/drawing/2014/main" id="{067BC89B-08A9-4C47-93E4-7296CDC042A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9F2B780-6D5B-463C-9895-FEA97966D72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1091518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32</a:t>
            </a:fld>
            <a:endParaRPr lang="en-US" b="0" dirty="0"/>
          </a:p>
        </p:txBody>
      </p:sp>
      <p:sp>
        <p:nvSpPr>
          <p:cNvPr id="5" name="Rectangle 4">
            <a:extLst>
              <a:ext uri="{FF2B5EF4-FFF2-40B4-BE49-F238E27FC236}">
                <a16:creationId xmlns:a16="http://schemas.microsoft.com/office/drawing/2014/main" id="{CC64DE66-65C1-4E2C-B380-02FC7F79CBA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AE7CF78-2E8E-46DC-9460-97C7FB61081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835977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33</a:t>
            </a:fld>
            <a:endParaRPr lang="en-US" b="0" dirty="0"/>
          </a:p>
        </p:txBody>
      </p:sp>
      <p:sp>
        <p:nvSpPr>
          <p:cNvPr id="5" name="Rectangle 4">
            <a:extLst>
              <a:ext uri="{FF2B5EF4-FFF2-40B4-BE49-F238E27FC236}">
                <a16:creationId xmlns:a16="http://schemas.microsoft.com/office/drawing/2014/main" id="{A642C473-8CB7-4605-9AD4-1E450E9887F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69214E4-C1FE-4465-B2F5-ADF955E338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321302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DTUs are used to describe the capacity for a specific tier and performance level. DTUs are designed to be relative so that you can directly compare the tiers and performance levels. For example, the Basic tier has a single performance level (B) that is rated at 5 DTU. The S2 performance level in the Standard tier is rated at 50 DTU. This means that you can expect ten times the power for a database at the S2 performance level than a database at the B performance level in the Basic tier.</a:t>
            </a:r>
          </a:p>
        </p:txBody>
      </p:sp>
      <p:sp>
        <p:nvSpPr>
          <p:cNvPr id="4" name="Slide Number Placeholder 3"/>
          <p:cNvSpPr>
            <a:spLocks noGrp="1"/>
          </p:cNvSpPr>
          <p:nvPr>
            <p:ph type="sldNum" sz="quarter" idx="10"/>
          </p:nvPr>
        </p:nvSpPr>
        <p:spPr/>
        <p:txBody>
          <a:bodyPr/>
          <a:lstStyle/>
          <a:p>
            <a:fld id="{F0FAFF33-0CAD-4C56-91DF-FC7D8A858738}" type="slidenum">
              <a:rPr lang="en-US" b="0" smtClean="0"/>
              <a:t>34</a:t>
            </a:fld>
            <a:endParaRPr lang="en-US" b="0" dirty="0"/>
          </a:p>
        </p:txBody>
      </p:sp>
      <p:sp>
        <p:nvSpPr>
          <p:cNvPr id="5" name="Rectangle 4">
            <a:extLst>
              <a:ext uri="{FF2B5EF4-FFF2-40B4-BE49-F238E27FC236}">
                <a16:creationId xmlns:a16="http://schemas.microsoft.com/office/drawing/2014/main" id="{DFD0D8E5-0228-4B7E-BDAC-40B721971D1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E6A23F3-8BD9-49BD-91F3-9158706B134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988352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Migration between tiers is possible (portal, PowerShell or REST API).</a:t>
            </a:r>
          </a:p>
        </p:txBody>
      </p:sp>
      <p:sp>
        <p:nvSpPr>
          <p:cNvPr id="4" name="Slide Number Placeholder 3"/>
          <p:cNvSpPr>
            <a:spLocks noGrp="1"/>
          </p:cNvSpPr>
          <p:nvPr>
            <p:ph type="sldNum" sz="quarter" idx="10"/>
          </p:nvPr>
        </p:nvSpPr>
        <p:spPr/>
        <p:txBody>
          <a:bodyPr/>
          <a:lstStyle/>
          <a:p>
            <a:fld id="{F0FAFF33-0CAD-4C56-91DF-FC7D8A858738}" type="slidenum">
              <a:rPr lang="en-US" b="0" smtClean="0"/>
              <a:t>35</a:t>
            </a:fld>
            <a:endParaRPr lang="en-US" b="0" dirty="0"/>
          </a:p>
        </p:txBody>
      </p:sp>
      <p:sp>
        <p:nvSpPr>
          <p:cNvPr id="5" name="Rectangle 4">
            <a:extLst>
              <a:ext uri="{FF2B5EF4-FFF2-40B4-BE49-F238E27FC236}">
                <a16:creationId xmlns:a16="http://schemas.microsoft.com/office/drawing/2014/main" id="{82497741-7E2E-4184-B21B-E992A6F11B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6F1D99D-5B9A-4633-835E-F5127C04CFC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673837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sz="10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36</a:t>
            </a:fld>
            <a:endParaRPr lang="en-US" b="0" dirty="0"/>
          </a:p>
        </p:txBody>
      </p:sp>
      <p:sp>
        <p:nvSpPr>
          <p:cNvPr id="5" name="Rectangle 4">
            <a:extLst>
              <a:ext uri="{FF2B5EF4-FFF2-40B4-BE49-F238E27FC236}">
                <a16:creationId xmlns:a16="http://schemas.microsoft.com/office/drawing/2014/main" id="{31FB997E-B72D-4CEA-905F-9A484DCF5B8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D264AC7-B209-4784-A646-EEAEF76984B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554038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37</a:t>
            </a:fld>
            <a:endParaRPr lang="en-US" b="0" dirty="0"/>
          </a:p>
        </p:txBody>
      </p:sp>
      <p:sp>
        <p:nvSpPr>
          <p:cNvPr id="5" name="Rectangle 4">
            <a:extLst>
              <a:ext uri="{FF2B5EF4-FFF2-40B4-BE49-F238E27FC236}">
                <a16:creationId xmlns:a16="http://schemas.microsoft.com/office/drawing/2014/main" id="{6DBD774A-FFDB-43C8-B8B5-C95530DC633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83BE49A-F8A6-49B6-91F7-C43E34DACA7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340408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High compatibility with existing database systems.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Supports current major version and previous two major versions.</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Both of the managed database services in Azure share a common set of features:</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Built-in high availability with no additional cost.</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Predictable performance, using inclusive pay-as-you-go pricing.</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Scale on the fly within seconds.</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Secured to protect sensitive data at-rest and in-motion.</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Automatic backups and point-in-time-restore for up to 35 days.</a:t>
            </a:r>
          </a:p>
          <a:p>
            <a:pPr marL="171450" indent="-171450">
              <a:lnSpc>
                <a:spcPct val="107000"/>
              </a:lnSpc>
              <a:spcAft>
                <a:spcPts val="800"/>
              </a:spcAft>
              <a:buFont typeface="Arial" panose="020B0604020202020204" pitchFamily="34" charset="0"/>
              <a:buChar char="•"/>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Enterprise-grade security and compliance.</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endPar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38</a:t>
            </a:fld>
            <a:endParaRPr lang="en-US" b="0" dirty="0"/>
          </a:p>
        </p:txBody>
      </p:sp>
      <p:sp>
        <p:nvSpPr>
          <p:cNvPr id="5" name="Rectangle 4">
            <a:extLst>
              <a:ext uri="{FF2B5EF4-FFF2-40B4-BE49-F238E27FC236}">
                <a16:creationId xmlns:a16="http://schemas.microsoft.com/office/drawing/2014/main" id="{C2275EEA-D3C9-473C-8FD0-7D475D95A4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43513DD-A6E3-4D0F-BF7E-B5631F3D00C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412881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Answers will wildly vary.</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Some organizations keep cool data on-premise since the existing servers are a sunk cost and keep warm data in Azure on geo-replicated instances that are closer to field offices.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Some organizations do the opposite and run Azure SQL Database at the lowest possible performance levels to save money on cool data stored in the cloud.</a:t>
            </a:r>
          </a:p>
        </p:txBody>
      </p:sp>
      <p:sp>
        <p:nvSpPr>
          <p:cNvPr id="4" name="Slide Number Placeholder 3"/>
          <p:cNvSpPr>
            <a:spLocks noGrp="1"/>
          </p:cNvSpPr>
          <p:nvPr>
            <p:ph type="sldNum" sz="quarter" idx="10"/>
          </p:nvPr>
        </p:nvSpPr>
        <p:spPr/>
        <p:txBody>
          <a:bodyPr/>
          <a:lstStyle/>
          <a:p>
            <a:fld id="{F0FAFF33-0CAD-4C56-91DF-FC7D8A858738}" type="slidenum">
              <a:rPr lang="en-US" b="0" smtClean="0"/>
              <a:t>39</a:t>
            </a:fld>
            <a:endParaRPr lang="en-US" b="0" dirty="0"/>
          </a:p>
        </p:txBody>
      </p:sp>
      <p:sp>
        <p:nvSpPr>
          <p:cNvPr id="5" name="Rectangle 4">
            <a:extLst>
              <a:ext uri="{FF2B5EF4-FFF2-40B4-BE49-F238E27FC236}">
                <a16:creationId xmlns:a16="http://schemas.microsoft.com/office/drawing/2014/main" id="{87544AB3-4C31-4F5A-9C9A-A9684224A9C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5A4314D-D576-4564-8C10-ED92D81CE22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37092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Introduce storage concepts and the storage account.</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Good place to discuss managed disks and mention next lesson.</a:t>
            </a:r>
          </a:p>
        </p:txBody>
      </p:sp>
      <p:sp>
        <p:nvSpPr>
          <p:cNvPr id="4" name="Slide Number Placeholder 3"/>
          <p:cNvSpPr>
            <a:spLocks noGrp="1"/>
          </p:cNvSpPr>
          <p:nvPr>
            <p:ph type="sldNum" sz="quarter" idx="10"/>
          </p:nvPr>
        </p:nvSpPr>
        <p:spPr/>
        <p:txBody>
          <a:bodyPr/>
          <a:lstStyle/>
          <a:p>
            <a:fld id="{BB6BBA1D-586F-46F7-825A-630DAE1972C3}" type="slidenum">
              <a:rPr lang="en-US" b="0" smtClean="0"/>
              <a:t>4</a:t>
            </a:fld>
            <a:endParaRPr lang="en-US" b="0" dirty="0"/>
          </a:p>
        </p:txBody>
      </p:sp>
      <p:sp>
        <p:nvSpPr>
          <p:cNvPr id="5" name="Rectangle 4">
            <a:extLst>
              <a:ext uri="{FF2B5EF4-FFF2-40B4-BE49-F238E27FC236}">
                <a16:creationId xmlns:a16="http://schemas.microsoft.com/office/drawing/2014/main" id="{2F642175-53D4-4A14-9906-DDB7008AF30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425D1BE-0339-4E11-A28F-4EBC620CCD4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2202438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40</a:t>
            </a:fld>
            <a:endParaRPr lang="en-US" b="0" dirty="0"/>
          </a:p>
        </p:txBody>
      </p:sp>
      <p:sp>
        <p:nvSpPr>
          <p:cNvPr id="5" name="Rectangle 4">
            <a:extLst>
              <a:ext uri="{FF2B5EF4-FFF2-40B4-BE49-F238E27FC236}">
                <a16:creationId xmlns:a16="http://schemas.microsoft.com/office/drawing/2014/main" id="{E302BDA2-8669-41BE-B797-E21794D12A3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68F2C7B-10CE-4E5D-90DC-EDD54E9989D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477542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41</a:t>
            </a:fld>
            <a:endParaRPr lang="en-US" b="0" dirty="0"/>
          </a:p>
        </p:txBody>
      </p:sp>
      <p:sp>
        <p:nvSpPr>
          <p:cNvPr id="5" name="Rectangle 4">
            <a:extLst>
              <a:ext uri="{FF2B5EF4-FFF2-40B4-BE49-F238E27FC236}">
                <a16:creationId xmlns:a16="http://schemas.microsoft.com/office/drawing/2014/main" id="{3EFF4AED-361D-4D7D-B761-EF6FF4069D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175BECA-EEBA-4427-A9BA-0243AADA64C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2858383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Focus on how each storage service is exposed as a REST endpoint. The various clients (in RED) all can take advantage of the REST API endpoint.</a:t>
            </a:r>
          </a:p>
        </p:txBody>
      </p:sp>
      <p:sp>
        <p:nvSpPr>
          <p:cNvPr id="4" name="Slide Number Placeholder 3"/>
          <p:cNvSpPr>
            <a:spLocks noGrp="1"/>
          </p:cNvSpPr>
          <p:nvPr>
            <p:ph type="sldNum" sz="quarter" idx="10"/>
          </p:nvPr>
        </p:nvSpPr>
        <p:spPr/>
        <p:txBody>
          <a:bodyPr/>
          <a:lstStyle/>
          <a:p>
            <a:fld id="{F0FAFF33-0CAD-4C56-91DF-FC7D8A858738}" type="slidenum">
              <a:rPr lang="en-US" b="0" smtClean="0"/>
              <a:t>42</a:t>
            </a:fld>
            <a:endParaRPr lang="en-US" b="0" dirty="0"/>
          </a:p>
        </p:txBody>
      </p:sp>
      <p:sp>
        <p:nvSpPr>
          <p:cNvPr id="5" name="Rectangle 4">
            <a:extLst>
              <a:ext uri="{FF2B5EF4-FFF2-40B4-BE49-F238E27FC236}">
                <a16:creationId xmlns:a16="http://schemas.microsoft.com/office/drawing/2014/main" id="{A9747EBC-D948-4CDB-AE06-C1C385840D3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ED32029-E4CC-4F4E-9639-9DC41E71150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426795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basically a key/value NoSQL database.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OData protocol sits on top of the (REST API).</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SAS Tokens are available to implement the Valet Key pattern.</a:t>
            </a:r>
          </a:p>
        </p:txBody>
      </p:sp>
      <p:sp>
        <p:nvSpPr>
          <p:cNvPr id="4" name="Slide Number Placeholder 3"/>
          <p:cNvSpPr>
            <a:spLocks noGrp="1"/>
          </p:cNvSpPr>
          <p:nvPr>
            <p:ph type="sldNum" sz="quarter" idx="10"/>
          </p:nvPr>
        </p:nvSpPr>
        <p:spPr/>
        <p:txBody>
          <a:bodyPr/>
          <a:lstStyle/>
          <a:p>
            <a:fld id="{F0FAFF33-0CAD-4C56-91DF-FC7D8A858738}" type="slidenum">
              <a:rPr lang="en-US" b="0" smtClean="0"/>
              <a:t>43</a:t>
            </a:fld>
            <a:endParaRPr lang="en-US" b="0" dirty="0"/>
          </a:p>
        </p:txBody>
      </p:sp>
      <p:sp>
        <p:nvSpPr>
          <p:cNvPr id="5" name="Rectangle 4">
            <a:extLst>
              <a:ext uri="{FF2B5EF4-FFF2-40B4-BE49-F238E27FC236}">
                <a16:creationId xmlns:a16="http://schemas.microsoft.com/office/drawing/2014/main" id="{7BF3BFF5-D796-41AC-8BB8-A2D25D69B2A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1430AA4-F3A0-4C0A-9149-E52BE18AF6E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674585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44</a:t>
            </a:fld>
            <a:endParaRPr lang="en-US" b="0" dirty="0"/>
          </a:p>
        </p:txBody>
      </p:sp>
      <p:sp>
        <p:nvSpPr>
          <p:cNvPr id="5" name="Rectangle 4">
            <a:extLst>
              <a:ext uri="{FF2B5EF4-FFF2-40B4-BE49-F238E27FC236}">
                <a16:creationId xmlns:a16="http://schemas.microsoft.com/office/drawing/2014/main" id="{3000D3AD-D660-44FB-8488-8BA1FBFBEE5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3EEF0A5-8623-4F28-9137-3447955B5EF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430628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45</a:t>
            </a:fld>
            <a:endParaRPr lang="en-US" b="0" dirty="0"/>
          </a:p>
        </p:txBody>
      </p:sp>
      <p:sp>
        <p:nvSpPr>
          <p:cNvPr id="5" name="Rectangle 4">
            <a:extLst>
              <a:ext uri="{FF2B5EF4-FFF2-40B4-BE49-F238E27FC236}">
                <a16:creationId xmlns:a16="http://schemas.microsoft.com/office/drawing/2014/main" id="{9D1F7AE5-963A-4EFC-BD40-D0D4B6D1128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2EFC81E-9127-456E-87BD-BC5646D92C4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705235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indexers can add documents to individual indexes.</a:t>
            </a:r>
          </a:p>
        </p:txBody>
      </p:sp>
      <p:sp>
        <p:nvSpPr>
          <p:cNvPr id="4" name="Slide Number Placeholder 3"/>
          <p:cNvSpPr>
            <a:spLocks noGrp="1"/>
          </p:cNvSpPr>
          <p:nvPr>
            <p:ph type="sldNum" sz="quarter" idx="10"/>
          </p:nvPr>
        </p:nvSpPr>
        <p:spPr/>
        <p:txBody>
          <a:bodyPr/>
          <a:lstStyle/>
          <a:p>
            <a:fld id="{F0FAFF33-0CAD-4C56-91DF-FC7D8A858738}" type="slidenum">
              <a:rPr lang="en-US" b="0" smtClean="0"/>
              <a:t>46</a:t>
            </a:fld>
            <a:endParaRPr lang="en-US" b="0" dirty="0"/>
          </a:p>
        </p:txBody>
      </p:sp>
      <p:sp>
        <p:nvSpPr>
          <p:cNvPr id="5" name="Rectangle 4">
            <a:extLst>
              <a:ext uri="{FF2B5EF4-FFF2-40B4-BE49-F238E27FC236}">
                <a16:creationId xmlns:a16="http://schemas.microsoft.com/office/drawing/2014/main" id="{7D38BC99-B29F-46CD-9D57-0F2F45C158D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F325723-C6ED-4942-9B38-269F9A46AB2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031912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service replaces 3-4 services that would normally perform the same functionality.</a:t>
            </a:r>
          </a:p>
        </p:txBody>
      </p:sp>
      <p:sp>
        <p:nvSpPr>
          <p:cNvPr id="4" name="Slide Number Placeholder 3"/>
          <p:cNvSpPr>
            <a:spLocks noGrp="1"/>
          </p:cNvSpPr>
          <p:nvPr>
            <p:ph type="sldNum" sz="quarter" idx="10"/>
          </p:nvPr>
        </p:nvSpPr>
        <p:spPr/>
        <p:txBody>
          <a:bodyPr/>
          <a:lstStyle/>
          <a:p>
            <a:fld id="{F0FAFF33-0CAD-4C56-91DF-FC7D8A858738}" type="slidenum">
              <a:rPr lang="en-US" b="0" smtClean="0"/>
              <a:t>47</a:t>
            </a:fld>
            <a:endParaRPr lang="en-US" b="0" dirty="0"/>
          </a:p>
        </p:txBody>
      </p:sp>
      <p:sp>
        <p:nvSpPr>
          <p:cNvPr id="5" name="Rectangle 4">
            <a:extLst>
              <a:ext uri="{FF2B5EF4-FFF2-40B4-BE49-F238E27FC236}">
                <a16:creationId xmlns:a16="http://schemas.microsoft.com/office/drawing/2014/main" id="{75D669B8-F4C9-4A31-98C8-D333B1565DA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C2EB9D2-83CA-4C6F-BFA5-DA9E6433437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781578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48</a:t>
            </a:fld>
            <a:endParaRPr lang="en-US" b="0" dirty="0"/>
          </a:p>
        </p:txBody>
      </p:sp>
      <p:sp>
        <p:nvSpPr>
          <p:cNvPr id="5" name="Rectangle 4">
            <a:extLst>
              <a:ext uri="{FF2B5EF4-FFF2-40B4-BE49-F238E27FC236}">
                <a16:creationId xmlns:a16="http://schemas.microsoft.com/office/drawing/2014/main" id="{2FE52CB2-F410-4559-8097-182944EFC8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C87A0BA-2D29-4492-99DC-D76C1B8A10D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275604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 globally-distributed, multi-model database service: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First party and popular third-party OSS APIs.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Key-value, Document, Columnar, and Graph.</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DocumentDB (SQL and JavaScript), MongoDB, Table, and Gremlin.</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Supported across number of programming languages.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More APIs to be added.</a:t>
            </a:r>
          </a:p>
        </p:txBody>
      </p:sp>
      <p:sp>
        <p:nvSpPr>
          <p:cNvPr id="4" name="Slide Number Placeholder 3"/>
          <p:cNvSpPr>
            <a:spLocks noGrp="1"/>
          </p:cNvSpPr>
          <p:nvPr>
            <p:ph type="sldNum" sz="quarter" idx="10"/>
          </p:nvPr>
        </p:nvSpPr>
        <p:spPr/>
        <p:txBody>
          <a:bodyPr/>
          <a:lstStyle/>
          <a:p>
            <a:fld id="{F0FAFF33-0CAD-4C56-91DF-FC7D8A858738}" type="slidenum">
              <a:rPr lang="en-US" b="0" smtClean="0"/>
              <a:t>49</a:t>
            </a:fld>
            <a:endParaRPr lang="en-US" b="0" dirty="0"/>
          </a:p>
        </p:txBody>
      </p:sp>
      <p:sp>
        <p:nvSpPr>
          <p:cNvPr id="5" name="Rectangle 4">
            <a:extLst>
              <a:ext uri="{FF2B5EF4-FFF2-40B4-BE49-F238E27FC236}">
                <a16:creationId xmlns:a16="http://schemas.microsoft.com/office/drawing/2014/main" id="{A1F27957-1183-4D46-B97C-B665F9BC7AC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0253200-C7AD-4355-B633-BEB6DBBC7A9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874120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Highlight the breakdown and purposes of each account type.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Talk about blobs queues tables etc.</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Mention file storage and new features for hybrid scenarios life azure file sync.</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Distinction between block and page blobs.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Explain blob account access tiers.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Hot – for active data.</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Cool – short term backup or dr data.</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Archive (blob level only) (preview).</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While a blob is in archive storage, it cannot be read, copied, overwritten, or modified. No snapshots of a blob in archive storage.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Designed for long term backup.</a:t>
            </a:r>
          </a:p>
        </p:txBody>
      </p:sp>
      <p:sp>
        <p:nvSpPr>
          <p:cNvPr id="4" name="Slide Number Placeholder 3"/>
          <p:cNvSpPr>
            <a:spLocks noGrp="1"/>
          </p:cNvSpPr>
          <p:nvPr>
            <p:ph type="sldNum" sz="quarter" idx="10"/>
          </p:nvPr>
        </p:nvSpPr>
        <p:spPr/>
        <p:txBody>
          <a:bodyPr/>
          <a:lstStyle/>
          <a:p>
            <a:fld id="{BB6BBA1D-586F-46F7-825A-630DAE1972C3}" type="slidenum">
              <a:rPr lang="en-US" b="0" smtClean="0"/>
              <a:t>5</a:t>
            </a:fld>
            <a:endParaRPr lang="en-US" b="0" dirty="0"/>
          </a:p>
        </p:txBody>
      </p:sp>
      <p:sp>
        <p:nvSpPr>
          <p:cNvPr id="5" name="Rectangle 4">
            <a:extLst>
              <a:ext uri="{FF2B5EF4-FFF2-40B4-BE49-F238E27FC236}">
                <a16:creationId xmlns:a16="http://schemas.microsoft.com/office/drawing/2014/main" id="{65087298-93BF-4001-9EC6-D36BE6E95CF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040B027-6008-42CF-8334-7061C20A597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37051927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Worldwide presence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Automatic multi-region replication</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Multi-homing APIs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Manual and automatic failovers </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Latency, throughput, consistency, and availability guarantees </a:t>
            </a:r>
          </a:p>
        </p:txBody>
      </p:sp>
      <p:sp>
        <p:nvSpPr>
          <p:cNvPr id="4" name="Slide Number Placeholder 3"/>
          <p:cNvSpPr>
            <a:spLocks noGrp="1"/>
          </p:cNvSpPr>
          <p:nvPr>
            <p:ph type="sldNum" sz="quarter" idx="10"/>
          </p:nvPr>
        </p:nvSpPr>
        <p:spPr/>
        <p:txBody>
          <a:bodyPr/>
          <a:lstStyle/>
          <a:p>
            <a:fld id="{F0FAFF33-0CAD-4C56-91DF-FC7D8A858738}" type="slidenum">
              <a:rPr lang="en-US" b="0" smtClean="0"/>
              <a:t>50</a:t>
            </a:fld>
            <a:endParaRPr lang="en-US" b="0" dirty="0"/>
          </a:p>
        </p:txBody>
      </p:sp>
      <p:sp>
        <p:nvSpPr>
          <p:cNvPr id="5" name="Rectangle 4">
            <a:extLst>
              <a:ext uri="{FF2B5EF4-FFF2-40B4-BE49-F238E27FC236}">
                <a16:creationId xmlns:a16="http://schemas.microsoft.com/office/drawing/2014/main" id="{693D58E7-E8E1-4DE5-B7DB-CED0A588214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688DA8A-5E43-4242-A59A-9BEFA8708D4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22339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core database “surfaces” various models and then each model can be accessed using a well-known API such as:</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Cassandra</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MongoDB</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DocumentDB (SQL/JS)</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Azure Storage Tables (Key/Value)</a:t>
            </a:r>
          </a:p>
        </p:txBody>
      </p:sp>
      <p:sp>
        <p:nvSpPr>
          <p:cNvPr id="4" name="Slide Number Placeholder 3"/>
          <p:cNvSpPr>
            <a:spLocks noGrp="1"/>
          </p:cNvSpPr>
          <p:nvPr>
            <p:ph type="sldNum" sz="quarter" idx="10"/>
          </p:nvPr>
        </p:nvSpPr>
        <p:spPr/>
        <p:txBody>
          <a:bodyPr/>
          <a:lstStyle/>
          <a:p>
            <a:fld id="{F0FAFF33-0CAD-4C56-91DF-FC7D8A858738}" type="slidenum">
              <a:rPr lang="en-US" b="0" smtClean="0"/>
              <a:t>51</a:t>
            </a:fld>
            <a:endParaRPr lang="en-US" b="0" dirty="0"/>
          </a:p>
        </p:txBody>
      </p:sp>
      <p:sp>
        <p:nvSpPr>
          <p:cNvPr id="5" name="Rectangle 4">
            <a:extLst>
              <a:ext uri="{FF2B5EF4-FFF2-40B4-BE49-F238E27FC236}">
                <a16:creationId xmlns:a16="http://schemas.microsoft.com/office/drawing/2014/main" id="{1E16ED46-7DD1-44B0-A4D5-4CEB9DBF7E7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C28E23A-D69B-4665-B773-14F8A8A0BB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158988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Talk about the performance differences between Strong and Eventual consistency:</a:t>
            </a: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Global distribution forces us to navigate the CAP theorem.</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Writing correct distributed applications is hard.</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Five well-defined consistency levels.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Intuitive and practical with clear PACELC tradeoffs.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Can be overridden on a per-request basis.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Refer students to their books for a full chart detailing every consistency level.</a:t>
            </a:r>
          </a:p>
        </p:txBody>
      </p:sp>
      <p:sp>
        <p:nvSpPr>
          <p:cNvPr id="4" name="Slide Number Placeholder 3"/>
          <p:cNvSpPr>
            <a:spLocks noGrp="1"/>
          </p:cNvSpPr>
          <p:nvPr>
            <p:ph type="sldNum" sz="quarter" idx="10"/>
          </p:nvPr>
        </p:nvSpPr>
        <p:spPr/>
        <p:txBody>
          <a:bodyPr/>
          <a:lstStyle/>
          <a:p>
            <a:fld id="{F0FAFF33-0CAD-4C56-91DF-FC7D8A858738}" type="slidenum">
              <a:rPr lang="en-US" b="0" smtClean="0"/>
              <a:t>52</a:t>
            </a:fld>
            <a:endParaRPr lang="en-US" b="0" dirty="0"/>
          </a:p>
        </p:txBody>
      </p:sp>
      <p:sp>
        <p:nvSpPr>
          <p:cNvPr id="5" name="Rectangle 4">
            <a:extLst>
              <a:ext uri="{FF2B5EF4-FFF2-40B4-BE49-F238E27FC236}">
                <a16:creationId xmlns:a16="http://schemas.microsoft.com/office/drawing/2014/main" id="{3E33F679-FCD8-44EA-AC6F-E72AE83A24F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AE6C368-6B6F-4F8C-89CC-96B354235821}"/>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640751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Pay by the hour, only what you need.</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No partition management, no limits.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Change throughput at any time, effective in seconds.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Scale from 100 to 100s of millions of requests/sec across any number of regions.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Now supports requests/min to handle spikes cost-effectively.</a:t>
            </a:r>
          </a:p>
        </p:txBody>
      </p:sp>
      <p:sp>
        <p:nvSpPr>
          <p:cNvPr id="4" name="Slide Number Placeholder 3"/>
          <p:cNvSpPr>
            <a:spLocks noGrp="1"/>
          </p:cNvSpPr>
          <p:nvPr>
            <p:ph type="sldNum" sz="quarter" idx="10"/>
          </p:nvPr>
        </p:nvSpPr>
        <p:spPr/>
        <p:txBody>
          <a:bodyPr/>
          <a:lstStyle/>
          <a:p>
            <a:fld id="{F0FAFF33-0CAD-4C56-91DF-FC7D8A858738}" type="slidenum">
              <a:rPr lang="en-US" b="0" smtClean="0"/>
              <a:t>53</a:t>
            </a:fld>
            <a:endParaRPr lang="en-US" b="0" dirty="0"/>
          </a:p>
        </p:txBody>
      </p:sp>
      <p:sp>
        <p:nvSpPr>
          <p:cNvPr id="5" name="Rectangle 4">
            <a:extLst>
              <a:ext uri="{FF2B5EF4-FFF2-40B4-BE49-F238E27FC236}">
                <a16:creationId xmlns:a16="http://schemas.microsoft.com/office/drawing/2014/main" id="{20B35EFD-3496-44E0-AC7C-DD97FFCACB2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7DE0C19-F6BC-45E1-8CD0-F24AD8780E4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245218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54</a:t>
            </a:fld>
            <a:endParaRPr lang="en-US" b="0" dirty="0"/>
          </a:p>
        </p:txBody>
      </p:sp>
      <p:sp>
        <p:nvSpPr>
          <p:cNvPr id="5" name="Rectangle 4">
            <a:extLst>
              <a:ext uri="{FF2B5EF4-FFF2-40B4-BE49-F238E27FC236}">
                <a16:creationId xmlns:a16="http://schemas.microsoft.com/office/drawing/2014/main" id="{D05D700C-0A48-4413-ABB9-68A3F27061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DE77013-A4D9-4A04-9C30-DE60E68A0A4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705144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55</a:t>
            </a:fld>
            <a:endParaRPr lang="en-US" b="0" dirty="0"/>
          </a:p>
        </p:txBody>
      </p:sp>
      <p:sp>
        <p:nvSpPr>
          <p:cNvPr id="5" name="Rectangle 4">
            <a:extLst>
              <a:ext uri="{FF2B5EF4-FFF2-40B4-BE49-F238E27FC236}">
                <a16:creationId xmlns:a16="http://schemas.microsoft.com/office/drawing/2014/main" id="{E79B6387-EBF0-4E05-881A-84DE5CE4C50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853E57F-E249-4540-B4FC-C1DD8F26AA9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175898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We will briefly touch on some of the data services that compose an end-to-end big data solution hosted </a:t>
            </a:r>
            <a:br>
              <a:rPr lang="en-US" sz="1000" dirty="0">
                <a:latin typeface="Arial" panose="020B0604020202020204" pitchFamily="34" charset="0"/>
                <a:ea typeface="Calibri" panose="020F0502020204030204" pitchFamily="34" charset="0"/>
                <a:cs typeface="Times New Roman" panose="02020603050405020304" pitchFamily="18" charset="0"/>
              </a:rPr>
            </a:br>
            <a:r>
              <a:rPr lang="en-US" sz="1000" dirty="0">
                <a:latin typeface="Arial" panose="020B0604020202020204" pitchFamily="34" charset="0"/>
                <a:ea typeface="Calibri" panose="020F0502020204030204" pitchFamily="34" charset="0"/>
                <a:cs typeface="Times New Roman" panose="02020603050405020304" pitchFamily="18" charset="0"/>
              </a:rPr>
              <a:t>on Azure.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Remind students that data in the cloud is covered in more depth in other Azure courses.</a:t>
            </a:r>
          </a:p>
        </p:txBody>
      </p:sp>
      <p:sp>
        <p:nvSpPr>
          <p:cNvPr id="4" name="Slide Number Placeholder 3"/>
          <p:cNvSpPr>
            <a:spLocks noGrp="1"/>
          </p:cNvSpPr>
          <p:nvPr>
            <p:ph type="sldNum" sz="quarter" idx="10"/>
          </p:nvPr>
        </p:nvSpPr>
        <p:spPr/>
        <p:txBody>
          <a:bodyPr/>
          <a:lstStyle/>
          <a:p>
            <a:fld id="{F0FAFF33-0CAD-4C56-91DF-FC7D8A858738}" type="slidenum">
              <a:rPr lang="en-US" b="0" smtClean="0"/>
              <a:t>56</a:t>
            </a:fld>
            <a:endParaRPr lang="en-US" b="0" dirty="0"/>
          </a:p>
        </p:txBody>
      </p:sp>
      <p:sp>
        <p:nvSpPr>
          <p:cNvPr id="5" name="Rectangle 4">
            <a:extLst>
              <a:ext uri="{FF2B5EF4-FFF2-40B4-BE49-F238E27FC236}">
                <a16:creationId xmlns:a16="http://schemas.microsoft.com/office/drawing/2014/main" id="{AFE6AB0F-E7F8-4712-9DEF-A2B52884C8B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4D9CDB9-34A0-47DB-B7A5-C324319504C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693042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57</a:t>
            </a:fld>
            <a:endParaRPr lang="en-US" b="0" dirty="0"/>
          </a:p>
        </p:txBody>
      </p:sp>
      <p:sp>
        <p:nvSpPr>
          <p:cNvPr id="5" name="Rectangle 4">
            <a:extLst>
              <a:ext uri="{FF2B5EF4-FFF2-40B4-BE49-F238E27FC236}">
                <a16:creationId xmlns:a16="http://schemas.microsoft.com/office/drawing/2014/main" id="{42FA4014-EF23-4C00-9C17-3D239E9A4B4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8869AC8-A3EF-46FA-9D12-2718CA0162F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3591918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58</a:t>
            </a:fld>
            <a:endParaRPr lang="en-US" b="0" dirty="0"/>
          </a:p>
        </p:txBody>
      </p:sp>
      <p:sp>
        <p:nvSpPr>
          <p:cNvPr id="5" name="Rectangle 4">
            <a:extLst>
              <a:ext uri="{FF2B5EF4-FFF2-40B4-BE49-F238E27FC236}">
                <a16:creationId xmlns:a16="http://schemas.microsoft.com/office/drawing/2014/main" id="{EAD68566-B828-4CA1-94D5-A36D7DA9F8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D3DEB05-F8AA-4B95-AF47-FF8ACFDB8AB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4154630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Data is ingested into big-data storage from many sources including devices, IoT, social, business applications and graph databases.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SQL Data Warehouse stores data into relational tables with columnar storage.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Once we are ready for more complex analysis, we can use PolyBase in Azure SQL Data Warehouse to perform advanced queries on the data. PolyBase uses a standard T-SQL syntax.</a:t>
            </a:r>
          </a:p>
        </p:txBody>
      </p:sp>
      <p:sp>
        <p:nvSpPr>
          <p:cNvPr id="4" name="Slide Number Placeholder 3"/>
          <p:cNvSpPr>
            <a:spLocks noGrp="1"/>
          </p:cNvSpPr>
          <p:nvPr>
            <p:ph type="sldNum" sz="quarter" idx="10"/>
          </p:nvPr>
        </p:nvSpPr>
        <p:spPr/>
        <p:txBody>
          <a:bodyPr/>
          <a:lstStyle/>
          <a:p>
            <a:fld id="{F0FAFF33-0CAD-4C56-91DF-FC7D8A858738}" type="slidenum">
              <a:rPr lang="en-US" b="0" smtClean="0"/>
              <a:t>59</a:t>
            </a:fld>
            <a:endParaRPr lang="en-US" b="0" dirty="0"/>
          </a:p>
        </p:txBody>
      </p:sp>
      <p:sp>
        <p:nvSpPr>
          <p:cNvPr id="5" name="Rectangle 4">
            <a:extLst>
              <a:ext uri="{FF2B5EF4-FFF2-40B4-BE49-F238E27FC236}">
                <a16:creationId xmlns:a16="http://schemas.microsoft.com/office/drawing/2014/main" id="{E5335E4F-B07F-474A-8579-2350DA0B1AE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E8C762E-AC9B-4ADE-A555-AA6AF318BAB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68894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Cover security aspects.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Encryption at rest and movement.</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Revise sas and sap as well as rbac.</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Cover storage apis and libraries.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Azure Storage resources can be accessed by any language that can make HTTP/HTTPS requests. </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Additionally, Azure Storage offers programming libraries for several languages. These libraries simplify many aspects of working with Azure Storage.</a:t>
            </a:r>
          </a:p>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Libraries are currently available for the following languages and platforms, with others in the pipeline: </a:t>
            </a:r>
          </a:p>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Storage Services REST API</a:t>
            </a:r>
            <a:r>
              <a:rPr lang="en-US" sz="1000" dirty="0">
                <a:latin typeface="Arial" panose="020B0604020202020204" pitchFamily="34" charset="0"/>
                <a:ea typeface="Times New Roman" panose="02020603050405020304" pitchFamily="18" charset="0"/>
                <a:cs typeface="Segoe UI" panose="020B0502040204020203" pitchFamily="34" charset="0"/>
              </a:rPr>
              <a:t> </a:t>
            </a:r>
            <a:r>
              <a:rPr lang="en-US" sz="1000" u="sng" dirty="0">
                <a:latin typeface="Arial" panose="020B0604020202020204" pitchFamily="34" charset="0"/>
                <a:ea typeface="Times New Roman" panose="02020603050405020304" pitchFamily="18" charset="0"/>
                <a:cs typeface="Segoe UI" panose="020B0502040204020203" pitchFamily="34" charset="0"/>
              </a:rPr>
              <a:t>https://docs.microsoft.com/rest/api/storageservices/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Storage Client Library for .NET</a:t>
            </a:r>
            <a:r>
              <a:rPr lang="en-US" sz="1000" dirty="0">
                <a:latin typeface="Arial" panose="020B0604020202020204" pitchFamily="34" charset="0"/>
                <a:ea typeface="Times New Roman" panose="02020603050405020304" pitchFamily="18" charset="0"/>
                <a:cs typeface="Segoe UI" panose="020B0502040204020203" pitchFamily="34" charset="0"/>
              </a:rPr>
              <a:t>  </a:t>
            </a:r>
            <a:r>
              <a:rPr lang="en-US" sz="1000" u="sng" dirty="0">
                <a:latin typeface="Arial" panose="020B0604020202020204" pitchFamily="34" charset="0"/>
                <a:ea typeface="Times New Roman" panose="02020603050405020304" pitchFamily="18" charset="0"/>
                <a:cs typeface="Segoe UI" panose="020B0502040204020203" pitchFamily="34" charset="0"/>
              </a:rPr>
              <a:t>https://docs.microsoft.com/azure/storage/blobs/storage-dotnet-how-to-use-blobs</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Storage Cmdlets for PowerShell</a:t>
            </a:r>
            <a:r>
              <a:rPr lang="en-US" sz="1000" dirty="0">
                <a:latin typeface="Arial" panose="020B0604020202020204" pitchFamily="34" charset="0"/>
                <a:ea typeface="Times New Roman" panose="02020603050405020304" pitchFamily="18" charset="0"/>
                <a:cs typeface="Segoe UI" panose="020B0502040204020203" pitchFamily="34" charset="0"/>
              </a:rPr>
              <a:t>  </a:t>
            </a:r>
            <a:r>
              <a:rPr lang="en-US" sz="1000" u="sng" dirty="0">
                <a:latin typeface="Arial" panose="020B0604020202020204" pitchFamily="34" charset="0"/>
                <a:ea typeface="Times New Roman" panose="02020603050405020304" pitchFamily="18" charset="0"/>
                <a:cs typeface="Segoe UI" panose="020B0502040204020203" pitchFamily="34" charset="0"/>
              </a:rPr>
              <a:t>https://docs.microsoft.com/powershell/module/azure.storage/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Storage Commands for CLI 2.0</a:t>
            </a:r>
            <a:r>
              <a:rPr lang="en-US" sz="1000" dirty="0">
                <a:latin typeface="Arial" panose="020B0604020202020204" pitchFamily="34" charset="0"/>
                <a:ea typeface="Times New Roman" panose="02020603050405020304" pitchFamily="18" charset="0"/>
                <a:cs typeface="Segoe UI" panose="020B0502040204020203" pitchFamily="34" charset="0"/>
              </a:rPr>
              <a:t>  </a:t>
            </a:r>
            <a:r>
              <a:rPr lang="en-US" sz="1000" u="sng" dirty="0">
                <a:latin typeface="Arial" panose="020B0604020202020204" pitchFamily="34" charset="0"/>
                <a:ea typeface="Times New Roman" panose="02020603050405020304" pitchFamily="18" charset="0"/>
                <a:cs typeface="Segoe UI" panose="020B0502040204020203" pitchFamily="34" charset="0"/>
              </a:rPr>
              <a:t>https://docs.microsoft.</a:t>
            </a:r>
            <a:r>
              <a:rPr lang="en-US" sz="1000" u="sng">
                <a:latin typeface="Arial" panose="020B0604020202020204" pitchFamily="34" charset="0"/>
                <a:ea typeface="Times New Roman" panose="02020603050405020304" pitchFamily="18" charset="0"/>
                <a:cs typeface="Segoe UI" panose="020B0502040204020203" pitchFamily="34" charset="0"/>
              </a:rPr>
              <a:t>com/cli</a:t>
            </a:r>
            <a:r>
              <a:rPr lang="en-US" sz="1000" u="sng" dirty="0">
                <a:latin typeface="Arial" panose="020B0604020202020204" pitchFamily="34" charset="0"/>
                <a:ea typeface="Times New Roman" panose="02020603050405020304" pitchFamily="18" charset="0"/>
                <a:cs typeface="Segoe UI" panose="020B0502040204020203" pitchFamily="34" charset="0"/>
              </a:rPr>
              <a:t>/azure/storage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B6BBA1D-586F-46F7-825A-630DAE1972C3}" type="slidenum">
              <a:rPr lang="en-US" b="0" smtClean="0"/>
              <a:t>6</a:t>
            </a:fld>
            <a:endParaRPr lang="en-US" b="0" dirty="0"/>
          </a:p>
        </p:txBody>
      </p:sp>
      <p:sp>
        <p:nvSpPr>
          <p:cNvPr id="5" name="Rectangle 4">
            <a:extLst>
              <a:ext uri="{FF2B5EF4-FFF2-40B4-BE49-F238E27FC236}">
                <a16:creationId xmlns:a16="http://schemas.microsoft.com/office/drawing/2014/main" id="{51B93544-3BFB-4AEB-8005-9DDBDC1E6BC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A10429A-334F-4410-9E4C-F2D2EA90F17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1213659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SQL Data Warehouse is built on top of a “scale-out” architecture.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enables distributed computational processing across a wide quantity of nodes.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DWU (Data Warehouse Units) or the unit of scale.</a:t>
            </a:r>
          </a:p>
        </p:txBody>
      </p:sp>
      <p:sp>
        <p:nvSpPr>
          <p:cNvPr id="4" name="Slide Number Placeholder 3"/>
          <p:cNvSpPr>
            <a:spLocks noGrp="1"/>
          </p:cNvSpPr>
          <p:nvPr>
            <p:ph type="sldNum" sz="quarter" idx="10"/>
          </p:nvPr>
        </p:nvSpPr>
        <p:spPr/>
        <p:txBody>
          <a:bodyPr/>
          <a:lstStyle/>
          <a:p>
            <a:fld id="{F0FAFF33-0CAD-4C56-91DF-FC7D8A858738}" type="slidenum">
              <a:rPr lang="en-US" b="0" smtClean="0"/>
              <a:t>60</a:t>
            </a:fld>
            <a:endParaRPr lang="en-US" b="0" dirty="0"/>
          </a:p>
        </p:txBody>
      </p:sp>
      <p:sp>
        <p:nvSpPr>
          <p:cNvPr id="5" name="Rectangle 4">
            <a:extLst>
              <a:ext uri="{FF2B5EF4-FFF2-40B4-BE49-F238E27FC236}">
                <a16:creationId xmlns:a16="http://schemas.microsoft.com/office/drawing/2014/main" id="{78505BDD-2125-4B70-A449-EB4435C911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FDB2624-B934-4BF6-9125-E248F8AC83F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722497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61</a:t>
            </a:fld>
            <a:endParaRPr lang="en-US" b="0" dirty="0"/>
          </a:p>
        </p:txBody>
      </p:sp>
      <p:sp>
        <p:nvSpPr>
          <p:cNvPr id="5" name="Rectangle 4">
            <a:extLst>
              <a:ext uri="{FF2B5EF4-FFF2-40B4-BE49-F238E27FC236}">
                <a16:creationId xmlns:a16="http://schemas.microsoft.com/office/drawing/2014/main" id="{9C438662-9038-457F-9691-1DB2AF451AC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BD35F8E-17A5-4A83-8ADA-1A14A66F0E1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107406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Data Lake is composed of two primary components: Analysis and Storage:</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Analysis: Azure Data Lake uses well-known standards (like Apache Storm, Spark and Hadoop) for Analytic workloads. There is also a new data language (U-SQL) specifically designed for Azure Data Lake.</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Storage: Azure Data Lake has a custom storage tier that supports a mixture of both structured and unstructured data.</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two tiers communicate using the Web HDFS (Java API) standard. YARN (Hadoop job manager) manages the running jobs for any analytic workloads.</a:t>
            </a:r>
          </a:p>
        </p:txBody>
      </p:sp>
      <p:sp>
        <p:nvSpPr>
          <p:cNvPr id="4" name="Slide Number Placeholder 3"/>
          <p:cNvSpPr>
            <a:spLocks noGrp="1"/>
          </p:cNvSpPr>
          <p:nvPr>
            <p:ph type="sldNum" sz="quarter" idx="10"/>
          </p:nvPr>
        </p:nvSpPr>
        <p:spPr/>
        <p:txBody>
          <a:bodyPr/>
          <a:lstStyle/>
          <a:p>
            <a:fld id="{F0FAFF33-0CAD-4C56-91DF-FC7D8A858738}" type="slidenum">
              <a:rPr lang="en-US" b="0" smtClean="0"/>
              <a:t>62</a:t>
            </a:fld>
            <a:endParaRPr lang="en-US" b="0" dirty="0"/>
          </a:p>
        </p:txBody>
      </p:sp>
      <p:sp>
        <p:nvSpPr>
          <p:cNvPr id="5" name="Rectangle 4">
            <a:extLst>
              <a:ext uri="{FF2B5EF4-FFF2-40B4-BE49-F238E27FC236}">
                <a16:creationId xmlns:a16="http://schemas.microsoft.com/office/drawing/2014/main" id="{0AEB3639-0E6F-48DD-8D6F-605EA2CCF2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A41B7F0-6EB3-4237-8FCB-6E8D5DDF4FE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3985907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63</a:t>
            </a:fld>
            <a:endParaRPr lang="en-US" b="0" dirty="0"/>
          </a:p>
        </p:txBody>
      </p:sp>
      <p:sp>
        <p:nvSpPr>
          <p:cNvPr id="5" name="Rectangle 4">
            <a:extLst>
              <a:ext uri="{FF2B5EF4-FFF2-40B4-BE49-F238E27FC236}">
                <a16:creationId xmlns:a16="http://schemas.microsoft.com/office/drawing/2014/main" id="{800AACC0-D2A0-4247-9C4B-996FA9D806A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80D6892-FBCC-427B-B781-7E76F3226CC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4009568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an alternative to traditional SSIS packages.</a:t>
            </a:r>
          </a:p>
        </p:txBody>
      </p:sp>
      <p:sp>
        <p:nvSpPr>
          <p:cNvPr id="4" name="Slide Number Placeholder 3"/>
          <p:cNvSpPr>
            <a:spLocks noGrp="1"/>
          </p:cNvSpPr>
          <p:nvPr>
            <p:ph type="sldNum" sz="quarter" idx="10"/>
          </p:nvPr>
        </p:nvSpPr>
        <p:spPr/>
        <p:txBody>
          <a:bodyPr/>
          <a:lstStyle/>
          <a:p>
            <a:fld id="{F0FAFF33-0CAD-4C56-91DF-FC7D8A858738}" type="slidenum">
              <a:rPr lang="en-US" b="0" smtClean="0"/>
              <a:t>64</a:t>
            </a:fld>
            <a:endParaRPr lang="en-US" b="0" dirty="0"/>
          </a:p>
        </p:txBody>
      </p:sp>
      <p:sp>
        <p:nvSpPr>
          <p:cNvPr id="5" name="Rectangle 4">
            <a:extLst>
              <a:ext uri="{FF2B5EF4-FFF2-40B4-BE49-F238E27FC236}">
                <a16:creationId xmlns:a16="http://schemas.microsoft.com/office/drawing/2014/main" id="{6140744D-D72E-430D-B8D3-8252A56E32B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315DF3B-DF3D-41E1-9292-37998D0851E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5067378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Data Factory is a cloud-based data integration service that allows you to create data-driven workflows in the cloud for orchestrating and automating data movement and data transformation.</a:t>
            </a:r>
          </a:p>
        </p:txBody>
      </p:sp>
      <p:sp>
        <p:nvSpPr>
          <p:cNvPr id="4" name="Slide Number Placeholder 3"/>
          <p:cNvSpPr>
            <a:spLocks noGrp="1"/>
          </p:cNvSpPr>
          <p:nvPr>
            <p:ph type="sldNum" sz="quarter" idx="10"/>
          </p:nvPr>
        </p:nvSpPr>
        <p:spPr/>
        <p:txBody>
          <a:bodyPr/>
          <a:lstStyle/>
          <a:p>
            <a:fld id="{F0FAFF33-0CAD-4C56-91DF-FC7D8A858738}" type="slidenum">
              <a:rPr lang="en-US" b="0" smtClean="0"/>
              <a:t>65</a:t>
            </a:fld>
            <a:endParaRPr lang="en-US" b="0" dirty="0"/>
          </a:p>
        </p:txBody>
      </p:sp>
      <p:sp>
        <p:nvSpPr>
          <p:cNvPr id="5" name="Rectangle 4">
            <a:extLst>
              <a:ext uri="{FF2B5EF4-FFF2-40B4-BE49-F238E27FC236}">
                <a16:creationId xmlns:a16="http://schemas.microsoft.com/office/drawing/2014/main" id="{716DA496-4847-45D6-8EC8-D068ED8DD68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4FA0577-A2F8-4EF9-B15A-CB1009D6680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570640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Collect from various data sources.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Transform using tools like: Apache Spark, Hadoop (or HDFS), databases (such as Cassandra, Cosmos or Mongo).</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Publish to Applications and BI Platforms.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Monitor using SDKs or Azure Monitor.</a:t>
            </a:r>
          </a:p>
        </p:txBody>
      </p:sp>
      <p:sp>
        <p:nvSpPr>
          <p:cNvPr id="4" name="Slide Number Placeholder 3"/>
          <p:cNvSpPr>
            <a:spLocks noGrp="1"/>
          </p:cNvSpPr>
          <p:nvPr>
            <p:ph type="sldNum" sz="quarter" idx="10"/>
          </p:nvPr>
        </p:nvSpPr>
        <p:spPr/>
        <p:txBody>
          <a:bodyPr/>
          <a:lstStyle/>
          <a:p>
            <a:fld id="{F0FAFF33-0CAD-4C56-91DF-FC7D8A858738}" type="slidenum">
              <a:rPr lang="en-US" b="0" smtClean="0"/>
              <a:t>66</a:t>
            </a:fld>
            <a:endParaRPr lang="en-US" b="0" dirty="0"/>
          </a:p>
        </p:txBody>
      </p:sp>
      <p:sp>
        <p:nvSpPr>
          <p:cNvPr id="5" name="Rectangle 4">
            <a:extLst>
              <a:ext uri="{FF2B5EF4-FFF2-40B4-BE49-F238E27FC236}">
                <a16:creationId xmlns:a16="http://schemas.microsoft.com/office/drawing/2014/main" id="{64971624-CFA6-48B1-B813-3B18AF8E2CF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7CC916C-54BF-4B4E-9B3E-022B796094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367971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Data stored in ADL Store can be cleansed and cooked using ADL Analytics before being migrated to Azure SQL DW using Data Factory.</a:t>
            </a:r>
          </a:p>
        </p:txBody>
      </p:sp>
      <p:sp>
        <p:nvSpPr>
          <p:cNvPr id="4" name="Slide Number Placeholder 3"/>
          <p:cNvSpPr>
            <a:spLocks noGrp="1"/>
          </p:cNvSpPr>
          <p:nvPr>
            <p:ph type="sldNum" sz="quarter" idx="10"/>
          </p:nvPr>
        </p:nvSpPr>
        <p:spPr/>
        <p:txBody>
          <a:bodyPr/>
          <a:lstStyle/>
          <a:p>
            <a:fld id="{F0FAFF33-0CAD-4C56-91DF-FC7D8A858738}" type="slidenum">
              <a:rPr lang="en-US" b="0" smtClean="0"/>
              <a:t>67</a:t>
            </a:fld>
            <a:endParaRPr lang="en-US" b="0" dirty="0"/>
          </a:p>
        </p:txBody>
      </p:sp>
      <p:sp>
        <p:nvSpPr>
          <p:cNvPr id="5" name="Rectangle 4">
            <a:extLst>
              <a:ext uri="{FF2B5EF4-FFF2-40B4-BE49-F238E27FC236}">
                <a16:creationId xmlns:a16="http://schemas.microsoft.com/office/drawing/2014/main" id="{8B45AF18-1725-4731-BB37-88BAC8A94F6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72A01BB-8774-4EE5-A925-4250397AB29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6879632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68</a:t>
            </a:fld>
            <a:endParaRPr lang="en-US" b="0" dirty="0"/>
          </a:p>
        </p:txBody>
      </p:sp>
      <p:sp>
        <p:nvSpPr>
          <p:cNvPr id="5" name="Rectangle 4">
            <a:extLst>
              <a:ext uri="{FF2B5EF4-FFF2-40B4-BE49-F238E27FC236}">
                <a16:creationId xmlns:a16="http://schemas.microsoft.com/office/drawing/2014/main" id="{6B1F24C8-C8FE-43D1-8A0C-5F78A93C4E7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2C2D935-B572-4229-B05D-09B77673552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843071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69</a:t>
            </a:fld>
            <a:endParaRPr lang="en-US" b="0" dirty="0"/>
          </a:p>
        </p:txBody>
      </p:sp>
      <p:sp>
        <p:nvSpPr>
          <p:cNvPr id="5" name="Rectangle 4">
            <a:extLst>
              <a:ext uri="{FF2B5EF4-FFF2-40B4-BE49-F238E27FC236}">
                <a16:creationId xmlns:a16="http://schemas.microsoft.com/office/drawing/2014/main" id="{9EB9F8AA-B75C-4993-A138-8E211F544B3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1124362-5FD0-4C7E-ADFF-550E032916F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29589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Talk about LRS,GRS,R-GRS and ZRS.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Costs, performance.</a:t>
            </a:r>
          </a:p>
        </p:txBody>
      </p:sp>
      <p:sp>
        <p:nvSpPr>
          <p:cNvPr id="4" name="Slide Number Placeholder 3"/>
          <p:cNvSpPr>
            <a:spLocks noGrp="1"/>
          </p:cNvSpPr>
          <p:nvPr>
            <p:ph type="sldNum" sz="quarter" idx="10"/>
          </p:nvPr>
        </p:nvSpPr>
        <p:spPr/>
        <p:txBody>
          <a:bodyPr/>
          <a:lstStyle/>
          <a:p>
            <a:fld id="{BB6BBA1D-586F-46F7-825A-630DAE1972C3}" type="slidenum">
              <a:rPr lang="en-US" b="0" smtClean="0"/>
              <a:t>7</a:t>
            </a:fld>
            <a:endParaRPr lang="en-US" b="0" dirty="0"/>
          </a:p>
        </p:txBody>
      </p:sp>
      <p:sp>
        <p:nvSpPr>
          <p:cNvPr id="5" name="Rectangle 4">
            <a:extLst>
              <a:ext uri="{FF2B5EF4-FFF2-40B4-BE49-F238E27FC236}">
                <a16:creationId xmlns:a16="http://schemas.microsoft.com/office/drawing/2014/main" id="{58C2B98F-EFEB-4E4E-88DD-1D7C64BA3DB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8E2215E-D8C2-4DBC-95AC-6AB2A96ACC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36727648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Analysis Services can be built “on top” of a petabyte-scale SQL Data Warehouse and Azure HDInsight Spark implementation. Tools, both cloud and on-premises, can be used to query the data using Analysis Services.</a:t>
            </a:r>
          </a:p>
        </p:txBody>
      </p:sp>
      <p:sp>
        <p:nvSpPr>
          <p:cNvPr id="4" name="Slide Number Placeholder 3"/>
          <p:cNvSpPr>
            <a:spLocks noGrp="1"/>
          </p:cNvSpPr>
          <p:nvPr>
            <p:ph type="sldNum" sz="quarter" idx="10"/>
          </p:nvPr>
        </p:nvSpPr>
        <p:spPr/>
        <p:txBody>
          <a:bodyPr/>
          <a:lstStyle/>
          <a:p>
            <a:fld id="{F0FAFF33-0CAD-4C56-91DF-FC7D8A858738}" type="slidenum">
              <a:rPr lang="en-US" b="0" smtClean="0"/>
              <a:t>70</a:t>
            </a:fld>
            <a:endParaRPr lang="en-US" b="0" dirty="0"/>
          </a:p>
        </p:txBody>
      </p:sp>
      <p:sp>
        <p:nvSpPr>
          <p:cNvPr id="5" name="Rectangle 4">
            <a:extLst>
              <a:ext uri="{FF2B5EF4-FFF2-40B4-BE49-F238E27FC236}">
                <a16:creationId xmlns:a16="http://schemas.microsoft.com/office/drawing/2014/main" id="{B813E974-5BC9-4FC7-BA99-FE05499F46F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7FBA9AB-572B-41A3-B5F4-E4026F82C7F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006023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71</a:t>
            </a:fld>
            <a:endParaRPr lang="en-US" b="0" dirty="0"/>
          </a:p>
        </p:txBody>
      </p:sp>
      <p:sp>
        <p:nvSpPr>
          <p:cNvPr id="5" name="Rectangle 4">
            <a:extLst>
              <a:ext uri="{FF2B5EF4-FFF2-40B4-BE49-F238E27FC236}">
                <a16:creationId xmlns:a16="http://schemas.microsoft.com/office/drawing/2014/main" id="{FBB41D64-3F92-4419-B668-1F94F9B6966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0380CA3-BC9C-465E-8C10-F99C681100B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437580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72</a:t>
            </a:fld>
            <a:endParaRPr lang="en-US" b="0" dirty="0"/>
          </a:p>
        </p:txBody>
      </p:sp>
      <p:sp>
        <p:nvSpPr>
          <p:cNvPr id="5" name="Rectangle 4">
            <a:extLst>
              <a:ext uri="{FF2B5EF4-FFF2-40B4-BE49-F238E27FC236}">
                <a16:creationId xmlns:a16="http://schemas.microsoft.com/office/drawing/2014/main" id="{D6402B73-C487-479C-A7F4-C28CC0EA67E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7BE275F-A6C3-4E35-8E17-8E3B319F10A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497038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73</a:t>
            </a:fld>
            <a:endParaRPr lang="en-US" b="0" dirty="0"/>
          </a:p>
        </p:txBody>
      </p:sp>
      <p:sp>
        <p:nvSpPr>
          <p:cNvPr id="5" name="Rectangle 4">
            <a:extLst>
              <a:ext uri="{FF2B5EF4-FFF2-40B4-BE49-F238E27FC236}">
                <a16:creationId xmlns:a16="http://schemas.microsoft.com/office/drawing/2014/main" id="{D60BD3EB-02BF-49CE-B8A0-041455C3E82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2DEFA33-2C8D-4E7E-B92C-EB551126FE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8754350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74</a:t>
            </a:fld>
            <a:endParaRPr lang="en-US" b="0" dirty="0"/>
          </a:p>
        </p:txBody>
      </p:sp>
      <p:sp>
        <p:nvSpPr>
          <p:cNvPr id="5" name="Rectangle 4">
            <a:extLst>
              <a:ext uri="{FF2B5EF4-FFF2-40B4-BE49-F238E27FC236}">
                <a16:creationId xmlns:a16="http://schemas.microsoft.com/office/drawing/2014/main" id="{0F8F5F8E-0AF6-4005-9824-C1468301667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ED669D1-DFE4-48A1-8AC7-982CF7CB371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5404128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75</a:t>
            </a:fld>
            <a:endParaRPr lang="en-US" b="0" dirty="0"/>
          </a:p>
        </p:txBody>
      </p:sp>
      <p:sp>
        <p:nvSpPr>
          <p:cNvPr id="5" name="Rectangle 4">
            <a:extLst>
              <a:ext uri="{FF2B5EF4-FFF2-40B4-BE49-F238E27FC236}">
                <a16:creationId xmlns:a16="http://schemas.microsoft.com/office/drawing/2014/main" id="{3CC76F82-182D-4673-AB8F-E03F2D6CB72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0FD1F56-B4FC-4E8F-8F23-E3A64FCBFDD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8368137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F0FAFF33-0CAD-4C56-91DF-FC7D8A858738}" type="slidenum">
              <a:rPr lang="en-US" b="0" smtClean="0"/>
              <a:t>76</a:t>
            </a:fld>
            <a:endParaRPr lang="en-US" b="0" dirty="0"/>
          </a:p>
        </p:txBody>
      </p:sp>
      <p:sp>
        <p:nvSpPr>
          <p:cNvPr id="5" name="Rectangle 4">
            <a:extLst>
              <a:ext uri="{FF2B5EF4-FFF2-40B4-BE49-F238E27FC236}">
                <a16:creationId xmlns:a16="http://schemas.microsoft.com/office/drawing/2014/main" id="{AC0B70B4-CBA2-4691-8FBB-D48636A64F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76E99B7-2DD5-4439-ACA3-7C3BD650977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8214084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term “tribal knowledge” if often used here to describe data assets that are often only known by a few employees and needed by many employees. This tool is designed to democratize data access so that any employee can ad-hoc query appropriate data sets with minimal IT involvement.</a:t>
            </a:r>
          </a:p>
        </p:txBody>
      </p:sp>
      <p:sp>
        <p:nvSpPr>
          <p:cNvPr id="4" name="Slide Number Placeholder 3"/>
          <p:cNvSpPr>
            <a:spLocks noGrp="1"/>
          </p:cNvSpPr>
          <p:nvPr>
            <p:ph type="sldNum" sz="quarter" idx="10"/>
          </p:nvPr>
        </p:nvSpPr>
        <p:spPr/>
        <p:txBody>
          <a:bodyPr/>
          <a:lstStyle/>
          <a:p>
            <a:fld id="{F0FAFF33-0CAD-4C56-91DF-FC7D8A858738}" type="slidenum">
              <a:rPr lang="en-US" b="0" smtClean="0"/>
              <a:t>77</a:t>
            </a:fld>
            <a:endParaRPr lang="en-US" b="0" dirty="0"/>
          </a:p>
        </p:txBody>
      </p:sp>
      <p:sp>
        <p:nvSpPr>
          <p:cNvPr id="5" name="Rectangle 4">
            <a:extLst>
              <a:ext uri="{FF2B5EF4-FFF2-40B4-BE49-F238E27FC236}">
                <a16:creationId xmlns:a16="http://schemas.microsoft.com/office/drawing/2014/main" id="{1387A57E-2F4A-4781-8E59-415C12DFDFC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3D5FC93-BB50-4536-9D99-2EF478B0ECC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375353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Many existing solutions in our companies do one or more of these tasks, but they typically take a lot of effort or time. Data Catalog extends our existing data assets with these features with a reduced amount of effort.</a:t>
            </a:r>
          </a:p>
        </p:txBody>
      </p:sp>
      <p:sp>
        <p:nvSpPr>
          <p:cNvPr id="4" name="Slide Number Placeholder 3"/>
          <p:cNvSpPr>
            <a:spLocks noGrp="1"/>
          </p:cNvSpPr>
          <p:nvPr>
            <p:ph type="sldNum" sz="quarter" idx="10"/>
          </p:nvPr>
        </p:nvSpPr>
        <p:spPr/>
        <p:txBody>
          <a:bodyPr/>
          <a:lstStyle/>
          <a:p>
            <a:fld id="{F0FAFF33-0CAD-4C56-91DF-FC7D8A858738}" type="slidenum">
              <a:rPr lang="en-US" b="0" smtClean="0"/>
              <a:t>78</a:t>
            </a:fld>
            <a:endParaRPr lang="en-US" b="0" dirty="0"/>
          </a:p>
        </p:txBody>
      </p:sp>
      <p:sp>
        <p:nvSpPr>
          <p:cNvPr id="5" name="Rectangle 4">
            <a:extLst>
              <a:ext uri="{FF2B5EF4-FFF2-40B4-BE49-F238E27FC236}">
                <a16:creationId xmlns:a16="http://schemas.microsoft.com/office/drawing/2014/main" id="{E11FB1C3-9E9D-4A9F-AFB0-F83B71E45D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92AB09A-7F2C-4B55-9A80-A1CA0A34BF4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23888098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lab assumes that students have their own Azure subscriptions that do not contain any existing cloud services, storage accounts, or Azure SQL Database servers.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is continually improving, so the user interface might have been updated since this lab was written. Before students start the lab, make them aware of any differences between the steps described in the lab and the current user interface.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Deploying a CosmosDB Database Instance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Validating the REST API</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3: Cleanup Subscription</a:t>
            </a:r>
          </a:p>
        </p:txBody>
      </p:sp>
      <p:sp>
        <p:nvSpPr>
          <p:cNvPr id="4" name="Slide Number Placeholder 3"/>
          <p:cNvSpPr>
            <a:spLocks noGrp="1"/>
          </p:cNvSpPr>
          <p:nvPr>
            <p:ph type="sldNum" sz="quarter" idx="10"/>
          </p:nvPr>
        </p:nvSpPr>
        <p:spPr/>
        <p:txBody>
          <a:bodyPr/>
          <a:lstStyle/>
          <a:p>
            <a:fld id="{F0FAFF33-0CAD-4C56-91DF-FC7D8A858738}" type="slidenum">
              <a:rPr lang="en-US" b="0" smtClean="0"/>
              <a:t>79</a:t>
            </a:fld>
            <a:endParaRPr lang="en-US" b="0" dirty="0"/>
          </a:p>
        </p:txBody>
      </p:sp>
      <p:sp>
        <p:nvSpPr>
          <p:cNvPr id="5" name="Rectangle 4">
            <a:extLst>
              <a:ext uri="{FF2B5EF4-FFF2-40B4-BE49-F238E27FC236}">
                <a16:creationId xmlns:a16="http://schemas.microsoft.com/office/drawing/2014/main" id="{4EC36997-F20E-4E1F-A544-57E4E490556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CC707E8-1D57-4573-B667-3722C017B42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796120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Cover Premium storage creation and use.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Show which disks / vms can use premium. Do a sizing and pricing exercise to show difference.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Discuss what apps / solutions might benefit from premium disks.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SQL server, etc.</a:t>
            </a:r>
          </a:p>
        </p:txBody>
      </p:sp>
      <p:sp>
        <p:nvSpPr>
          <p:cNvPr id="4" name="Slide Number Placeholder 3"/>
          <p:cNvSpPr>
            <a:spLocks noGrp="1"/>
          </p:cNvSpPr>
          <p:nvPr>
            <p:ph type="sldNum" sz="quarter" idx="10"/>
          </p:nvPr>
        </p:nvSpPr>
        <p:spPr/>
        <p:txBody>
          <a:bodyPr/>
          <a:lstStyle/>
          <a:p>
            <a:fld id="{BB6BBA1D-586F-46F7-825A-630DAE1972C3}" type="slidenum">
              <a:rPr lang="en-US" b="0" smtClean="0"/>
              <a:t>8</a:t>
            </a:fld>
            <a:endParaRPr lang="en-US" b="0" dirty="0"/>
          </a:p>
        </p:txBody>
      </p:sp>
      <p:sp>
        <p:nvSpPr>
          <p:cNvPr id="5" name="Rectangle 4">
            <a:extLst>
              <a:ext uri="{FF2B5EF4-FFF2-40B4-BE49-F238E27FC236}">
                <a16:creationId xmlns:a16="http://schemas.microsoft.com/office/drawing/2014/main" id="{C0557A78-5E1F-4689-8099-417C37863A6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E48C13E-24AB-4527-8F39-AB1B7BC8D7E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5943068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endParaRPr lang="en-US" dirty="0"/>
          </a:p>
        </p:txBody>
      </p:sp>
      <p:sp>
        <p:nvSpPr>
          <p:cNvPr id="4" name="Slide Number Placeholder 3"/>
          <p:cNvSpPr>
            <a:spLocks noGrp="1"/>
          </p:cNvSpPr>
          <p:nvPr>
            <p:ph type="sldNum" sz="quarter" idx="10"/>
          </p:nvPr>
        </p:nvSpPr>
        <p:spPr/>
        <p:txBody>
          <a:bodyPr/>
          <a:lstStyle/>
          <a:p>
            <a:fld id="{F0FAFF33-0CAD-4C56-91DF-FC7D8A858738}" type="slidenum">
              <a:rPr lang="en-US" b="0" smtClean="0"/>
              <a:t>80</a:t>
            </a:fld>
            <a:endParaRPr lang="en-US" b="0" dirty="0"/>
          </a:p>
        </p:txBody>
      </p:sp>
      <p:sp>
        <p:nvSpPr>
          <p:cNvPr id="5" name="Rectangle 4">
            <a:extLst>
              <a:ext uri="{FF2B5EF4-FFF2-40B4-BE49-F238E27FC236}">
                <a16:creationId xmlns:a16="http://schemas.microsoft.com/office/drawing/2014/main" id="{F89DD65E-870D-45B2-8D26-77CA6562636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6275AFC-3F36-4F4A-BEC7-78DEE240213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13918735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How could you use multiple Cosmos DB APIs with the same database?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Solutions could include:</a:t>
            </a: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Integrating MongoDB API with an existing service that expects MongoDB.</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Using DocumentDB API with an applications that was already written for DocumentDB:</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indent="-171450">
              <a:lnSpc>
                <a:spcPct val="115000"/>
              </a:lnSpc>
              <a:spcAft>
                <a:spcPts val="995"/>
              </a:spcAft>
              <a:buFont typeface="Courier New" panose="02070309020205020404" pitchFamily="49" charset="0"/>
              <a:buChar char="o"/>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Same for Storage Tables</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Using the Graph API and DocumentDB API together to perform graph traversals and CRUD on the same data set.</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81</a:t>
            </a:fld>
            <a:endParaRPr lang="en-US" b="0" dirty="0"/>
          </a:p>
        </p:txBody>
      </p:sp>
      <p:sp>
        <p:nvSpPr>
          <p:cNvPr id="5" name="Rectangle 4">
            <a:extLst>
              <a:ext uri="{FF2B5EF4-FFF2-40B4-BE49-F238E27FC236}">
                <a16:creationId xmlns:a16="http://schemas.microsoft.com/office/drawing/2014/main" id="{5E567EDB-EA86-4B29-B206-48A6B45EB69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81E457C-61A6-40FF-8818-4E19CA545F5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31028167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Review 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What are some of the advantages of using the Azure SQL Database service over SQL Server in a Windows or Linux VM?</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Answers could include:</a:t>
            </a: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Automatic geo-replication without the need to setup SQL Server AlwaysOn</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995"/>
              </a:spcAft>
              <a:buFont typeface="Arial" panose="020B0604020202020204" pitchFamily="34" charset="0"/>
              <a:buChar char="•"/>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Elastic database support</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0FAFF33-0CAD-4C56-91DF-FC7D8A858738}" type="slidenum">
              <a:rPr lang="en-US" b="0" smtClean="0"/>
              <a:t>82</a:t>
            </a:fld>
            <a:endParaRPr lang="en-US" b="0" dirty="0"/>
          </a:p>
        </p:txBody>
      </p:sp>
      <p:sp>
        <p:nvSpPr>
          <p:cNvPr id="5" name="Rectangle 4">
            <a:extLst>
              <a:ext uri="{FF2B5EF4-FFF2-40B4-BE49-F238E27FC236}">
                <a16:creationId xmlns:a16="http://schemas.microsoft.com/office/drawing/2014/main" id="{29C20CA0-BCDD-4627-8C4C-701E69ED0D6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4AB23C7-45D5-434B-9EC6-B96CE714CCB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7: Comparing Database Options in Azure</a:t>
            </a:r>
          </a:p>
        </p:txBody>
      </p:sp>
    </p:spTree>
    <p:extLst>
      <p:ext uri="{BB962C8B-B14F-4D97-AF65-F5344CB8AC3E}">
        <p14:creationId xmlns:p14="http://schemas.microsoft.com/office/powerpoint/2010/main" val="983219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BB6BBA1D-586F-46F7-825A-630DAE1972C3}" type="slidenum">
              <a:rPr lang="en-US" b="0" smtClean="0"/>
              <a:t>9</a:t>
            </a:fld>
            <a:endParaRPr lang="en-US" b="0" dirty="0"/>
          </a:p>
        </p:txBody>
      </p:sp>
      <p:sp>
        <p:nvSpPr>
          <p:cNvPr id="5" name="Rectangle 4">
            <a:extLst>
              <a:ext uri="{FF2B5EF4-FFF2-40B4-BE49-F238E27FC236}">
                <a16:creationId xmlns:a16="http://schemas.microsoft.com/office/drawing/2014/main" id="{F24FE076-04C5-435A-BE62-0C7E1C42973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9C9AC6B-8ED2-483A-B791-AA57B9ED219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6: Backing Azure Solutions with Azure Storage</a:t>
            </a:r>
          </a:p>
        </p:txBody>
      </p:sp>
    </p:spTree>
    <p:extLst>
      <p:ext uri="{BB962C8B-B14F-4D97-AF65-F5344CB8AC3E}">
        <p14:creationId xmlns:p14="http://schemas.microsoft.com/office/powerpoint/2010/main" val="3919516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984761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29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1775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E84F-3BFD-47A4-BA1D-18B00ED2195A}"/>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10C03729-AA6A-4073-9945-0DBD217FBC85}"/>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164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609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927203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344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188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996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98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897115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451521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63901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9.jpe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60.xml"/><Relationship Id="rId16" Type="http://schemas.openxmlformats.org/officeDocument/2006/relationships/image" Target="../media/image44.svg"/><Relationship Id="rId1" Type="http://schemas.openxmlformats.org/officeDocument/2006/relationships/slideLayout" Target="../slideLayouts/slideLayout6.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svg"/><Relationship Id="rId3" Type="http://schemas.openxmlformats.org/officeDocument/2006/relationships/diagramData" Target="../diagrams/data3.xml"/><Relationship Id="rId21" Type="http://schemas.openxmlformats.org/officeDocument/2006/relationships/image" Target="../media/image57.png"/><Relationship Id="rId7" Type="http://schemas.microsoft.com/office/2007/relationships/diagramDrawing" Target="../diagrams/drawing3.xml"/><Relationship Id="rId12" Type="http://schemas.openxmlformats.org/officeDocument/2006/relationships/image" Target="../media/image22.pn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notesSlide" Target="../notesSlides/notesSlide66.xml"/><Relationship Id="rId16" Type="http://schemas.openxmlformats.org/officeDocument/2006/relationships/image" Target="../media/image52.png"/><Relationship Id="rId20" Type="http://schemas.openxmlformats.org/officeDocument/2006/relationships/image" Target="../media/image56.sv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19.jpeg"/><Relationship Id="rId24" Type="http://schemas.openxmlformats.org/officeDocument/2006/relationships/image" Target="../media/image60.svg"/><Relationship Id="rId5" Type="http://schemas.openxmlformats.org/officeDocument/2006/relationships/diagramQuickStyle" Target="../diagrams/quickStyle3.xml"/><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8.png"/><Relationship Id="rId19" Type="http://schemas.openxmlformats.org/officeDocument/2006/relationships/image" Target="../media/image55.png"/><Relationship Id="rId4" Type="http://schemas.openxmlformats.org/officeDocument/2006/relationships/diagramLayout" Target="../diagrams/layout3.xml"/><Relationship Id="rId9" Type="http://schemas.openxmlformats.org/officeDocument/2006/relationships/image" Target="../media/image46.png"/><Relationship Id="rId14" Type="http://schemas.openxmlformats.org/officeDocument/2006/relationships/image" Target="../media/image50.svg"/><Relationship Id="rId22" Type="http://schemas.openxmlformats.org/officeDocument/2006/relationships/image" Target="../media/image58.svg"/></Relationships>
</file>

<file path=ppt/slides/_rels/slide67.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 Type="http://schemas.openxmlformats.org/officeDocument/2006/relationships/notesSlide" Target="../notesSlides/notesSlide67.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6.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96.svg"/><Relationship Id="rId26" Type="http://schemas.openxmlformats.org/officeDocument/2006/relationships/image" Target="../media/image104.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notesSlide" Target="../notesSlides/notesSlide70.xml"/><Relationship Id="rId16" Type="http://schemas.openxmlformats.org/officeDocument/2006/relationships/image" Target="../media/image94.svg"/><Relationship Id="rId20" Type="http://schemas.openxmlformats.org/officeDocument/2006/relationships/image" Target="../media/image98.svg"/><Relationship Id="rId29" Type="http://schemas.openxmlformats.org/officeDocument/2006/relationships/image" Target="../media/image107.svg"/><Relationship Id="rId1" Type="http://schemas.openxmlformats.org/officeDocument/2006/relationships/slideLayout" Target="../slideLayouts/slideLayout6.xml"/><Relationship Id="rId6" Type="http://schemas.openxmlformats.org/officeDocument/2006/relationships/image" Target="../media/image84.svg"/><Relationship Id="rId11" Type="http://schemas.openxmlformats.org/officeDocument/2006/relationships/image" Target="../media/image89.png"/><Relationship Id="rId24" Type="http://schemas.openxmlformats.org/officeDocument/2006/relationships/image" Target="../media/image102.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image" Target="../media/image88.svg"/><Relationship Id="rId19" Type="http://schemas.openxmlformats.org/officeDocument/2006/relationships/image" Target="../media/image97.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png"/><Relationship Id="rId27" Type="http://schemas.openxmlformats.org/officeDocument/2006/relationships/image" Target="../media/image105.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sv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sv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0.sv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bb04763b-6662-436e-bff2-e2dc0c09868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B1FF-CDE2-42BD-92EE-FFC1D5B1CFCF}"/>
              </a:ext>
            </a:extLst>
          </p:cNvPr>
          <p:cNvSpPr>
            <a:spLocks noGrp="1"/>
          </p:cNvSpPr>
          <p:nvPr>
            <p:ph type="ctrTitle" sz="quarter"/>
          </p:nvPr>
        </p:nvSpPr>
        <p:spPr>
          <a:xfrm>
            <a:off x="3200400" y="1828800"/>
            <a:ext cx="5732417" cy="1016000"/>
          </a:xfrm>
        </p:spPr>
        <p:txBody>
          <a:bodyPr/>
          <a:lstStyle/>
          <a:p>
            <a:r>
              <a:rPr lang="en-US" dirty="0"/>
              <a:t>Module 6</a:t>
            </a:r>
          </a:p>
        </p:txBody>
      </p:sp>
      <p:sp>
        <p:nvSpPr>
          <p:cNvPr id="3" name="Subtitle 2">
            <a:extLst>
              <a:ext uri="{FF2B5EF4-FFF2-40B4-BE49-F238E27FC236}">
                <a16:creationId xmlns:a16="http://schemas.microsoft.com/office/drawing/2014/main" id="{39F97575-2EDD-4FF0-BE24-EA1F84EC82A1}"/>
              </a:ext>
            </a:extLst>
          </p:cNvPr>
          <p:cNvSpPr>
            <a:spLocks noGrp="1"/>
          </p:cNvSpPr>
          <p:nvPr>
            <p:ph type="subTitle" sz="quarter" idx="1"/>
          </p:nvPr>
        </p:nvSpPr>
        <p:spPr/>
        <p:txBody>
          <a:bodyPr/>
          <a:lstStyle/>
          <a:p>
            <a:r>
              <a:rPr lang="en-US" dirty="0"/>
              <a:t>Data Implementation</a:t>
            </a:r>
          </a:p>
          <a:p>
            <a:r>
              <a:rPr lang="en-US"/>
              <a:t>15-20% of exam</a:t>
            </a:r>
            <a:r>
              <a:rPr lang="en-US" dirty="0"/>
              <a:t>
</a:t>
            </a:r>
          </a:p>
        </p:txBody>
      </p:sp>
      <p:sp>
        <p:nvSpPr>
          <p:cNvPr id="4" name="Title 1">
            <a:extLst>
              <a:ext uri="{FF2B5EF4-FFF2-40B4-BE49-F238E27FC236}">
                <a16:creationId xmlns:a16="http://schemas.microsoft.com/office/drawing/2014/main" id="{349DEADD-63F0-4515-9F3D-F5EC2AC2E786}"/>
              </a:ext>
            </a:extLst>
          </p:cNvPr>
          <p:cNvSpPr txBox="1">
            <a:spLocks/>
          </p:cNvSpPr>
          <p:nvPr/>
        </p:nvSpPr>
        <p:spPr bwMode="auto">
          <a:xfrm>
            <a:off x="3200400" y="2022868"/>
            <a:ext cx="5732417" cy="627864"/>
          </a:xfrm>
          <a:prstGeom prst="rect">
            <a:avLst/>
          </a:prstGeom>
          <a:solidFill>
            <a:srgbClr val="3399FF"/>
          </a:solidFill>
          <a:ln w="9525" algn="ctr">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85000"/>
              </a:lnSpc>
              <a:spcBef>
                <a:spcPct val="60000"/>
              </a:spcBef>
              <a:spcAft>
                <a:spcPct val="0"/>
              </a:spcAft>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b="0" kern="0" dirty="0"/>
              <a:t>70-535 Objective 2</a:t>
            </a:r>
          </a:p>
        </p:txBody>
      </p:sp>
      <p:sp>
        <p:nvSpPr>
          <p:cNvPr id="5" name="TextBox 4">
            <a:extLst>
              <a:ext uri="{FF2B5EF4-FFF2-40B4-BE49-F238E27FC236}">
                <a16:creationId xmlns:a16="http://schemas.microsoft.com/office/drawing/2014/main" id="{F87DA720-F00A-4759-AB14-A35BEE981FDF}"/>
              </a:ext>
            </a:extLst>
          </p:cNvPr>
          <p:cNvSpPr txBox="1"/>
          <p:nvPr/>
        </p:nvSpPr>
        <p:spPr>
          <a:xfrm>
            <a:off x="222422" y="6301946"/>
            <a:ext cx="955589" cy="369332"/>
          </a:xfrm>
          <a:prstGeom prst="rect">
            <a:avLst/>
          </a:prstGeom>
          <a:noFill/>
        </p:spPr>
        <p:txBody>
          <a:bodyPr wrap="square" rtlCol="0">
            <a:spAutoFit/>
          </a:bodyPr>
          <a:lstStyle/>
          <a:p>
            <a:r>
              <a:rPr lang="en-US" dirty="0"/>
              <a:t>6-1</a:t>
            </a:r>
          </a:p>
        </p:txBody>
      </p:sp>
    </p:spTree>
    <p:extLst>
      <p:ext uri="{BB962C8B-B14F-4D97-AF65-F5344CB8AC3E}">
        <p14:creationId xmlns:p14="http://schemas.microsoft.com/office/powerpoint/2010/main" val="3074207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4b4710d2-92b3-4d93-912f-56ea09fa7cc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050D-5F0F-4077-AD84-7A21481807A7}"/>
              </a:ext>
            </a:extLst>
          </p:cNvPr>
          <p:cNvSpPr>
            <a:spLocks noGrp="1"/>
          </p:cNvSpPr>
          <p:nvPr>
            <p:ph type="title"/>
          </p:nvPr>
        </p:nvSpPr>
        <p:spPr/>
        <p:txBody>
          <a:bodyPr/>
          <a:lstStyle/>
          <a:p>
            <a:r>
              <a:rPr lang="en-US" dirty="0"/>
              <a:t>Lesson 2: Blob Storage</a:t>
            </a:r>
          </a:p>
        </p:txBody>
      </p:sp>
      <p:sp>
        <p:nvSpPr>
          <p:cNvPr id="3" name="Text Placeholder 2">
            <a:extLst>
              <a:ext uri="{FF2B5EF4-FFF2-40B4-BE49-F238E27FC236}">
                <a16:creationId xmlns:a16="http://schemas.microsoft.com/office/drawing/2014/main" id="{B46F3CFE-C98A-4509-A415-FCA1219CE3ED}"/>
              </a:ext>
            </a:extLst>
          </p:cNvPr>
          <p:cNvSpPr>
            <a:spLocks noGrp="1"/>
          </p:cNvSpPr>
          <p:nvPr>
            <p:ph type="body" idx="1"/>
          </p:nvPr>
        </p:nvSpPr>
        <p:spPr/>
        <p:txBody>
          <a:bodyPr/>
          <a:lstStyle/>
          <a:p>
            <a:r>
              <a:rPr lang="en-US" dirty="0"/>
              <a:t>Blob Storage
Un-Managed Disks
Managed Disks
Deployment Considerations</a:t>
            </a:r>
          </a:p>
        </p:txBody>
      </p:sp>
      <p:sp>
        <p:nvSpPr>
          <p:cNvPr id="4" name="TextBox 3">
            <a:extLst>
              <a:ext uri="{FF2B5EF4-FFF2-40B4-BE49-F238E27FC236}">
                <a16:creationId xmlns:a16="http://schemas.microsoft.com/office/drawing/2014/main" id="{43BEE0C1-0D0B-4CE0-9E7E-CA080520402A}"/>
              </a:ext>
            </a:extLst>
          </p:cNvPr>
          <p:cNvSpPr txBox="1"/>
          <p:nvPr/>
        </p:nvSpPr>
        <p:spPr>
          <a:xfrm>
            <a:off x="222422" y="6301946"/>
            <a:ext cx="955589" cy="369332"/>
          </a:xfrm>
          <a:prstGeom prst="rect">
            <a:avLst/>
          </a:prstGeom>
          <a:noFill/>
        </p:spPr>
        <p:txBody>
          <a:bodyPr wrap="square" rtlCol="0">
            <a:spAutoFit/>
          </a:bodyPr>
          <a:lstStyle/>
          <a:p>
            <a:r>
              <a:rPr lang="en-US" dirty="0"/>
              <a:t>6-9</a:t>
            </a:r>
          </a:p>
        </p:txBody>
      </p:sp>
    </p:spTree>
    <p:extLst>
      <p:ext uri="{BB962C8B-B14F-4D97-AF65-F5344CB8AC3E}">
        <p14:creationId xmlns:p14="http://schemas.microsoft.com/office/powerpoint/2010/main" val="1060322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89175fe1-8fdc-4c1a-bea9-24359f82d9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D72C3-13E2-474E-954C-C47E0AEB4195}"/>
              </a:ext>
            </a:extLst>
          </p:cNvPr>
          <p:cNvSpPr>
            <a:spLocks noGrp="1"/>
          </p:cNvSpPr>
          <p:nvPr>
            <p:ph type="title"/>
          </p:nvPr>
        </p:nvSpPr>
        <p:spPr/>
        <p:txBody>
          <a:bodyPr/>
          <a:lstStyle/>
          <a:p>
            <a:r>
              <a:rPr lang="en-US" dirty="0"/>
              <a:t>Blob Storage</a:t>
            </a:r>
          </a:p>
        </p:txBody>
      </p:sp>
      <p:sp>
        <p:nvSpPr>
          <p:cNvPr id="4" name="Content Placeholder 2">
            <a:extLst>
              <a:ext uri="{FF2B5EF4-FFF2-40B4-BE49-F238E27FC236}">
                <a16:creationId xmlns:a16="http://schemas.microsoft.com/office/drawing/2014/main" id="{4986A67E-4CD4-4BFE-8F0A-D816A0C58C35}"/>
              </a:ext>
            </a:extLst>
          </p:cNvPr>
          <p:cNvSpPr txBox="1">
            <a:spLocks/>
          </p:cNvSpPr>
          <p:nvPr/>
        </p:nvSpPr>
        <p:spPr>
          <a:xfrm>
            <a:off x="458788" y="1021215"/>
            <a:ext cx="4885722"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All VM Disks are stored within the Azure Blob Service:</a:t>
            </a:r>
          </a:p>
          <a:p>
            <a:pPr lvl="1"/>
            <a:r>
              <a:rPr lang="en-US" b="0" kern="0" dirty="0">
                <a:solidFill>
                  <a:srgbClr val="000000"/>
                </a:solidFill>
              </a:rPr>
              <a:t>Unmanaged disks require the user to provision Storage Accounts and manage throughput</a:t>
            </a:r>
          </a:p>
          <a:p>
            <a:pPr lvl="1"/>
            <a:r>
              <a:rPr lang="en-US" b="0" kern="0" dirty="0">
                <a:solidFill>
                  <a:srgbClr val="000000"/>
                </a:solidFill>
              </a:rPr>
              <a:t>Managed disks allow Azure </a:t>
            </a:r>
            <a:br>
              <a:rPr lang="en-US" b="0" kern="0" dirty="0">
                <a:solidFill>
                  <a:srgbClr val="000000"/>
                </a:solidFill>
              </a:rPr>
            </a:br>
            <a:r>
              <a:rPr lang="en-US" b="0" kern="0" dirty="0">
                <a:solidFill>
                  <a:srgbClr val="000000"/>
                </a:solidFill>
              </a:rPr>
              <a:t>to handle all storage and provisioning jobs and IOPs </a:t>
            </a:r>
            <a:br>
              <a:rPr lang="en-US" b="0" kern="0" dirty="0">
                <a:solidFill>
                  <a:srgbClr val="000000"/>
                </a:solidFill>
              </a:rPr>
            </a:br>
            <a:r>
              <a:rPr lang="en-US" b="0" kern="0" dirty="0">
                <a:solidFill>
                  <a:srgbClr val="000000"/>
                </a:solidFill>
              </a:rPr>
              <a:t>is not a consideration</a:t>
            </a:r>
          </a:p>
          <a:p>
            <a:pPr marL="0" lvl="0" indent="0">
              <a:buNone/>
            </a:pPr>
            <a:endParaRPr lang="en-US" b="0" kern="0" dirty="0">
              <a:solidFill>
                <a:srgbClr val="000000"/>
              </a:solidFill>
            </a:endParaRPr>
          </a:p>
        </p:txBody>
      </p:sp>
      <p:pic>
        <p:nvPicPr>
          <p:cNvPr id="5" name="Picture 4" descr="Managed Disk portal blade">
            <a:extLst>
              <a:ext uri="{FF2B5EF4-FFF2-40B4-BE49-F238E27FC236}">
                <a16:creationId xmlns:a16="http://schemas.microsoft.com/office/drawing/2014/main" id="{518993A0-A7AD-4374-8F65-A43A5204019A}"/>
              </a:ext>
            </a:extLst>
          </p:cNvPr>
          <p:cNvPicPr>
            <a:picLocks noChangeAspect="1"/>
          </p:cNvPicPr>
          <p:nvPr/>
        </p:nvPicPr>
        <p:blipFill>
          <a:blip r:embed="rId3"/>
          <a:stretch>
            <a:fillRect/>
          </a:stretch>
        </p:blipFill>
        <p:spPr>
          <a:xfrm>
            <a:off x="6339681" y="1212850"/>
            <a:ext cx="2533333" cy="4771429"/>
          </a:xfrm>
          <a:prstGeom prst="rect">
            <a:avLst/>
          </a:prstGeom>
        </p:spPr>
      </p:pic>
      <p:sp>
        <p:nvSpPr>
          <p:cNvPr id="6" name="TextBox 5">
            <a:extLst>
              <a:ext uri="{FF2B5EF4-FFF2-40B4-BE49-F238E27FC236}">
                <a16:creationId xmlns:a16="http://schemas.microsoft.com/office/drawing/2014/main" id="{C1C6DC71-FFF8-4079-9B45-9537F85CA585}"/>
              </a:ext>
            </a:extLst>
          </p:cNvPr>
          <p:cNvSpPr txBox="1"/>
          <p:nvPr/>
        </p:nvSpPr>
        <p:spPr>
          <a:xfrm>
            <a:off x="222422" y="6301946"/>
            <a:ext cx="955589" cy="369332"/>
          </a:xfrm>
          <a:prstGeom prst="rect">
            <a:avLst/>
          </a:prstGeom>
          <a:noFill/>
        </p:spPr>
        <p:txBody>
          <a:bodyPr wrap="square" rtlCol="0">
            <a:spAutoFit/>
          </a:bodyPr>
          <a:lstStyle/>
          <a:p>
            <a:r>
              <a:rPr lang="en-US" dirty="0"/>
              <a:t>6-9</a:t>
            </a:r>
          </a:p>
        </p:txBody>
      </p:sp>
    </p:spTree>
    <p:extLst>
      <p:ext uri="{BB962C8B-B14F-4D97-AF65-F5344CB8AC3E}">
        <p14:creationId xmlns:p14="http://schemas.microsoft.com/office/powerpoint/2010/main" val="2426070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89f2fef7-3ac3-455a-a82e-35c142f4d78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B807-61DE-4386-A233-8093C822FB84}"/>
              </a:ext>
            </a:extLst>
          </p:cNvPr>
          <p:cNvSpPr>
            <a:spLocks noGrp="1"/>
          </p:cNvSpPr>
          <p:nvPr>
            <p:ph type="title"/>
          </p:nvPr>
        </p:nvSpPr>
        <p:spPr/>
        <p:txBody>
          <a:bodyPr/>
          <a:lstStyle/>
          <a:p>
            <a:r>
              <a:rPr lang="en-US" dirty="0"/>
              <a:t>Un-Managed Disks</a:t>
            </a:r>
          </a:p>
        </p:txBody>
      </p:sp>
      <p:sp>
        <p:nvSpPr>
          <p:cNvPr id="4" name="Content Placeholder 2">
            <a:extLst>
              <a:ext uri="{FF2B5EF4-FFF2-40B4-BE49-F238E27FC236}">
                <a16:creationId xmlns:a16="http://schemas.microsoft.com/office/drawing/2014/main" id="{22A6F0E8-3F0A-4D14-BFF5-E777E3843D5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Require a storage account</a:t>
            </a:r>
          </a:p>
          <a:p>
            <a:pPr lvl="0"/>
            <a:r>
              <a:rPr lang="en-US" b="0" kern="0" dirty="0">
                <a:solidFill>
                  <a:srgbClr val="000000"/>
                </a:solidFill>
              </a:rPr>
              <a:t>Management overhead</a:t>
            </a:r>
          </a:p>
          <a:p>
            <a:pPr lvl="0"/>
            <a:r>
              <a:rPr lang="en-US" b="0" kern="0" dirty="0">
                <a:solidFill>
                  <a:srgbClr val="000000"/>
                </a:solidFill>
              </a:rPr>
              <a:t>Storage account IOPS limits</a:t>
            </a:r>
          </a:p>
          <a:p>
            <a:pPr lvl="0"/>
            <a:r>
              <a:rPr lang="en-US" b="0" kern="0" dirty="0">
                <a:solidFill>
                  <a:srgbClr val="000000"/>
                </a:solidFill>
              </a:rPr>
              <a:t>Choose between Standard and Premium account at creation</a:t>
            </a:r>
          </a:p>
        </p:txBody>
      </p:sp>
      <p:sp>
        <p:nvSpPr>
          <p:cNvPr id="5" name="TextBox 4">
            <a:extLst>
              <a:ext uri="{FF2B5EF4-FFF2-40B4-BE49-F238E27FC236}">
                <a16:creationId xmlns:a16="http://schemas.microsoft.com/office/drawing/2014/main" id="{4853769D-CC71-45E3-9F2B-30D6C90228ED}"/>
              </a:ext>
            </a:extLst>
          </p:cNvPr>
          <p:cNvSpPr txBox="1"/>
          <p:nvPr/>
        </p:nvSpPr>
        <p:spPr>
          <a:xfrm>
            <a:off x="222422" y="6301946"/>
            <a:ext cx="955589" cy="369332"/>
          </a:xfrm>
          <a:prstGeom prst="rect">
            <a:avLst/>
          </a:prstGeom>
          <a:noFill/>
        </p:spPr>
        <p:txBody>
          <a:bodyPr wrap="square" rtlCol="0">
            <a:spAutoFit/>
          </a:bodyPr>
          <a:lstStyle/>
          <a:p>
            <a:r>
              <a:rPr lang="en-US" dirty="0"/>
              <a:t>6-10</a:t>
            </a:r>
          </a:p>
        </p:txBody>
      </p:sp>
    </p:spTree>
    <p:extLst>
      <p:ext uri="{BB962C8B-B14F-4D97-AF65-F5344CB8AC3E}">
        <p14:creationId xmlns:p14="http://schemas.microsoft.com/office/powerpoint/2010/main" val="3978905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16efd418-cb5e-4840-b5c0-d79c2ee60a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CCD7-2C5A-435F-BDEB-AAC0663B34B4}"/>
              </a:ext>
            </a:extLst>
          </p:cNvPr>
          <p:cNvSpPr>
            <a:spLocks noGrp="1"/>
          </p:cNvSpPr>
          <p:nvPr>
            <p:ph type="title"/>
          </p:nvPr>
        </p:nvSpPr>
        <p:spPr/>
        <p:txBody>
          <a:bodyPr/>
          <a:lstStyle/>
          <a:p>
            <a:r>
              <a:rPr lang="en-US" dirty="0"/>
              <a:t>Un-Managed Disk Pricing</a:t>
            </a:r>
          </a:p>
        </p:txBody>
      </p:sp>
      <p:pic>
        <p:nvPicPr>
          <p:cNvPr id="4" name="Picture 3" descr="Storage pricing web page">
            <a:extLst>
              <a:ext uri="{FF2B5EF4-FFF2-40B4-BE49-F238E27FC236}">
                <a16:creationId xmlns:a16="http://schemas.microsoft.com/office/drawing/2014/main" id="{1549BB2B-370D-44A2-B0FD-C2573BA6A245}"/>
              </a:ext>
            </a:extLst>
          </p:cNvPr>
          <p:cNvPicPr>
            <a:picLocks noChangeAspect="1"/>
          </p:cNvPicPr>
          <p:nvPr/>
        </p:nvPicPr>
        <p:blipFill>
          <a:blip r:embed="rId3"/>
          <a:stretch>
            <a:fillRect/>
          </a:stretch>
        </p:blipFill>
        <p:spPr>
          <a:xfrm>
            <a:off x="494373" y="1153223"/>
            <a:ext cx="8155254" cy="5122164"/>
          </a:xfrm>
          <a:prstGeom prst="rect">
            <a:avLst/>
          </a:prstGeom>
        </p:spPr>
      </p:pic>
      <p:sp>
        <p:nvSpPr>
          <p:cNvPr id="5" name="TextBox 4">
            <a:extLst>
              <a:ext uri="{FF2B5EF4-FFF2-40B4-BE49-F238E27FC236}">
                <a16:creationId xmlns:a16="http://schemas.microsoft.com/office/drawing/2014/main" id="{49985A36-EF92-4695-B310-E38C83F41137}"/>
              </a:ext>
            </a:extLst>
          </p:cNvPr>
          <p:cNvSpPr txBox="1"/>
          <p:nvPr/>
        </p:nvSpPr>
        <p:spPr>
          <a:xfrm>
            <a:off x="222422" y="6301946"/>
            <a:ext cx="955589" cy="369332"/>
          </a:xfrm>
          <a:prstGeom prst="rect">
            <a:avLst/>
          </a:prstGeom>
          <a:noFill/>
        </p:spPr>
        <p:txBody>
          <a:bodyPr wrap="square" rtlCol="0">
            <a:spAutoFit/>
          </a:bodyPr>
          <a:lstStyle/>
          <a:p>
            <a:r>
              <a:rPr lang="en-US" dirty="0"/>
              <a:t>6-10</a:t>
            </a:r>
          </a:p>
        </p:txBody>
      </p:sp>
    </p:spTree>
    <p:extLst>
      <p:ext uri="{BB962C8B-B14F-4D97-AF65-F5344CB8AC3E}">
        <p14:creationId xmlns:p14="http://schemas.microsoft.com/office/powerpoint/2010/main" val="279284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125b7b90-d761-4428-a558-c552f450ca8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5A58-D267-4AAA-BF88-393BBB5304EF}"/>
              </a:ext>
            </a:extLst>
          </p:cNvPr>
          <p:cNvSpPr>
            <a:spLocks noGrp="1"/>
          </p:cNvSpPr>
          <p:nvPr>
            <p:ph type="title"/>
          </p:nvPr>
        </p:nvSpPr>
        <p:spPr/>
        <p:txBody>
          <a:bodyPr/>
          <a:lstStyle/>
          <a:p>
            <a:r>
              <a:rPr lang="en-US" dirty="0"/>
              <a:t>Managed Disks</a:t>
            </a:r>
          </a:p>
        </p:txBody>
      </p:sp>
      <p:sp>
        <p:nvSpPr>
          <p:cNvPr id="4" name="Content Placeholder 2">
            <a:extLst>
              <a:ext uri="{FF2B5EF4-FFF2-40B4-BE49-F238E27FC236}">
                <a16:creationId xmlns:a16="http://schemas.microsoft.com/office/drawing/2014/main" id="{A07C38BC-853E-401F-B3D8-613ABD0F4AC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Standard and Premium disks at a disk level</a:t>
            </a:r>
          </a:p>
          <a:p>
            <a:pPr lvl="0"/>
            <a:r>
              <a:rPr lang="en-US" b="0" kern="0" dirty="0">
                <a:solidFill>
                  <a:srgbClr val="000000"/>
                </a:solidFill>
              </a:rPr>
              <a:t>Azure handles storage account and limits</a:t>
            </a:r>
          </a:p>
          <a:p>
            <a:pPr lvl="0"/>
            <a:r>
              <a:rPr lang="en-US" b="0" kern="0" dirty="0">
                <a:solidFill>
                  <a:srgbClr val="000000"/>
                </a:solidFill>
              </a:rPr>
              <a:t>Transaction billing (standard only)</a:t>
            </a:r>
          </a:p>
          <a:p>
            <a:pPr lvl="0"/>
            <a:r>
              <a:rPr lang="en-US" b="0" kern="0" dirty="0">
                <a:solidFill>
                  <a:srgbClr val="000000"/>
                </a:solidFill>
              </a:rPr>
              <a:t>Snapshots</a:t>
            </a:r>
          </a:p>
          <a:p>
            <a:pPr lvl="0"/>
            <a:r>
              <a:rPr lang="en-US" b="0" kern="0" dirty="0">
                <a:solidFill>
                  <a:srgbClr val="000000"/>
                </a:solidFill>
              </a:rPr>
              <a:t>Images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D3248BDB-5805-4B82-9519-7E20AD1F547A}"/>
              </a:ext>
            </a:extLst>
          </p:cNvPr>
          <p:cNvSpPr txBox="1"/>
          <p:nvPr/>
        </p:nvSpPr>
        <p:spPr>
          <a:xfrm>
            <a:off x="222422" y="6301946"/>
            <a:ext cx="955589" cy="369332"/>
          </a:xfrm>
          <a:prstGeom prst="rect">
            <a:avLst/>
          </a:prstGeom>
          <a:noFill/>
        </p:spPr>
        <p:txBody>
          <a:bodyPr wrap="square" rtlCol="0">
            <a:spAutoFit/>
          </a:bodyPr>
          <a:lstStyle/>
          <a:p>
            <a:r>
              <a:rPr lang="en-US" dirty="0"/>
              <a:t>6-11</a:t>
            </a:r>
          </a:p>
        </p:txBody>
      </p:sp>
    </p:spTree>
    <p:extLst>
      <p:ext uri="{BB962C8B-B14F-4D97-AF65-F5344CB8AC3E}">
        <p14:creationId xmlns:p14="http://schemas.microsoft.com/office/powerpoint/2010/main" val="3282293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80a47b32-56d4-4672-8fde-f9ecee9573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AFC73-A840-4CD6-9FCF-3D0EC89FEA7B}"/>
              </a:ext>
            </a:extLst>
          </p:cNvPr>
          <p:cNvSpPr>
            <a:spLocks noGrp="1"/>
          </p:cNvSpPr>
          <p:nvPr>
            <p:ph type="title"/>
          </p:nvPr>
        </p:nvSpPr>
        <p:spPr/>
        <p:txBody>
          <a:bodyPr/>
          <a:lstStyle/>
          <a:p>
            <a:r>
              <a:rPr lang="en-US" dirty="0"/>
              <a:t>Managed Disk Pricing</a:t>
            </a:r>
          </a:p>
        </p:txBody>
      </p:sp>
      <p:pic>
        <p:nvPicPr>
          <p:cNvPr id="4" name="Picture 3" descr="Managed disk pricing web page">
            <a:extLst>
              <a:ext uri="{FF2B5EF4-FFF2-40B4-BE49-F238E27FC236}">
                <a16:creationId xmlns:a16="http://schemas.microsoft.com/office/drawing/2014/main" id="{876081BF-4810-4FC1-8261-9A5B88EDAF1A}"/>
              </a:ext>
            </a:extLst>
          </p:cNvPr>
          <p:cNvPicPr>
            <a:picLocks noChangeAspect="1"/>
          </p:cNvPicPr>
          <p:nvPr/>
        </p:nvPicPr>
        <p:blipFill>
          <a:blip r:embed="rId3"/>
          <a:stretch>
            <a:fillRect/>
          </a:stretch>
        </p:blipFill>
        <p:spPr>
          <a:xfrm>
            <a:off x="1136134" y="1153223"/>
            <a:ext cx="6871733" cy="5402909"/>
          </a:xfrm>
          <a:prstGeom prst="rect">
            <a:avLst/>
          </a:prstGeom>
        </p:spPr>
      </p:pic>
      <p:sp>
        <p:nvSpPr>
          <p:cNvPr id="5" name="TextBox 4">
            <a:extLst>
              <a:ext uri="{FF2B5EF4-FFF2-40B4-BE49-F238E27FC236}">
                <a16:creationId xmlns:a16="http://schemas.microsoft.com/office/drawing/2014/main" id="{F4A87818-FF03-4B8C-ADB4-3D6D1F5E09BF}"/>
              </a:ext>
            </a:extLst>
          </p:cNvPr>
          <p:cNvSpPr txBox="1"/>
          <p:nvPr/>
        </p:nvSpPr>
        <p:spPr>
          <a:xfrm>
            <a:off x="222422" y="6301946"/>
            <a:ext cx="955589" cy="369332"/>
          </a:xfrm>
          <a:prstGeom prst="rect">
            <a:avLst/>
          </a:prstGeom>
          <a:noFill/>
        </p:spPr>
        <p:txBody>
          <a:bodyPr wrap="square" rtlCol="0">
            <a:spAutoFit/>
          </a:bodyPr>
          <a:lstStyle/>
          <a:p>
            <a:r>
              <a:rPr lang="en-US" dirty="0"/>
              <a:t>6-12</a:t>
            </a:r>
          </a:p>
        </p:txBody>
      </p:sp>
    </p:spTree>
    <p:extLst>
      <p:ext uri="{BB962C8B-B14F-4D97-AF65-F5344CB8AC3E}">
        <p14:creationId xmlns:p14="http://schemas.microsoft.com/office/powerpoint/2010/main" val="147973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dcf61cab-b2aa-4587-846b-c644e70c14f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8331-318F-4F62-932D-39ADAFC80045}"/>
              </a:ext>
            </a:extLst>
          </p:cNvPr>
          <p:cNvSpPr>
            <a:spLocks noGrp="1"/>
          </p:cNvSpPr>
          <p:nvPr>
            <p:ph type="title"/>
          </p:nvPr>
        </p:nvSpPr>
        <p:spPr/>
        <p:txBody>
          <a:bodyPr/>
          <a:lstStyle/>
          <a:p>
            <a:r>
              <a:rPr lang="en-US" dirty="0"/>
              <a:t>Deployment Considerations</a:t>
            </a:r>
          </a:p>
        </p:txBody>
      </p:sp>
      <p:sp>
        <p:nvSpPr>
          <p:cNvPr id="4" name="Content Placeholder 2">
            <a:extLst>
              <a:ext uri="{FF2B5EF4-FFF2-40B4-BE49-F238E27FC236}">
                <a16:creationId xmlns:a16="http://schemas.microsoft.com/office/drawing/2014/main" id="{B8916468-9E1A-4205-8A92-D376E30CD77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Managed disks removes complexity from multiple disk VM deployments:</a:t>
            </a:r>
          </a:p>
          <a:p>
            <a:pPr lvl="1"/>
            <a:r>
              <a:rPr lang="en-US" b="0" kern="0" dirty="0">
                <a:solidFill>
                  <a:srgbClr val="000000"/>
                </a:solidFill>
              </a:rPr>
              <a:t>Can deploy with templates</a:t>
            </a:r>
          </a:p>
          <a:p>
            <a:pPr lvl="1"/>
            <a:r>
              <a:rPr lang="en-US" b="0" kern="0" dirty="0">
                <a:solidFill>
                  <a:srgbClr val="000000"/>
                </a:solidFill>
              </a:rPr>
              <a:t>Can manage with: </a:t>
            </a:r>
          </a:p>
          <a:p>
            <a:pPr lvl="2"/>
            <a:r>
              <a:rPr lang="en-US" b="0" kern="0" dirty="0">
                <a:solidFill>
                  <a:srgbClr val="000000"/>
                </a:solidFill>
              </a:rPr>
              <a:t>PowerShell</a:t>
            </a:r>
          </a:p>
          <a:p>
            <a:pPr lvl="2"/>
            <a:r>
              <a:rPr lang="en-US" b="0" kern="0" dirty="0">
                <a:solidFill>
                  <a:srgbClr val="000000"/>
                </a:solidFill>
              </a:rPr>
              <a:t>Azure CLI</a:t>
            </a:r>
          </a:p>
          <a:p>
            <a:pPr lvl="2"/>
            <a:r>
              <a:rPr lang="en-US" b="0" kern="0" dirty="0">
                <a:solidFill>
                  <a:srgbClr val="000000"/>
                </a:solidFill>
              </a:rPr>
              <a:t>Portal</a:t>
            </a:r>
          </a:p>
          <a:p>
            <a:pPr lvl="1"/>
            <a:r>
              <a:rPr lang="en-US" b="0" kern="0" dirty="0">
                <a:solidFill>
                  <a:srgbClr val="000000"/>
                </a:solidFill>
              </a:rPr>
              <a:t>Easy snapshot creation and management</a:t>
            </a:r>
          </a:p>
          <a:p>
            <a:pPr lvl="1"/>
            <a:r>
              <a:rPr lang="en-US" b="0" kern="0" dirty="0">
                <a:solidFill>
                  <a:srgbClr val="000000"/>
                </a:solidFill>
              </a:rPr>
              <a:t>Rapid performance changes</a:t>
            </a:r>
          </a:p>
          <a:p>
            <a:pPr marL="0" lvl="0" indent="0">
              <a:buNone/>
            </a:pPr>
            <a:endParaRPr lang="en-US" b="0" kern="0" dirty="0">
              <a:solidFill>
                <a:srgbClr val="000000"/>
              </a:solidFill>
            </a:endParaRPr>
          </a:p>
          <a:p>
            <a:pPr marL="0" lvl="0" indent="0">
              <a:buNone/>
            </a:pPr>
            <a:endParaRPr lang="en-US" b="0" kern="0" dirty="0">
              <a:solidFill>
                <a:srgbClr val="000000"/>
              </a:solidFill>
            </a:endParaRPr>
          </a:p>
        </p:txBody>
      </p:sp>
      <p:sp>
        <p:nvSpPr>
          <p:cNvPr id="5" name="TextBox 4">
            <a:extLst>
              <a:ext uri="{FF2B5EF4-FFF2-40B4-BE49-F238E27FC236}">
                <a16:creationId xmlns:a16="http://schemas.microsoft.com/office/drawing/2014/main" id="{D5AD7DBC-5D09-4DFA-8B21-54E2554EC520}"/>
              </a:ext>
            </a:extLst>
          </p:cNvPr>
          <p:cNvSpPr txBox="1"/>
          <p:nvPr/>
        </p:nvSpPr>
        <p:spPr>
          <a:xfrm>
            <a:off x="222422" y="6301946"/>
            <a:ext cx="955589" cy="369332"/>
          </a:xfrm>
          <a:prstGeom prst="rect">
            <a:avLst/>
          </a:prstGeom>
          <a:noFill/>
        </p:spPr>
        <p:txBody>
          <a:bodyPr wrap="square" rtlCol="0">
            <a:spAutoFit/>
          </a:bodyPr>
          <a:lstStyle/>
          <a:p>
            <a:r>
              <a:rPr lang="en-US" dirty="0"/>
              <a:t>6-12</a:t>
            </a:r>
          </a:p>
        </p:txBody>
      </p:sp>
    </p:spTree>
    <p:extLst>
      <p:ext uri="{BB962C8B-B14F-4D97-AF65-F5344CB8AC3E}">
        <p14:creationId xmlns:p14="http://schemas.microsoft.com/office/powerpoint/2010/main" val="2711440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f9bb1e02-480e-46eb-bfcf-65f058ddeb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1136-D71B-4348-93A7-E31BD861DDFF}"/>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5B3DFADD-3D1F-41F8-B463-C46F1FB604C1}"/>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are the benefits and drawbacks of IaaS un-managed disk deployments?</a:t>
            </a:r>
          </a:p>
        </p:txBody>
      </p:sp>
      <p:pic>
        <p:nvPicPr>
          <p:cNvPr id="5" name="Picture 4" descr="Question">
            <a:extLst>
              <a:ext uri="{FF2B5EF4-FFF2-40B4-BE49-F238E27FC236}">
                <a16:creationId xmlns:a16="http://schemas.microsoft.com/office/drawing/2014/main" id="{355DD83F-A6A3-4697-BB14-ECF7C1770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F9A5D1A3-FB94-48FD-89F2-1B8195CB7F04}"/>
              </a:ext>
            </a:extLst>
          </p:cNvPr>
          <p:cNvSpPr txBox="1"/>
          <p:nvPr/>
        </p:nvSpPr>
        <p:spPr>
          <a:xfrm>
            <a:off x="222422" y="6301946"/>
            <a:ext cx="955589" cy="369332"/>
          </a:xfrm>
          <a:prstGeom prst="rect">
            <a:avLst/>
          </a:prstGeom>
          <a:noFill/>
        </p:spPr>
        <p:txBody>
          <a:bodyPr wrap="square" rtlCol="0">
            <a:spAutoFit/>
          </a:bodyPr>
          <a:lstStyle/>
          <a:p>
            <a:r>
              <a:rPr lang="en-US" dirty="0"/>
              <a:t>6-12</a:t>
            </a:r>
          </a:p>
        </p:txBody>
      </p:sp>
    </p:spTree>
    <p:extLst>
      <p:ext uri="{BB962C8B-B14F-4D97-AF65-F5344CB8AC3E}">
        <p14:creationId xmlns:p14="http://schemas.microsoft.com/office/powerpoint/2010/main" val="4290390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2745f66e-e343-4091-9019-dc67385e0bd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DD03-A8E1-4C3A-81E9-7C058D0AC607}"/>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545416BE-9530-40AD-BA08-F5BF371B3623}"/>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are the benefits and drawbacks of IaaS managed disk deployments?</a:t>
            </a:r>
          </a:p>
        </p:txBody>
      </p:sp>
      <p:pic>
        <p:nvPicPr>
          <p:cNvPr id="5" name="Picture 4" descr="Question">
            <a:extLst>
              <a:ext uri="{FF2B5EF4-FFF2-40B4-BE49-F238E27FC236}">
                <a16:creationId xmlns:a16="http://schemas.microsoft.com/office/drawing/2014/main" id="{A7129DBD-D505-4FB8-9EE4-D3FD713906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7DB2960B-83D6-4DE7-B9F9-648DDC10030D}"/>
              </a:ext>
            </a:extLst>
          </p:cNvPr>
          <p:cNvSpPr txBox="1"/>
          <p:nvPr/>
        </p:nvSpPr>
        <p:spPr>
          <a:xfrm>
            <a:off x="222422" y="6301946"/>
            <a:ext cx="955589" cy="369332"/>
          </a:xfrm>
          <a:prstGeom prst="rect">
            <a:avLst/>
          </a:prstGeom>
          <a:noFill/>
        </p:spPr>
        <p:txBody>
          <a:bodyPr wrap="square" rtlCol="0">
            <a:spAutoFit/>
          </a:bodyPr>
          <a:lstStyle/>
          <a:p>
            <a:r>
              <a:rPr lang="en-US" dirty="0"/>
              <a:t>6-12</a:t>
            </a:r>
          </a:p>
        </p:txBody>
      </p:sp>
    </p:spTree>
    <p:extLst>
      <p:ext uri="{BB962C8B-B14F-4D97-AF65-F5344CB8AC3E}">
        <p14:creationId xmlns:p14="http://schemas.microsoft.com/office/powerpoint/2010/main" val="4013137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1be17413-2e9b-46f4-af88-21e1fff966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064F-64A9-4D46-BF62-C973AC4466D1}"/>
              </a:ext>
            </a:extLst>
          </p:cNvPr>
          <p:cNvSpPr>
            <a:spLocks noGrp="1"/>
          </p:cNvSpPr>
          <p:nvPr>
            <p:ph type="title"/>
          </p:nvPr>
        </p:nvSpPr>
        <p:spPr/>
        <p:txBody>
          <a:bodyPr/>
          <a:lstStyle/>
          <a:p>
            <a:r>
              <a:rPr lang="en-US" dirty="0"/>
              <a:t>Lesson 3: Files</a:t>
            </a:r>
          </a:p>
        </p:txBody>
      </p:sp>
      <p:sp>
        <p:nvSpPr>
          <p:cNvPr id="3" name="Text Placeholder 2">
            <a:extLst>
              <a:ext uri="{FF2B5EF4-FFF2-40B4-BE49-F238E27FC236}">
                <a16:creationId xmlns:a16="http://schemas.microsoft.com/office/drawing/2014/main" id="{55FD159C-FF51-48C4-85F2-848F9F12F2AC}"/>
              </a:ext>
            </a:extLst>
          </p:cNvPr>
          <p:cNvSpPr>
            <a:spLocks noGrp="1"/>
          </p:cNvSpPr>
          <p:nvPr>
            <p:ph type="body" idx="1"/>
          </p:nvPr>
        </p:nvSpPr>
        <p:spPr/>
        <p:txBody>
          <a:bodyPr/>
          <a:lstStyle/>
          <a:p>
            <a:r>
              <a:rPr lang="fr-FR" dirty="0"/>
              <a:t>Azure Files
Azure File Sync</a:t>
            </a:r>
            <a:endParaRPr lang="en-US" dirty="0"/>
          </a:p>
        </p:txBody>
      </p:sp>
      <p:sp>
        <p:nvSpPr>
          <p:cNvPr id="4" name="TextBox 3">
            <a:extLst>
              <a:ext uri="{FF2B5EF4-FFF2-40B4-BE49-F238E27FC236}">
                <a16:creationId xmlns:a16="http://schemas.microsoft.com/office/drawing/2014/main" id="{78BA13DE-F610-428B-87F9-FFD2E32ED091}"/>
              </a:ext>
            </a:extLst>
          </p:cNvPr>
          <p:cNvSpPr txBox="1"/>
          <p:nvPr/>
        </p:nvSpPr>
        <p:spPr>
          <a:xfrm>
            <a:off x="222422" y="6301946"/>
            <a:ext cx="955589" cy="369332"/>
          </a:xfrm>
          <a:prstGeom prst="rect">
            <a:avLst/>
          </a:prstGeom>
          <a:noFill/>
        </p:spPr>
        <p:txBody>
          <a:bodyPr wrap="square" rtlCol="0">
            <a:spAutoFit/>
          </a:bodyPr>
          <a:lstStyle/>
          <a:p>
            <a:r>
              <a:rPr lang="en-US" dirty="0"/>
              <a:t>6-14</a:t>
            </a:r>
          </a:p>
        </p:txBody>
      </p:sp>
    </p:spTree>
    <p:extLst>
      <p:ext uri="{BB962C8B-B14F-4D97-AF65-F5344CB8AC3E}">
        <p14:creationId xmlns:p14="http://schemas.microsoft.com/office/powerpoint/2010/main" val="175241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D37D-853C-4FAF-A0EF-9B2D1E061C4E}"/>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FDF938AD-5F8C-4B6A-B0B6-8A352E6562C5}"/>
              </a:ext>
            </a:extLst>
          </p:cNvPr>
          <p:cNvSpPr>
            <a:spLocks noGrp="1"/>
          </p:cNvSpPr>
          <p:nvPr>
            <p:ph type="body" idx="1"/>
          </p:nvPr>
        </p:nvSpPr>
        <p:spPr/>
        <p:txBody>
          <a:bodyPr/>
          <a:lstStyle/>
          <a:p>
            <a:r>
              <a:rPr lang="en-US" dirty="0"/>
              <a:t>Pricing
Blob Storage
Files</a:t>
            </a:r>
          </a:p>
        </p:txBody>
      </p:sp>
    </p:spTree>
    <p:extLst>
      <p:ext uri="{BB962C8B-B14F-4D97-AF65-F5344CB8AC3E}">
        <p14:creationId xmlns:p14="http://schemas.microsoft.com/office/powerpoint/2010/main" val="3197592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c35b3325-3cf2-48ea-b6d3-b90b96446b9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BD24-C3A1-40C7-B40A-0711323771EA}"/>
              </a:ext>
            </a:extLst>
          </p:cNvPr>
          <p:cNvSpPr>
            <a:spLocks noGrp="1"/>
          </p:cNvSpPr>
          <p:nvPr>
            <p:ph type="title"/>
          </p:nvPr>
        </p:nvSpPr>
        <p:spPr/>
        <p:txBody>
          <a:bodyPr/>
          <a:lstStyle/>
          <a:p>
            <a:r>
              <a:rPr lang="en-US" dirty="0"/>
              <a:t>Azure Files</a:t>
            </a:r>
          </a:p>
        </p:txBody>
      </p:sp>
      <p:sp>
        <p:nvSpPr>
          <p:cNvPr id="4" name="Content Placeholder 2">
            <a:extLst>
              <a:ext uri="{FF2B5EF4-FFF2-40B4-BE49-F238E27FC236}">
                <a16:creationId xmlns:a16="http://schemas.microsoft.com/office/drawing/2014/main" id="{A88D6C0C-F0A6-4F3E-99F6-BBDF97E95C8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An SMB 3.0 file service providing reliable network file shares without infrastructure:</a:t>
            </a:r>
          </a:p>
          <a:p>
            <a:pPr lvl="1"/>
            <a:r>
              <a:rPr lang="en-US" b="0" kern="0" dirty="0">
                <a:solidFill>
                  <a:srgbClr val="000000"/>
                </a:solidFill>
              </a:rPr>
              <a:t>File Shares</a:t>
            </a:r>
          </a:p>
          <a:p>
            <a:pPr lvl="1"/>
            <a:r>
              <a:rPr lang="en-US" b="0" kern="0" dirty="0">
                <a:solidFill>
                  <a:srgbClr val="000000"/>
                </a:solidFill>
              </a:rPr>
              <a:t>File Sync</a:t>
            </a:r>
          </a:p>
          <a:p>
            <a:pPr lvl="1"/>
            <a:r>
              <a:rPr lang="en-US" b="0" kern="0" dirty="0">
                <a:solidFill>
                  <a:srgbClr val="000000"/>
                </a:solidFill>
              </a:rPr>
              <a:t>IaaS File Shares</a:t>
            </a: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p:txBody>
      </p:sp>
      <p:sp>
        <p:nvSpPr>
          <p:cNvPr id="5" name="TextBox 4">
            <a:extLst>
              <a:ext uri="{FF2B5EF4-FFF2-40B4-BE49-F238E27FC236}">
                <a16:creationId xmlns:a16="http://schemas.microsoft.com/office/drawing/2014/main" id="{2DE8AE81-506C-422E-A628-0A72B01D7158}"/>
              </a:ext>
            </a:extLst>
          </p:cNvPr>
          <p:cNvSpPr txBox="1"/>
          <p:nvPr/>
        </p:nvSpPr>
        <p:spPr>
          <a:xfrm>
            <a:off x="222422" y="6301946"/>
            <a:ext cx="955589" cy="369332"/>
          </a:xfrm>
          <a:prstGeom prst="rect">
            <a:avLst/>
          </a:prstGeom>
          <a:noFill/>
        </p:spPr>
        <p:txBody>
          <a:bodyPr wrap="square" rtlCol="0">
            <a:spAutoFit/>
          </a:bodyPr>
          <a:lstStyle/>
          <a:p>
            <a:r>
              <a:rPr lang="en-US" dirty="0"/>
              <a:t>6-14</a:t>
            </a:r>
          </a:p>
        </p:txBody>
      </p:sp>
    </p:spTree>
    <p:extLst>
      <p:ext uri="{BB962C8B-B14F-4D97-AF65-F5344CB8AC3E}">
        <p14:creationId xmlns:p14="http://schemas.microsoft.com/office/powerpoint/2010/main" val="3336332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355e6656-9016-40a8-a03e-7ed3a7c96ff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795-50CF-4282-8469-4B7BD63C02E1}"/>
              </a:ext>
            </a:extLst>
          </p:cNvPr>
          <p:cNvSpPr>
            <a:spLocks noGrp="1"/>
          </p:cNvSpPr>
          <p:nvPr>
            <p:ph type="title"/>
          </p:nvPr>
        </p:nvSpPr>
        <p:spPr/>
        <p:txBody>
          <a:bodyPr/>
          <a:lstStyle/>
          <a:p>
            <a:r>
              <a:rPr lang="en-US" dirty="0"/>
              <a:t>Sharing Files in Cloud Infrastructure</a:t>
            </a:r>
          </a:p>
        </p:txBody>
      </p:sp>
      <p:sp>
        <p:nvSpPr>
          <p:cNvPr id="4" name="Content Placeholder 2">
            <a:extLst>
              <a:ext uri="{FF2B5EF4-FFF2-40B4-BE49-F238E27FC236}">
                <a16:creationId xmlns:a16="http://schemas.microsoft.com/office/drawing/2014/main" id="{8A73FA9F-86A9-4FA9-BBB6-3E16B71674B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Azure Files</a:t>
            </a:r>
          </a:p>
          <a:p>
            <a:pPr lvl="0"/>
            <a:r>
              <a:rPr lang="en-US" b="0" kern="0" dirty="0">
                <a:solidFill>
                  <a:srgbClr val="000000"/>
                </a:solidFill>
              </a:rPr>
              <a:t>Azure IaaS VM File Share</a:t>
            </a:r>
          </a:p>
          <a:p>
            <a:pPr lvl="0"/>
            <a:r>
              <a:rPr lang="en-US" b="0" kern="0" dirty="0">
                <a:solidFill>
                  <a:srgbClr val="000000"/>
                </a:solidFill>
              </a:rPr>
              <a:t>Azure File Sync for Hybrid and DR</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73A920C8-E106-4F54-A873-60D6253F9DDD}"/>
              </a:ext>
            </a:extLst>
          </p:cNvPr>
          <p:cNvSpPr txBox="1"/>
          <p:nvPr/>
        </p:nvSpPr>
        <p:spPr>
          <a:xfrm>
            <a:off x="222422" y="6301946"/>
            <a:ext cx="955589" cy="369332"/>
          </a:xfrm>
          <a:prstGeom prst="rect">
            <a:avLst/>
          </a:prstGeom>
          <a:noFill/>
        </p:spPr>
        <p:txBody>
          <a:bodyPr wrap="square" rtlCol="0">
            <a:spAutoFit/>
          </a:bodyPr>
          <a:lstStyle/>
          <a:p>
            <a:r>
              <a:rPr lang="en-US" dirty="0"/>
              <a:t>6-14</a:t>
            </a:r>
          </a:p>
        </p:txBody>
      </p:sp>
    </p:spTree>
    <p:extLst>
      <p:ext uri="{BB962C8B-B14F-4D97-AF65-F5344CB8AC3E}">
        <p14:creationId xmlns:p14="http://schemas.microsoft.com/office/powerpoint/2010/main" val="160357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87b7b5ef-cc14-4ff5-a394-de9088bfcff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547C-5F25-4E9F-BCE9-8FD8CD15AF05}"/>
              </a:ext>
            </a:extLst>
          </p:cNvPr>
          <p:cNvSpPr>
            <a:spLocks noGrp="1"/>
          </p:cNvSpPr>
          <p:nvPr>
            <p:ph type="title"/>
          </p:nvPr>
        </p:nvSpPr>
        <p:spPr/>
        <p:txBody>
          <a:bodyPr/>
          <a:lstStyle/>
          <a:p>
            <a:r>
              <a:rPr lang="en-US" dirty="0"/>
              <a:t>Azure File Shares</a:t>
            </a:r>
          </a:p>
        </p:txBody>
      </p:sp>
      <p:sp>
        <p:nvSpPr>
          <p:cNvPr id="4" name="Content Placeholder 2">
            <a:extLst>
              <a:ext uri="{FF2B5EF4-FFF2-40B4-BE49-F238E27FC236}">
                <a16:creationId xmlns:a16="http://schemas.microsoft.com/office/drawing/2014/main" id="{828A736B-B31F-4301-A418-77C87924CBD5}"/>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Components</a:t>
            </a:r>
          </a:p>
          <a:p>
            <a:pPr marL="0" lvl="0" indent="0" algn="ctr">
              <a:buNone/>
            </a:pPr>
            <a:endParaRPr lang="en-US" b="0" kern="0" dirty="0">
              <a:solidFill>
                <a:srgbClr val="000000"/>
              </a:solidFill>
            </a:endParaRPr>
          </a:p>
          <a:p>
            <a:pPr marL="0" lvl="0" indent="0" algn="ctr">
              <a:buNone/>
            </a:pPr>
            <a:endParaRPr lang="en-US" b="0" kern="0" dirty="0">
              <a:solidFill>
                <a:srgbClr val="000000"/>
              </a:solidFill>
            </a:endParaRPr>
          </a:p>
          <a:p>
            <a:pPr marL="0" lvl="0" indent="0" algn="ctr">
              <a:buNone/>
            </a:pPr>
            <a:endParaRPr lang="en-US" b="0" kern="0" dirty="0">
              <a:solidFill>
                <a:srgbClr val="000000"/>
              </a:solidFill>
            </a:endParaRPr>
          </a:p>
          <a:p>
            <a:pPr marL="0" lvl="0" indent="0" algn="ctr">
              <a:buNone/>
            </a:pPr>
            <a:endParaRPr lang="en-US" b="0" kern="0" dirty="0">
              <a:solidFill>
                <a:srgbClr val="000000"/>
              </a:solidFill>
            </a:endParaRPr>
          </a:p>
          <a:p>
            <a:pPr marL="0" lvl="0" indent="0" algn="ctr">
              <a:buNone/>
            </a:pPr>
            <a:endParaRPr lang="en-US" b="0" kern="0" dirty="0">
              <a:solidFill>
                <a:srgbClr val="000000"/>
              </a:solidFill>
            </a:endParaRPr>
          </a:p>
          <a:p>
            <a:pPr marL="0" lvl="0" indent="0" algn="ctr">
              <a:buNone/>
            </a:pPr>
            <a:endParaRPr lang="en-US" b="0" kern="0" dirty="0">
              <a:solidFill>
                <a:srgbClr val="000000"/>
              </a:solidFill>
            </a:endParaRPr>
          </a:p>
          <a:p>
            <a:pPr marL="0" lvl="0" indent="0" algn="ctr">
              <a:buNone/>
            </a:pPr>
            <a:endParaRPr lang="en-US" b="0" kern="0" dirty="0">
              <a:solidFill>
                <a:srgbClr val="000000"/>
              </a:solidFill>
            </a:endParaRPr>
          </a:p>
          <a:p>
            <a:pPr marL="0" lvl="0" indent="0" algn="ctr">
              <a:buNone/>
            </a:pPr>
            <a:endParaRPr lang="en-US" sz="2000" b="0" i="1" kern="0" dirty="0">
              <a:solidFill>
                <a:srgbClr val="000000"/>
              </a:solidFill>
            </a:endParaRPr>
          </a:p>
          <a:p>
            <a:pPr marL="0" lvl="0" indent="0" algn="ctr">
              <a:buNone/>
            </a:pPr>
            <a:endParaRPr lang="en-US" sz="2000" b="0" i="1" kern="0" dirty="0">
              <a:solidFill>
                <a:srgbClr val="000000"/>
              </a:solidFill>
            </a:endParaRPr>
          </a:p>
          <a:p>
            <a:pPr marL="0" lvl="0" indent="0" algn="ctr">
              <a:buNone/>
            </a:pPr>
            <a:r>
              <a:rPr lang="en-US" sz="2000" b="0" i="1" kern="0" dirty="0">
                <a:solidFill>
                  <a:srgbClr val="000000"/>
                </a:solidFill>
              </a:rPr>
              <a:t>URL or server / application file share access</a:t>
            </a:r>
          </a:p>
          <a:p>
            <a:pPr marL="0" lvl="0" indent="0" algn="ctr">
              <a:buNone/>
            </a:pPr>
            <a:endParaRPr lang="en-US" b="0" kern="0" dirty="0">
              <a:solidFill>
                <a:srgbClr val="000000"/>
              </a:solidFill>
            </a:endParaRPr>
          </a:p>
        </p:txBody>
      </p:sp>
      <p:pic>
        <p:nvPicPr>
          <p:cNvPr id="5" name="Picture 4" descr="File Share components in an Azure Storage account">
            <a:extLst>
              <a:ext uri="{FF2B5EF4-FFF2-40B4-BE49-F238E27FC236}">
                <a16:creationId xmlns:a16="http://schemas.microsoft.com/office/drawing/2014/main" id="{0ED9D24C-846F-4F17-BEE7-64EF10AB8D46}"/>
              </a:ext>
            </a:extLst>
          </p:cNvPr>
          <p:cNvPicPr>
            <a:picLocks noChangeAspect="1"/>
          </p:cNvPicPr>
          <p:nvPr/>
        </p:nvPicPr>
        <p:blipFill>
          <a:blip r:embed="rId3"/>
          <a:stretch>
            <a:fillRect/>
          </a:stretch>
        </p:blipFill>
        <p:spPr>
          <a:xfrm>
            <a:off x="936966" y="1777078"/>
            <a:ext cx="7162800" cy="3325585"/>
          </a:xfrm>
          <a:prstGeom prst="rect">
            <a:avLst/>
          </a:prstGeom>
        </p:spPr>
      </p:pic>
      <p:sp>
        <p:nvSpPr>
          <p:cNvPr id="6" name="TextBox 5">
            <a:extLst>
              <a:ext uri="{FF2B5EF4-FFF2-40B4-BE49-F238E27FC236}">
                <a16:creationId xmlns:a16="http://schemas.microsoft.com/office/drawing/2014/main" id="{D63180EE-4EE4-417D-AB51-CD5E2544B571}"/>
              </a:ext>
            </a:extLst>
          </p:cNvPr>
          <p:cNvSpPr txBox="1"/>
          <p:nvPr/>
        </p:nvSpPr>
        <p:spPr>
          <a:xfrm>
            <a:off x="222422" y="6301946"/>
            <a:ext cx="955589" cy="369332"/>
          </a:xfrm>
          <a:prstGeom prst="rect">
            <a:avLst/>
          </a:prstGeom>
          <a:noFill/>
        </p:spPr>
        <p:txBody>
          <a:bodyPr wrap="square" rtlCol="0">
            <a:spAutoFit/>
          </a:bodyPr>
          <a:lstStyle/>
          <a:p>
            <a:r>
              <a:rPr lang="en-US" dirty="0"/>
              <a:t>6-15</a:t>
            </a:r>
          </a:p>
        </p:txBody>
      </p:sp>
    </p:spTree>
    <p:extLst>
      <p:ext uri="{BB962C8B-B14F-4D97-AF65-F5344CB8AC3E}">
        <p14:creationId xmlns:p14="http://schemas.microsoft.com/office/powerpoint/2010/main" val="353517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4322c526-9f58-49c5-ab5b-1f2683dd3e2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24E67-75F8-4C39-902A-E5AEED7260CC}"/>
              </a:ext>
            </a:extLst>
          </p:cNvPr>
          <p:cNvSpPr>
            <a:spLocks noGrp="1"/>
          </p:cNvSpPr>
          <p:nvPr>
            <p:ph type="title"/>
          </p:nvPr>
        </p:nvSpPr>
        <p:spPr/>
        <p:txBody>
          <a:bodyPr/>
          <a:lstStyle/>
          <a:p>
            <a:r>
              <a:rPr lang="en-US" dirty="0"/>
              <a:t>Azure File Sync</a:t>
            </a:r>
          </a:p>
        </p:txBody>
      </p:sp>
      <p:sp>
        <p:nvSpPr>
          <p:cNvPr id="4" name="Content Placeholder 2">
            <a:extLst>
              <a:ext uri="{FF2B5EF4-FFF2-40B4-BE49-F238E27FC236}">
                <a16:creationId xmlns:a16="http://schemas.microsoft.com/office/drawing/2014/main" id="{B8924EDA-0DAA-40F6-8353-98F689D8342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File Sync Service:</a:t>
            </a:r>
          </a:p>
          <a:p>
            <a:pPr lvl="1"/>
            <a:r>
              <a:rPr lang="en-US" b="0" kern="0" dirty="0">
                <a:solidFill>
                  <a:srgbClr val="000000"/>
                </a:solidFill>
              </a:rPr>
              <a:t>NTFS volumes only</a:t>
            </a:r>
          </a:p>
          <a:p>
            <a:pPr lvl="1"/>
            <a:r>
              <a:rPr lang="en-US" b="0" kern="0" dirty="0">
                <a:solidFill>
                  <a:srgbClr val="000000"/>
                </a:solidFill>
              </a:rPr>
              <a:t>Dedupe supported (not with Cloud Tiering)</a:t>
            </a:r>
          </a:p>
          <a:p>
            <a:pPr lvl="1"/>
            <a:r>
              <a:rPr lang="en-US" b="0" kern="0" dirty="0">
                <a:solidFill>
                  <a:srgbClr val="000000"/>
                </a:solidFill>
              </a:rPr>
              <a:t>Cloud Tiering for cold files</a:t>
            </a:r>
          </a:p>
          <a:p>
            <a:pPr lvl="1"/>
            <a:r>
              <a:rPr lang="en-US" b="0" kern="0" dirty="0">
                <a:solidFill>
                  <a:srgbClr val="000000"/>
                </a:solidFill>
              </a:rPr>
              <a:t>DR feature for failed servers</a:t>
            </a:r>
          </a:p>
          <a:p>
            <a:pPr lvl="1"/>
            <a:endParaRPr lang="en-US" b="0" kern="0" dirty="0">
              <a:solidFill>
                <a:srgbClr val="000000"/>
              </a:solidFill>
            </a:endParaRPr>
          </a:p>
        </p:txBody>
      </p:sp>
      <p:sp>
        <p:nvSpPr>
          <p:cNvPr id="5" name="TextBox 4">
            <a:extLst>
              <a:ext uri="{FF2B5EF4-FFF2-40B4-BE49-F238E27FC236}">
                <a16:creationId xmlns:a16="http://schemas.microsoft.com/office/drawing/2014/main" id="{0E5A59C9-7FE4-4769-9D56-04A37FDF33A5}"/>
              </a:ext>
            </a:extLst>
          </p:cNvPr>
          <p:cNvSpPr txBox="1"/>
          <p:nvPr/>
        </p:nvSpPr>
        <p:spPr>
          <a:xfrm>
            <a:off x="222422" y="6301946"/>
            <a:ext cx="955589" cy="369332"/>
          </a:xfrm>
          <a:prstGeom prst="rect">
            <a:avLst/>
          </a:prstGeom>
          <a:noFill/>
        </p:spPr>
        <p:txBody>
          <a:bodyPr wrap="square" rtlCol="0">
            <a:spAutoFit/>
          </a:bodyPr>
          <a:lstStyle/>
          <a:p>
            <a:r>
              <a:rPr lang="en-US" dirty="0"/>
              <a:t>6-15</a:t>
            </a:r>
          </a:p>
        </p:txBody>
      </p:sp>
    </p:spTree>
    <p:extLst>
      <p:ext uri="{BB962C8B-B14F-4D97-AF65-F5344CB8AC3E}">
        <p14:creationId xmlns:p14="http://schemas.microsoft.com/office/powerpoint/2010/main" val="3153561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dba8c08b-463c-4ae6-8d93-5e1087b8ad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7461-0B96-415D-BE25-581587EA3804}"/>
              </a:ext>
            </a:extLst>
          </p:cNvPr>
          <p:cNvSpPr>
            <a:spLocks noGrp="1"/>
          </p:cNvSpPr>
          <p:nvPr>
            <p:ph type="title"/>
          </p:nvPr>
        </p:nvSpPr>
        <p:spPr/>
        <p:txBody>
          <a:bodyPr/>
          <a:lstStyle/>
          <a:p>
            <a:r>
              <a:rPr lang="en-US" dirty="0"/>
              <a:t>Azure IaaS File Sharing</a:t>
            </a:r>
          </a:p>
        </p:txBody>
      </p:sp>
      <p:sp>
        <p:nvSpPr>
          <p:cNvPr id="4" name="Content Placeholder 2">
            <a:extLst>
              <a:ext uri="{FF2B5EF4-FFF2-40B4-BE49-F238E27FC236}">
                <a16:creationId xmlns:a16="http://schemas.microsoft.com/office/drawing/2014/main" id="{8313E22E-541B-4470-B548-91F03FE76ED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Azure AD Domain Services integrates previously created Hybrid scenarios or works as a cloud only solution. The benefits are:</a:t>
            </a:r>
          </a:p>
          <a:p>
            <a:pPr lvl="1"/>
            <a:r>
              <a:rPr lang="en-US" b="0" kern="0" dirty="0">
                <a:solidFill>
                  <a:srgbClr val="000000"/>
                </a:solidFill>
              </a:rPr>
              <a:t>Simplicity – few clicks to setup</a:t>
            </a:r>
          </a:p>
          <a:p>
            <a:pPr lvl="1"/>
            <a:r>
              <a:rPr lang="en-US" b="0" kern="0" dirty="0">
                <a:solidFill>
                  <a:srgbClr val="000000"/>
                </a:solidFill>
              </a:rPr>
              <a:t>Integrated – deep Azure AD integration</a:t>
            </a:r>
          </a:p>
          <a:p>
            <a:pPr lvl="1"/>
            <a:r>
              <a:rPr lang="en-US" b="0" kern="0" dirty="0">
                <a:solidFill>
                  <a:srgbClr val="000000"/>
                </a:solidFill>
              </a:rPr>
              <a:t>Compatible – Windows Server AD</a:t>
            </a:r>
          </a:p>
          <a:p>
            <a:pPr lvl="1"/>
            <a:r>
              <a:rPr lang="en-US" b="0" kern="0" dirty="0">
                <a:solidFill>
                  <a:srgbClr val="000000"/>
                </a:solidFill>
              </a:rPr>
              <a:t>Cost-effective – no infrastructure burden</a:t>
            </a:r>
          </a:p>
          <a:p>
            <a:pPr marL="0" lvl="0" indent="0">
              <a:buNone/>
            </a:pPr>
            <a:endParaRPr lang="en-US" b="0" kern="0" dirty="0">
              <a:solidFill>
                <a:srgbClr val="000000"/>
              </a:solidFill>
            </a:endParaRPr>
          </a:p>
        </p:txBody>
      </p:sp>
      <p:sp>
        <p:nvSpPr>
          <p:cNvPr id="5" name="TextBox 4">
            <a:extLst>
              <a:ext uri="{FF2B5EF4-FFF2-40B4-BE49-F238E27FC236}">
                <a16:creationId xmlns:a16="http://schemas.microsoft.com/office/drawing/2014/main" id="{845F3F98-3FCC-4CFA-9193-C45DA449880E}"/>
              </a:ext>
            </a:extLst>
          </p:cNvPr>
          <p:cNvSpPr txBox="1"/>
          <p:nvPr/>
        </p:nvSpPr>
        <p:spPr>
          <a:xfrm>
            <a:off x="222422" y="6301946"/>
            <a:ext cx="955589" cy="369332"/>
          </a:xfrm>
          <a:prstGeom prst="rect">
            <a:avLst/>
          </a:prstGeom>
          <a:noFill/>
        </p:spPr>
        <p:txBody>
          <a:bodyPr wrap="square" rtlCol="0">
            <a:spAutoFit/>
          </a:bodyPr>
          <a:lstStyle/>
          <a:p>
            <a:r>
              <a:rPr lang="en-US" dirty="0"/>
              <a:t>6-15</a:t>
            </a:r>
          </a:p>
        </p:txBody>
      </p:sp>
    </p:spTree>
    <p:extLst>
      <p:ext uri="{BB962C8B-B14F-4D97-AF65-F5344CB8AC3E}">
        <p14:creationId xmlns:p14="http://schemas.microsoft.com/office/powerpoint/2010/main" val="2142198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3eb79248-ef8e-41d2-8b02-454e8e68cc7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3B55-0A34-4559-8853-29E2CD92D6E1}"/>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AD0D084F-5FBA-4315-9864-1C1705F343A6}"/>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When creating a file sharing solution, how do you decide between Azure Files, a IaaS File Server or a third-party file sharing solution?</a:t>
            </a:r>
          </a:p>
        </p:txBody>
      </p:sp>
      <p:pic>
        <p:nvPicPr>
          <p:cNvPr id="5" name="Picture 4" descr="Question">
            <a:extLst>
              <a:ext uri="{FF2B5EF4-FFF2-40B4-BE49-F238E27FC236}">
                <a16:creationId xmlns:a16="http://schemas.microsoft.com/office/drawing/2014/main" id="{7F2168C4-939D-4D07-BD1E-86D6CBBD5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84B2D9AC-62E0-4E33-9AF8-7A0B0B3C224E}"/>
              </a:ext>
            </a:extLst>
          </p:cNvPr>
          <p:cNvSpPr txBox="1"/>
          <p:nvPr/>
        </p:nvSpPr>
        <p:spPr>
          <a:xfrm>
            <a:off x="222422" y="6301946"/>
            <a:ext cx="955589" cy="369332"/>
          </a:xfrm>
          <a:prstGeom prst="rect">
            <a:avLst/>
          </a:prstGeom>
          <a:noFill/>
        </p:spPr>
        <p:txBody>
          <a:bodyPr wrap="square" rtlCol="0">
            <a:spAutoFit/>
          </a:bodyPr>
          <a:lstStyle/>
          <a:p>
            <a:r>
              <a:rPr lang="en-US" dirty="0"/>
              <a:t>6-15</a:t>
            </a:r>
          </a:p>
        </p:txBody>
      </p:sp>
    </p:spTree>
    <p:extLst>
      <p:ext uri="{BB962C8B-B14F-4D97-AF65-F5344CB8AC3E}">
        <p14:creationId xmlns:p14="http://schemas.microsoft.com/office/powerpoint/2010/main" val="3717582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a78524f4-f525-4971-9089-e4c6054d3a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4480-9F69-4D78-BB02-F99A6DA6AC86}"/>
              </a:ext>
            </a:extLst>
          </p:cNvPr>
          <p:cNvSpPr>
            <a:spLocks noGrp="1"/>
          </p:cNvSpPr>
          <p:nvPr>
            <p:ph type="title"/>
          </p:nvPr>
        </p:nvSpPr>
        <p:spPr/>
        <p:txBody>
          <a:bodyPr/>
          <a:lstStyle/>
          <a:p>
            <a:r>
              <a:rPr lang="en-US" dirty="0"/>
              <a:t>Lab: Deploying Azure Storage to Support Other Workloads in Azure</a:t>
            </a:r>
          </a:p>
        </p:txBody>
      </p:sp>
      <p:sp>
        <p:nvSpPr>
          <p:cNvPr id="3" name="Text Placeholder 2">
            <a:extLst>
              <a:ext uri="{FF2B5EF4-FFF2-40B4-BE49-F238E27FC236}">
                <a16:creationId xmlns:a16="http://schemas.microsoft.com/office/drawing/2014/main" id="{27786B02-9BC7-453F-B48F-63ED2BCA45E3}"/>
              </a:ext>
            </a:extLst>
          </p:cNvPr>
          <p:cNvSpPr>
            <a:spLocks noGrp="1"/>
          </p:cNvSpPr>
          <p:nvPr>
            <p:ph type="body" idx="1"/>
          </p:nvPr>
        </p:nvSpPr>
        <p:spPr/>
        <p:txBody>
          <a:bodyPr/>
          <a:lstStyle/>
          <a:p>
            <a:r>
              <a:rPr lang="en-US" dirty="0"/>
              <a:t>Exercise 1: Creating Required Resources for a Virtual Machine
Exercise 2: Creating a VM With a Storage Account
Exercise 3: Creating a VM With a Managed Disk
Exercise 4: Cleanup Subscription</a:t>
            </a:r>
          </a:p>
        </p:txBody>
      </p:sp>
      <p:sp>
        <p:nvSpPr>
          <p:cNvPr id="4" name="TextBox 3">
            <a:extLst>
              <a:ext uri="{FF2B5EF4-FFF2-40B4-BE49-F238E27FC236}">
                <a16:creationId xmlns:a16="http://schemas.microsoft.com/office/drawing/2014/main" id="{7DFDD83B-822B-4D03-B940-10400B191A87}"/>
              </a:ext>
            </a:extLst>
          </p:cNvPr>
          <p:cNvSpPr txBox="1"/>
          <p:nvPr/>
        </p:nvSpPr>
        <p:spPr>
          <a:xfrm>
            <a:off x="458788" y="3745141"/>
            <a:ext cx="3146311" cy="523220"/>
          </a:xfrm>
          <a:prstGeom prst="rect">
            <a:avLst/>
          </a:prstGeom>
          <a:noFill/>
        </p:spPr>
        <p:txBody>
          <a:bodyPr vert="horz" wrap="none" rtlCol="0">
            <a:spAutoFit/>
          </a:bodyPr>
          <a:lstStyle/>
          <a:p>
            <a:r>
              <a:rPr lang="en-US" sz="2800" b="0" dirty="0">
                <a:latin typeface="Segoe UI" panose="020B0502040204020203" pitchFamily="34" charset="0"/>
              </a:rPr>
              <a:t>Logon Information</a:t>
            </a:r>
          </a:p>
        </p:txBody>
      </p:sp>
      <p:sp>
        <p:nvSpPr>
          <p:cNvPr id="5" name="TextBox 4">
            <a:extLst>
              <a:ext uri="{FF2B5EF4-FFF2-40B4-BE49-F238E27FC236}">
                <a16:creationId xmlns:a16="http://schemas.microsoft.com/office/drawing/2014/main" id="{CCC7BFDC-7753-4848-BA8A-B489F5CACF34}"/>
              </a:ext>
            </a:extLst>
          </p:cNvPr>
          <p:cNvSpPr txBox="1"/>
          <p:nvPr/>
        </p:nvSpPr>
        <p:spPr>
          <a:xfrm>
            <a:off x="458788" y="4126141"/>
            <a:ext cx="6168612" cy="1384995"/>
          </a:xfrm>
          <a:prstGeom prst="rect">
            <a:avLst/>
          </a:prstGeom>
          <a:noFill/>
        </p:spPr>
        <p:txBody>
          <a:bodyPr vert="horz" wrap="none" rtlCol="0">
            <a:spAutoFit/>
          </a:bodyPr>
          <a:lstStyle/>
          <a:p>
            <a:r>
              <a:rPr lang="en-US" sz="2800" b="0" dirty="0">
                <a:latin typeface="Segoe UI" panose="020B0502040204020203" pitchFamily="34" charset="0"/>
              </a:rPr>
              <a:t>Virtual machine:	</a:t>
            </a:r>
            <a:r>
              <a:rPr lang="en-US" sz="2800" dirty="0">
                <a:latin typeface="Segoe UI" panose="020B0502040204020203" pitchFamily="34" charset="0"/>
              </a:rPr>
              <a:t>20535A-SEA-ARCH</a:t>
            </a:r>
            <a:endParaRPr lang="en-US" sz="2800" b="0" dirty="0">
              <a:latin typeface="Segoe UI" panose="020B0502040204020203" pitchFamily="34" charset="0"/>
            </a:endParaRPr>
          </a:p>
          <a:p>
            <a:r>
              <a:rPr lang="en-US" sz="2800" b="0" dirty="0">
                <a:latin typeface="Segoe UI" panose="020B0502040204020203" pitchFamily="34" charset="0"/>
              </a:rPr>
              <a:t>User name: 	</a:t>
            </a:r>
            <a:r>
              <a:rPr lang="en-US" sz="2800" dirty="0">
                <a:latin typeface="Segoe UI" panose="020B0502040204020203" pitchFamily="34" charset="0"/>
              </a:rPr>
              <a:t>Admin</a:t>
            </a:r>
            <a:endParaRPr lang="en-US" sz="2800" b="0" dirty="0">
              <a:latin typeface="Segoe UI" panose="020B0502040204020203" pitchFamily="34" charset="0"/>
            </a:endParaRPr>
          </a:p>
          <a:p>
            <a:r>
              <a:rPr lang="en-US" sz="2800" b="0" dirty="0">
                <a:latin typeface="Segoe UI" panose="020B0502040204020203" pitchFamily="34" charset="0"/>
              </a:rPr>
              <a:t>Password: 		</a:t>
            </a:r>
            <a:r>
              <a:rPr lang="en-US" sz="2800" dirty="0">
                <a:latin typeface="Segoe UI" panose="020B0502040204020203" pitchFamily="34" charset="0"/>
              </a:rPr>
              <a:t>Pa55w.rd</a:t>
            </a:r>
            <a:endParaRPr lang="en-US" sz="2800" b="0" dirty="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E8119FD3-C821-4FB0-AC43-85DCA07B97FE}"/>
              </a:ext>
            </a:extLst>
          </p:cNvPr>
          <p:cNvSpPr txBox="1"/>
          <p:nvPr/>
        </p:nvSpPr>
        <p:spPr>
          <a:xfrm>
            <a:off x="458788" y="6163356"/>
            <a:ext cx="4529573" cy="523220"/>
          </a:xfrm>
          <a:prstGeom prst="rect">
            <a:avLst/>
          </a:prstGeom>
          <a:noFill/>
        </p:spPr>
        <p:txBody>
          <a:bodyPr vert="horz" wrap="none" rtlCol="0">
            <a:spAutoFit/>
          </a:bodyPr>
          <a:lstStyle/>
          <a:p>
            <a:r>
              <a:rPr lang="en-US" sz="2800" b="0" dirty="0">
                <a:latin typeface="Segoe UI" panose="020B0502040204020203" pitchFamily="34" charset="0"/>
              </a:rPr>
              <a:t>Estimated Time: 60 minutes</a:t>
            </a:r>
          </a:p>
        </p:txBody>
      </p:sp>
    </p:spTree>
    <p:extLst>
      <p:ext uri="{BB962C8B-B14F-4D97-AF65-F5344CB8AC3E}">
        <p14:creationId xmlns:p14="http://schemas.microsoft.com/office/powerpoint/2010/main" val="964701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Lab Scenario8607072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61BF-35AB-4585-87FA-CC0678C17A81}"/>
              </a:ext>
            </a:extLst>
          </p:cNvPr>
          <p:cNvSpPr>
            <a:spLocks noGrp="1"/>
          </p:cNvSpPr>
          <p:nvPr>
            <p:ph type="title"/>
          </p:nvPr>
        </p:nvSpPr>
        <p:spPr/>
        <p:txBody>
          <a:bodyPr/>
          <a:lstStyle/>
          <a:p>
            <a:r>
              <a:rPr lang="en-US" dirty="0"/>
              <a:t>Lab Scenario</a:t>
            </a:r>
          </a:p>
        </p:txBody>
      </p:sp>
      <p:sp>
        <p:nvSpPr>
          <p:cNvPr id="4" name="TextBox 3">
            <a:extLst>
              <a:ext uri="{FF2B5EF4-FFF2-40B4-BE49-F238E27FC236}">
                <a16:creationId xmlns:a16="http://schemas.microsoft.com/office/drawing/2014/main" id="{64229A35-6E41-4D6C-9D25-5136721BAF94}"/>
              </a:ext>
            </a:extLst>
          </p:cNvPr>
          <p:cNvSpPr txBox="1"/>
          <p:nvPr/>
        </p:nvSpPr>
        <p:spPr>
          <a:xfrm>
            <a:off x="458788" y="1021215"/>
            <a:ext cx="8119156" cy="1384995"/>
          </a:xfrm>
          <a:prstGeom prst="rect">
            <a:avLst/>
          </a:prstGeom>
          <a:noFill/>
        </p:spPr>
        <p:txBody>
          <a:bodyPr vert="horz" wrap="square" rtlCol="0">
            <a:spAutoFit/>
          </a:bodyPr>
          <a:lstStyle/>
          <a:p>
            <a:pPr marL="0" marR="0">
              <a:spcBef>
                <a:spcPts val="600"/>
              </a:spcBef>
              <a:spcAft>
                <a:spcPts val="800"/>
              </a:spcAft>
            </a:pPr>
            <a:r>
              <a:rPr lang="en-US" sz="2800" b="0" dirty="0">
                <a:latin typeface="Segoe UI" panose="020B0502040204020203" pitchFamily="34" charset="0"/>
                <a:ea typeface="Calibri" panose="020F0502020204030204" pitchFamily="34" charset="0"/>
                <a:cs typeface="Times New Roman" panose="02020603050405020304" pitchFamily="18" charset="0"/>
              </a:rPr>
              <a:t>An established business has hired your company to help it transition from using Storage Accounts and blobs to managed disks in Azure.</a:t>
            </a:r>
            <a:endParaRPr lang="en-US" sz="2800" b="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1276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bb1a7c50-b8a8-40a7-85db-59081cad6e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72D4-1400-4A96-B8CA-B61362CFDA79}"/>
              </a:ext>
            </a:extLst>
          </p:cNvPr>
          <p:cNvSpPr>
            <a:spLocks noGrp="1"/>
          </p:cNvSpPr>
          <p:nvPr>
            <p:ph type="title"/>
          </p:nvPr>
        </p:nvSpPr>
        <p:spPr/>
        <p:txBody>
          <a:bodyPr/>
          <a:lstStyle/>
          <a:p>
            <a:r>
              <a:rPr lang="en-US" dirty="0"/>
              <a:t>Lab Review</a:t>
            </a:r>
          </a:p>
        </p:txBody>
      </p:sp>
      <p:sp>
        <p:nvSpPr>
          <p:cNvPr id="3" name="Text Placeholder 2">
            <a:extLst>
              <a:ext uri="{FF2B5EF4-FFF2-40B4-BE49-F238E27FC236}">
                <a16:creationId xmlns:a16="http://schemas.microsoft.com/office/drawing/2014/main" id="{099F5405-D959-4FF8-9B0B-9C9720D4EEAA}"/>
              </a:ext>
            </a:extLst>
          </p:cNvPr>
          <p:cNvSpPr>
            <a:spLocks noGrp="1"/>
          </p:cNvSpPr>
          <p:nvPr>
            <p:ph type="body" idx="1"/>
          </p:nvPr>
        </p:nvSpPr>
        <p:spPr/>
        <p:txBody>
          <a:bodyPr/>
          <a:lstStyle/>
          <a:p>
            <a:r>
              <a:rPr lang="en-US" dirty="0"/>
              <a:t>If you are reusing VHDs across different VMs created by various ARM templates, should you use managed or un-managed disks?</a:t>
            </a:r>
          </a:p>
        </p:txBody>
      </p:sp>
    </p:spTree>
    <p:extLst>
      <p:ext uri="{BB962C8B-B14F-4D97-AF65-F5344CB8AC3E}">
        <p14:creationId xmlns:p14="http://schemas.microsoft.com/office/powerpoint/2010/main" val="3620180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Module_Re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03F53-74FA-4509-BD3C-569841B44314}"/>
              </a:ext>
            </a:extLst>
          </p:cNvPr>
          <p:cNvSpPr>
            <a:spLocks noGrp="1"/>
          </p:cNvSpPr>
          <p:nvPr>
            <p:ph type="title"/>
          </p:nvPr>
        </p:nvSpPr>
        <p:spPr/>
        <p:txBody>
          <a:bodyPr/>
          <a:lstStyle/>
          <a:p>
            <a:r>
              <a:rPr lang="en-US" dirty="0"/>
              <a:t>Module Review and Takeaways</a:t>
            </a:r>
          </a:p>
        </p:txBody>
      </p:sp>
      <p:sp>
        <p:nvSpPr>
          <p:cNvPr id="3" name="Text Placeholder 2">
            <a:extLst>
              <a:ext uri="{FF2B5EF4-FFF2-40B4-BE49-F238E27FC236}">
                <a16:creationId xmlns:a16="http://schemas.microsoft.com/office/drawing/2014/main" id="{611D839A-F4E5-4A3B-803B-1726B23DB3CD}"/>
              </a:ext>
            </a:extLst>
          </p:cNvPr>
          <p:cNvSpPr>
            <a:spLocks noGrp="1"/>
          </p:cNvSpPr>
          <p:nvPr>
            <p:ph type="body" idx="1"/>
          </p:nvPr>
        </p:nvSpPr>
        <p:spPr/>
        <p:txBody>
          <a:bodyPr/>
          <a:lstStyle/>
          <a:p>
            <a:r>
              <a:rPr lang="en-US" dirty="0"/>
              <a:t>Review Questions</a:t>
            </a:r>
          </a:p>
        </p:txBody>
      </p:sp>
    </p:spTree>
    <p:extLst>
      <p:ext uri="{BB962C8B-B14F-4D97-AF65-F5344CB8AC3E}">
        <p14:creationId xmlns:p14="http://schemas.microsoft.com/office/powerpoint/2010/main" val="1240641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20AE-7E2E-4E4F-8DCD-AE59B46C74BF}"/>
              </a:ext>
            </a:extLst>
          </p:cNvPr>
          <p:cNvSpPr>
            <a:spLocks noGrp="1"/>
          </p:cNvSpPr>
          <p:nvPr>
            <p:ph type="title"/>
          </p:nvPr>
        </p:nvSpPr>
        <p:spPr/>
        <p:txBody>
          <a:bodyPr/>
          <a:lstStyle/>
          <a:p>
            <a:r>
              <a:rPr lang="en-US" dirty="0"/>
              <a:t>Lesson 1: Pricing</a:t>
            </a:r>
          </a:p>
        </p:txBody>
      </p:sp>
      <p:sp>
        <p:nvSpPr>
          <p:cNvPr id="3" name="Text Placeholder 2">
            <a:extLst>
              <a:ext uri="{FF2B5EF4-FFF2-40B4-BE49-F238E27FC236}">
                <a16:creationId xmlns:a16="http://schemas.microsoft.com/office/drawing/2014/main" id="{1EEA788A-95BE-4BB8-9619-439C81A2259C}"/>
              </a:ext>
            </a:extLst>
          </p:cNvPr>
          <p:cNvSpPr>
            <a:spLocks noGrp="1"/>
          </p:cNvSpPr>
          <p:nvPr>
            <p:ph type="body" idx="1"/>
          </p:nvPr>
        </p:nvSpPr>
        <p:spPr/>
        <p:txBody>
          <a:bodyPr/>
          <a:lstStyle/>
          <a:p>
            <a:r>
              <a:rPr lang="en-US" dirty="0"/>
              <a:t>Azure Storage
Storage Account Security
Storage Account Replication
Storage Performance &amp; Pricing</a:t>
            </a:r>
          </a:p>
        </p:txBody>
      </p:sp>
      <p:sp>
        <p:nvSpPr>
          <p:cNvPr id="4" name="TextBox 3">
            <a:extLst>
              <a:ext uri="{FF2B5EF4-FFF2-40B4-BE49-F238E27FC236}">
                <a16:creationId xmlns:a16="http://schemas.microsoft.com/office/drawing/2014/main" id="{0DF4E490-A7A2-44FD-A75C-3F2B5C37605E}"/>
              </a:ext>
            </a:extLst>
          </p:cNvPr>
          <p:cNvSpPr txBox="1"/>
          <p:nvPr/>
        </p:nvSpPr>
        <p:spPr>
          <a:xfrm>
            <a:off x="222422" y="6301946"/>
            <a:ext cx="955589" cy="369332"/>
          </a:xfrm>
          <a:prstGeom prst="rect">
            <a:avLst/>
          </a:prstGeom>
          <a:noFill/>
        </p:spPr>
        <p:txBody>
          <a:bodyPr wrap="square" rtlCol="0">
            <a:spAutoFit/>
          </a:bodyPr>
          <a:lstStyle/>
          <a:p>
            <a:r>
              <a:rPr lang="en-US" dirty="0"/>
              <a:t>6-1</a:t>
            </a:r>
          </a:p>
        </p:txBody>
      </p:sp>
    </p:spTree>
    <p:extLst>
      <p:ext uri="{BB962C8B-B14F-4D97-AF65-F5344CB8AC3E}">
        <p14:creationId xmlns:p14="http://schemas.microsoft.com/office/powerpoint/2010/main" val="2162881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18E3-27B8-456A-8C87-2216914D3D9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DB4C9692-9DDD-4353-9370-6429AFABDA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7443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E4EF-EF98-45F8-AB71-F9DB991C9FEF}"/>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8F1F73B-84C0-472A-8583-EA5EBEC0331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0755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6374-5CA0-4920-BB18-B2093654E906}"/>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74A794D7-7260-4FA2-B218-249D3F1FD526}"/>
              </a:ext>
            </a:extLst>
          </p:cNvPr>
          <p:cNvSpPr>
            <a:spLocks noGrp="1"/>
          </p:cNvSpPr>
          <p:nvPr>
            <p:ph type="body" idx="1"/>
          </p:nvPr>
        </p:nvSpPr>
        <p:spPr/>
        <p:txBody>
          <a:bodyPr/>
          <a:lstStyle/>
          <a:p>
            <a:r>
              <a:rPr lang="en-US" dirty="0"/>
              <a:t>Relational Databases
NoSQL Services
Azure Cosmos DB
Data Storage &amp; Integration
Data Analysis</a:t>
            </a:r>
          </a:p>
        </p:txBody>
      </p:sp>
      <p:sp>
        <p:nvSpPr>
          <p:cNvPr id="4" name="TextBox 3">
            <a:extLst>
              <a:ext uri="{FF2B5EF4-FFF2-40B4-BE49-F238E27FC236}">
                <a16:creationId xmlns:a16="http://schemas.microsoft.com/office/drawing/2014/main" id="{1B35009E-43DA-4137-A03C-4A819DAE4382}"/>
              </a:ext>
            </a:extLst>
          </p:cNvPr>
          <p:cNvSpPr txBox="1"/>
          <p:nvPr/>
        </p:nvSpPr>
        <p:spPr>
          <a:xfrm>
            <a:off x="222422" y="6301946"/>
            <a:ext cx="955589" cy="369332"/>
          </a:xfrm>
          <a:prstGeom prst="rect">
            <a:avLst/>
          </a:prstGeom>
          <a:noFill/>
        </p:spPr>
        <p:txBody>
          <a:bodyPr wrap="square" rtlCol="0">
            <a:spAutoFit/>
          </a:bodyPr>
          <a:lstStyle/>
          <a:p>
            <a:r>
              <a:rPr lang="en-US" dirty="0"/>
              <a:t>7-1</a:t>
            </a:r>
          </a:p>
        </p:txBody>
      </p:sp>
    </p:spTree>
    <p:extLst>
      <p:ext uri="{BB962C8B-B14F-4D97-AF65-F5344CB8AC3E}">
        <p14:creationId xmlns:p14="http://schemas.microsoft.com/office/powerpoint/2010/main" val="1543393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DB19-52D4-498C-854D-50F2DC0F6F0B}"/>
              </a:ext>
            </a:extLst>
          </p:cNvPr>
          <p:cNvSpPr>
            <a:spLocks noGrp="1"/>
          </p:cNvSpPr>
          <p:nvPr>
            <p:ph type="title"/>
          </p:nvPr>
        </p:nvSpPr>
        <p:spPr/>
        <p:txBody>
          <a:bodyPr/>
          <a:lstStyle/>
          <a:p>
            <a:r>
              <a:rPr lang="en-US" dirty="0"/>
              <a:t>Lesson 1: Relational Databases</a:t>
            </a:r>
          </a:p>
        </p:txBody>
      </p:sp>
      <p:sp>
        <p:nvSpPr>
          <p:cNvPr id="3" name="Text Placeholder 2">
            <a:extLst>
              <a:ext uri="{FF2B5EF4-FFF2-40B4-BE49-F238E27FC236}">
                <a16:creationId xmlns:a16="http://schemas.microsoft.com/office/drawing/2014/main" id="{2E462032-8773-4763-8779-9090A63C501F}"/>
              </a:ext>
            </a:extLst>
          </p:cNvPr>
          <p:cNvSpPr>
            <a:spLocks noGrp="1"/>
          </p:cNvSpPr>
          <p:nvPr>
            <p:ph type="body" idx="1"/>
          </p:nvPr>
        </p:nvSpPr>
        <p:spPr/>
        <p:txBody>
          <a:bodyPr/>
          <a:lstStyle/>
          <a:p>
            <a:r>
              <a:rPr lang="en-US" dirty="0"/>
              <a:t>Azure SQL Database
Third-Party Databases in Azure</a:t>
            </a:r>
          </a:p>
        </p:txBody>
      </p:sp>
      <p:sp>
        <p:nvSpPr>
          <p:cNvPr id="4" name="TextBox 3">
            <a:extLst>
              <a:ext uri="{FF2B5EF4-FFF2-40B4-BE49-F238E27FC236}">
                <a16:creationId xmlns:a16="http://schemas.microsoft.com/office/drawing/2014/main" id="{06C19360-51DC-43BB-9FF3-559B8D53E362}"/>
              </a:ext>
            </a:extLst>
          </p:cNvPr>
          <p:cNvSpPr txBox="1"/>
          <p:nvPr/>
        </p:nvSpPr>
        <p:spPr>
          <a:xfrm>
            <a:off x="222422" y="6301946"/>
            <a:ext cx="955589" cy="369332"/>
          </a:xfrm>
          <a:prstGeom prst="rect">
            <a:avLst/>
          </a:prstGeom>
          <a:noFill/>
        </p:spPr>
        <p:txBody>
          <a:bodyPr wrap="square" rtlCol="0">
            <a:spAutoFit/>
          </a:bodyPr>
          <a:lstStyle/>
          <a:p>
            <a:r>
              <a:rPr lang="en-US" dirty="0"/>
              <a:t>7-2</a:t>
            </a:r>
          </a:p>
        </p:txBody>
      </p:sp>
    </p:spTree>
    <p:extLst>
      <p:ext uri="{BB962C8B-B14F-4D97-AF65-F5344CB8AC3E}">
        <p14:creationId xmlns:p14="http://schemas.microsoft.com/office/powerpoint/2010/main" val="1015662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F10C-2A9A-4EBC-BADF-060DBEF3F24C}"/>
              </a:ext>
            </a:extLst>
          </p:cNvPr>
          <p:cNvSpPr>
            <a:spLocks noGrp="1"/>
          </p:cNvSpPr>
          <p:nvPr>
            <p:ph type="title"/>
          </p:nvPr>
        </p:nvSpPr>
        <p:spPr/>
        <p:txBody>
          <a:bodyPr/>
          <a:lstStyle/>
          <a:p>
            <a:r>
              <a:rPr lang="en-US" dirty="0"/>
              <a:t>Azure SQL Database</a:t>
            </a:r>
          </a:p>
        </p:txBody>
      </p:sp>
      <p:sp>
        <p:nvSpPr>
          <p:cNvPr id="4" name="Content Placeholder 2">
            <a:extLst>
              <a:ext uri="{FF2B5EF4-FFF2-40B4-BE49-F238E27FC236}">
                <a16:creationId xmlns:a16="http://schemas.microsoft.com/office/drawing/2014/main" id="{A6BEAC8F-CF5B-4B37-A361-BAF2B93B76F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SQL-as-a-Service Offering:</a:t>
            </a:r>
          </a:p>
          <a:p>
            <a:pPr lvl="1"/>
            <a:r>
              <a:rPr lang="en-US" b="0" kern="0" dirty="0">
                <a:solidFill>
                  <a:srgbClr val="000000"/>
                </a:solidFill>
              </a:rPr>
              <a:t>Fully managed</a:t>
            </a:r>
          </a:p>
          <a:p>
            <a:pPr lvl="1"/>
            <a:r>
              <a:rPr lang="en-US" b="0" kern="0" dirty="0">
                <a:solidFill>
                  <a:srgbClr val="000000"/>
                </a:solidFill>
              </a:rPr>
              <a:t>Automatically replicated</a:t>
            </a:r>
          </a:p>
          <a:p>
            <a:pPr lvl="1"/>
            <a:r>
              <a:rPr lang="en-US" b="0" kern="0" dirty="0">
                <a:solidFill>
                  <a:srgbClr val="000000"/>
                </a:solidFill>
              </a:rPr>
              <a:t>Compatible with existing TDS-capable software:</a:t>
            </a:r>
          </a:p>
          <a:p>
            <a:pPr lvl="2"/>
            <a:r>
              <a:rPr lang="en-US" b="0" kern="0" dirty="0">
                <a:solidFill>
                  <a:srgbClr val="000000"/>
                </a:solidFill>
              </a:rPr>
              <a:t>Visual Studio</a:t>
            </a:r>
          </a:p>
          <a:p>
            <a:pPr lvl="2"/>
            <a:r>
              <a:rPr lang="en-US" b="0" kern="0" dirty="0">
                <a:solidFill>
                  <a:srgbClr val="000000"/>
                </a:solidFill>
              </a:rPr>
              <a:t>SQL Server Management Studio</a:t>
            </a:r>
          </a:p>
          <a:p>
            <a:pPr lvl="2"/>
            <a:r>
              <a:rPr lang="en-US" b="0" kern="0" dirty="0">
                <a:solidFill>
                  <a:srgbClr val="000000"/>
                </a:solidFill>
              </a:rPr>
              <a:t>Entity Framework</a:t>
            </a:r>
          </a:p>
          <a:p>
            <a:pPr lvl="1"/>
            <a:r>
              <a:rPr lang="en-US" b="0" kern="0" dirty="0">
                <a:solidFill>
                  <a:srgbClr val="000000"/>
                </a:solidFill>
              </a:rPr>
              <a:t>Managed using existing tools, the CLI, PowerShell or the Portal</a:t>
            </a:r>
          </a:p>
          <a:p>
            <a:pPr lvl="1"/>
            <a:r>
              <a:rPr lang="en-US" b="0" kern="0" dirty="0">
                <a:solidFill>
                  <a:srgbClr val="000000"/>
                </a:solidFill>
              </a:rPr>
              <a:t>Performance measured in a predictable manner:</a:t>
            </a:r>
          </a:p>
          <a:p>
            <a:pPr lvl="2"/>
            <a:r>
              <a:rPr lang="en-US" b="0" kern="0" dirty="0">
                <a:solidFill>
                  <a:srgbClr val="000000"/>
                </a:solidFill>
              </a:rPr>
              <a:t>Database Throughput Units (DTUs)</a:t>
            </a:r>
          </a:p>
        </p:txBody>
      </p:sp>
      <p:sp>
        <p:nvSpPr>
          <p:cNvPr id="5" name="TextBox 4">
            <a:extLst>
              <a:ext uri="{FF2B5EF4-FFF2-40B4-BE49-F238E27FC236}">
                <a16:creationId xmlns:a16="http://schemas.microsoft.com/office/drawing/2014/main" id="{4B056111-128D-4F8B-B4A7-B4D934905560}"/>
              </a:ext>
            </a:extLst>
          </p:cNvPr>
          <p:cNvSpPr txBox="1"/>
          <p:nvPr/>
        </p:nvSpPr>
        <p:spPr>
          <a:xfrm>
            <a:off x="222422" y="6301946"/>
            <a:ext cx="955589" cy="369332"/>
          </a:xfrm>
          <a:prstGeom prst="rect">
            <a:avLst/>
          </a:prstGeom>
          <a:noFill/>
        </p:spPr>
        <p:txBody>
          <a:bodyPr wrap="square" rtlCol="0">
            <a:spAutoFit/>
          </a:bodyPr>
          <a:lstStyle/>
          <a:p>
            <a:r>
              <a:rPr lang="en-US" dirty="0"/>
              <a:t>7-2</a:t>
            </a:r>
          </a:p>
        </p:txBody>
      </p:sp>
    </p:spTree>
    <p:extLst>
      <p:ext uri="{BB962C8B-B14F-4D97-AF65-F5344CB8AC3E}">
        <p14:creationId xmlns:p14="http://schemas.microsoft.com/office/powerpoint/2010/main" val="999489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7D6A-BFBA-4302-9A4F-7FDB93A88705}"/>
              </a:ext>
            </a:extLst>
          </p:cNvPr>
          <p:cNvSpPr>
            <a:spLocks noGrp="1"/>
          </p:cNvSpPr>
          <p:nvPr>
            <p:ph type="title"/>
          </p:nvPr>
        </p:nvSpPr>
        <p:spPr/>
        <p:txBody>
          <a:bodyPr/>
          <a:lstStyle/>
          <a:p>
            <a:r>
              <a:rPr lang="en-US" dirty="0"/>
              <a:t>Tiers</a:t>
            </a:r>
          </a:p>
        </p:txBody>
      </p:sp>
      <p:grpSp>
        <p:nvGrpSpPr>
          <p:cNvPr id="3" name="Group 2" descr="Azure SQL Database Tiers">
            <a:extLst>
              <a:ext uri="{FF2B5EF4-FFF2-40B4-BE49-F238E27FC236}">
                <a16:creationId xmlns:a16="http://schemas.microsoft.com/office/drawing/2014/main" id="{76044EAE-E228-48C8-84AA-46DFE927B419}"/>
              </a:ext>
            </a:extLst>
          </p:cNvPr>
          <p:cNvGrpSpPr/>
          <p:nvPr/>
        </p:nvGrpSpPr>
        <p:grpSpPr>
          <a:xfrm>
            <a:off x="228600" y="1550461"/>
            <a:ext cx="8686800" cy="4390726"/>
            <a:chOff x="228600" y="1550461"/>
            <a:chExt cx="8686800" cy="4390726"/>
          </a:xfrm>
        </p:grpSpPr>
        <p:cxnSp>
          <p:nvCxnSpPr>
            <p:cNvPr id="4" name="Straight Connector 3">
              <a:extLst>
                <a:ext uri="{FF2B5EF4-FFF2-40B4-BE49-F238E27FC236}">
                  <a16:creationId xmlns:a16="http://schemas.microsoft.com/office/drawing/2014/main" id="{52EC51EF-0B1F-4CCA-AD61-042FD6F36BA6}"/>
                </a:ext>
              </a:extLst>
            </p:cNvPr>
            <p:cNvCxnSpPr/>
            <p:nvPr/>
          </p:nvCxnSpPr>
          <p:spPr>
            <a:xfrm>
              <a:off x="3009524" y="2250914"/>
              <a:ext cx="0" cy="309628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86855D1-0617-4A25-8F51-4B55CEEA4AFF}"/>
                </a:ext>
              </a:extLst>
            </p:cNvPr>
            <p:cNvCxnSpPr/>
            <p:nvPr/>
          </p:nvCxnSpPr>
          <p:spPr>
            <a:xfrm>
              <a:off x="6048470" y="2250914"/>
              <a:ext cx="0" cy="309628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D3F9B5-D9B3-4818-8479-33F4A6C74C03}"/>
                </a:ext>
              </a:extLst>
            </p:cNvPr>
            <p:cNvSpPr txBox="1"/>
            <p:nvPr/>
          </p:nvSpPr>
          <p:spPr>
            <a:xfrm>
              <a:off x="887995" y="5438458"/>
              <a:ext cx="1490804" cy="489365"/>
            </a:xfrm>
            <a:prstGeom prst="rect">
              <a:avLst/>
            </a:prstGeom>
            <a:noFill/>
          </p:spPr>
          <p:txBody>
            <a:bodyPr wrap="square" lIns="182880" tIns="146304" rIns="182880" bIns="146304" rtlCol="0">
              <a:spAutoFit/>
            </a:bodyPr>
            <a:lstStyle/>
            <a:p>
              <a:pPr lvl="0" algn="ctr">
                <a:lnSpc>
                  <a:spcPct val="90000"/>
                </a:lnSpc>
                <a:spcAft>
                  <a:spcPts val="600"/>
                </a:spcAft>
              </a:pPr>
              <a:r>
                <a:rPr lang="en-US" sz="14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BASIC</a:t>
              </a:r>
            </a:p>
          </p:txBody>
        </p:sp>
        <p:sp>
          <p:nvSpPr>
            <p:cNvPr id="7" name="TextBox 6">
              <a:extLst>
                <a:ext uri="{FF2B5EF4-FFF2-40B4-BE49-F238E27FC236}">
                  <a16:creationId xmlns:a16="http://schemas.microsoft.com/office/drawing/2014/main" id="{75CE7AA3-C46E-434D-9468-3855B8EA8834}"/>
                </a:ext>
              </a:extLst>
            </p:cNvPr>
            <p:cNvSpPr txBox="1"/>
            <p:nvPr/>
          </p:nvSpPr>
          <p:spPr>
            <a:xfrm>
              <a:off x="3869603" y="5451822"/>
              <a:ext cx="1490804" cy="489365"/>
            </a:xfrm>
            <a:prstGeom prst="rect">
              <a:avLst/>
            </a:prstGeom>
            <a:noFill/>
          </p:spPr>
          <p:txBody>
            <a:bodyPr wrap="square" lIns="182880" tIns="146304" rIns="182880" bIns="146304" rtlCol="0">
              <a:spAutoFit/>
            </a:bodyPr>
            <a:lstStyle/>
            <a:p>
              <a:pPr lvl="0" algn="ctr">
                <a:lnSpc>
                  <a:spcPct val="90000"/>
                </a:lnSpc>
                <a:spcAft>
                  <a:spcPts val="600"/>
                </a:spcAft>
              </a:pPr>
              <a:r>
                <a:rPr lang="en-US" sz="14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STANDARD</a:t>
              </a:r>
            </a:p>
          </p:txBody>
        </p:sp>
        <p:sp>
          <p:nvSpPr>
            <p:cNvPr id="8" name="TextBox 7">
              <a:extLst>
                <a:ext uri="{FF2B5EF4-FFF2-40B4-BE49-F238E27FC236}">
                  <a16:creationId xmlns:a16="http://schemas.microsoft.com/office/drawing/2014/main" id="{0E35DA16-E933-4545-872A-3CE79BD0CB2F}"/>
                </a:ext>
              </a:extLst>
            </p:cNvPr>
            <p:cNvSpPr txBox="1"/>
            <p:nvPr/>
          </p:nvSpPr>
          <p:spPr>
            <a:xfrm>
              <a:off x="6712439" y="5451821"/>
              <a:ext cx="1490804" cy="489365"/>
            </a:xfrm>
            <a:prstGeom prst="rect">
              <a:avLst/>
            </a:prstGeom>
            <a:noFill/>
          </p:spPr>
          <p:txBody>
            <a:bodyPr wrap="square" lIns="182880" tIns="146304" rIns="182880" bIns="146304" rtlCol="0">
              <a:spAutoFit/>
            </a:bodyPr>
            <a:lstStyle/>
            <a:p>
              <a:pPr lvl="0" algn="ctr">
                <a:lnSpc>
                  <a:spcPct val="90000"/>
                </a:lnSpc>
                <a:spcAft>
                  <a:spcPts val="600"/>
                </a:spcAft>
              </a:pPr>
              <a:r>
                <a:rPr lang="en-US" sz="1400" b="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PREMIUM</a:t>
              </a:r>
            </a:p>
          </p:txBody>
        </p:sp>
        <p:pic>
          <p:nvPicPr>
            <p:cNvPr id="9" name="Picture 3">
              <a:extLst>
                <a:ext uri="{FF2B5EF4-FFF2-40B4-BE49-F238E27FC236}">
                  <a16:creationId xmlns:a16="http://schemas.microsoft.com/office/drawing/2014/main" id="{B2B43F21-508B-416F-B7D1-5AFA1FE3F2F0}"/>
                </a:ext>
              </a:extLst>
            </p:cNvPr>
            <p:cNvPicPr>
              <a:picLocks noChangeAspect="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296511" y="2230399"/>
              <a:ext cx="673772" cy="71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99AA7D13-EBA7-4226-A974-C95D3BF2E145}"/>
                </a:ext>
              </a:extLst>
            </p:cNvPr>
            <p:cNvSpPr txBox="1"/>
            <p:nvPr/>
          </p:nvSpPr>
          <p:spPr>
            <a:xfrm>
              <a:off x="486625" y="3090965"/>
              <a:ext cx="2408221" cy="2120581"/>
            </a:xfrm>
            <a:prstGeom prst="rect">
              <a:avLst/>
            </a:prstGeom>
            <a:noFill/>
          </p:spPr>
          <p:txBody>
            <a:bodyPr wrap="square" lIns="182880" tIns="146304" rIns="182880" bIns="146304" rtlCol="0">
              <a:spAutoFit/>
            </a:bodyPr>
            <a:lstStyle/>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Small dbs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Single active operation</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Dev/Test</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Small scale apps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5 DTU</a:t>
              </a:r>
            </a:p>
            <a:p>
              <a:pPr lvl="0" algn="ctr">
                <a:lnSpc>
                  <a:spcPct val="90000"/>
                </a:lnSpc>
                <a:spcAft>
                  <a:spcPts val="600"/>
                </a:spcAft>
              </a:pPr>
              <a:endPar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pic>
          <p:nvPicPr>
            <p:cNvPr id="11" name="Picture 3">
              <a:extLst>
                <a:ext uri="{FF2B5EF4-FFF2-40B4-BE49-F238E27FC236}">
                  <a16:creationId xmlns:a16="http://schemas.microsoft.com/office/drawing/2014/main" id="{298384E8-5D57-4E03-86E1-6A59FB9A63A9}"/>
                </a:ext>
              </a:extLst>
            </p:cNvPr>
            <p:cNvPicPr>
              <a:picLocks noChangeAspect="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220778" y="2230399"/>
              <a:ext cx="673772" cy="71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06584EA-7CA6-4D04-A349-53E039AB8A1A}"/>
                </a:ext>
              </a:extLst>
            </p:cNvPr>
            <p:cNvSpPr txBox="1"/>
            <p:nvPr/>
          </p:nvSpPr>
          <p:spPr>
            <a:xfrm>
              <a:off x="3181539" y="3090963"/>
              <a:ext cx="2752252" cy="1822037"/>
            </a:xfrm>
            <a:prstGeom prst="rect">
              <a:avLst/>
            </a:prstGeom>
            <a:noFill/>
          </p:spPr>
          <p:txBody>
            <a:bodyPr wrap="square" lIns="182880" tIns="146304" rIns="182880" bIns="146304" rtlCol="0">
              <a:spAutoFit/>
            </a:bodyPr>
            <a:lstStyle/>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Great option for cloud apps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Multiple operations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Workgroup or web apps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10 – 100 DTU</a:t>
              </a:r>
            </a:p>
            <a:p>
              <a:pPr lvl="0" algn="ctr">
                <a:lnSpc>
                  <a:spcPct val="90000"/>
                </a:lnSpc>
                <a:spcAft>
                  <a:spcPts val="600"/>
                </a:spcAft>
              </a:pPr>
              <a:endPar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pic>
          <p:nvPicPr>
            <p:cNvPr id="13" name="Picture 3">
              <a:extLst>
                <a:ext uri="{FF2B5EF4-FFF2-40B4-BE49-F238E27FC236}">
                  <a16:creationId xmlns:a16="http://schemas.microsoft.com/office/drawing/2014/main" id="{AE794987-259E-4EFE-ABA6-C375B01B825B}"/>
                </a:ext>
              </a:extLst>
            </p:cNvPr>
            <p:cNvPicPr>
              <a:picLocks noChangeAspect="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202390" y="2230399"/>
              <a:ext cx="673772" cy="71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852B7F7E-52F5-4A99-BE6E-F4B5A08219EC}"/>
                </a:ext>
              </a:extLst>
            </p:cNvPr>
            <p:cNvSpPr txBox="1"/>
            <p:nvPr/>
          </p:nvSpPr>
          <p:spPr>
            <a:xfrm>
              <a:off x="6335163" y="3090964"/>
              <a:ext cx="2580237" cy="2557623"/>
            </a:xfrm>
            <a:prstGeom prst="rect">
              <a:avLst/>
            </a:prstGeom>
            <a:noFill/>
          </p:spPr>
          <p:txBody>
            <a:bodyPr wrap="square" lIns="182880" tIns="146304" rIns="182880" bIns="146304" rtlCol="0">
              <a:spAutoFit/>
            </a:bodyPr>
            <a:lstStyle/>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High transaction volumes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Large number of users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Multiple operations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Mission critical apps</a:t>
              </a:r>
            </a:p>
            <a:p>
              <a:pPr marL="342900" lvl="0" indent="-342900">
                <a:lnSpc>
                  <a:spcPct val="90000"/>
                </a:lnSpc>
                <a:spcAft>
                  <a:spcPts val="600"/>
                </a:spcAft>
                <a:buClr>
                  <a:srgbClr val="0070C0"/>
                </a:buClr>
                <a:buFont typeface="Arial" panose="020B0604020202020204" pitchFamily="34" charset="0"/>
                <a:buChar char="•"/>
              </a:pPr>
              <a:r>
                <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100 – 800 DTU</a:t>
              </a:r>
            </a:p>
            <a:p>
              <a:pPr marL="342900" lvl="0" indent="-342900">
                <a:lnSpc>
                  <a:spcPct val="90000"/>
                </a:lnSpc>
                <a:spcAft>
                  <a:spcPts val="600"/>
                </a:spcAft>
                <a:buFont typeface="Arial" panose="020B0604020202020204" pitchFamily="34" charset="0"/>
                <a:buChar char="•"/>
              </a:pPr>
              <a:endParaRPr lang="en-US" sz="14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a:p>
              <a:pPr lvl="0" algn="ctr">
                <a:lnSpc>
                  <a:spcPct val="90000"/>
                </a:lnSpc>
                <a:spcAft>
                  <a:spcPts val="600"/>
                </a:spcAft>
              </a:pPr>
              <a:endPar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2B05CBE4-5A1F-41CB-8AEF-D6093A2E89C9}"/>
                </a:ext>
              </a:extLst>
            </p:cNvPr>
            <p:cNvSpPr txBox="1"/>
            <p:nvPr/>
          </p:nvSpPr>
          <p:spPr>
            <a:xfrm>
              <a:off x="228600" y="1550461"/>
              <a:ext cx="8658129" cy="517065"/>
            </a:xfrm>
            <a:prstGeom prst="rect">
              <a:avLst/>
            </a:prstGeom>
            <a:noFill/>
          </p:spPr>
          <p:txBody>
            <a:bodyPr wrap="square" lIns="182880" tIns="146304" rIns="182880" bIns="146304" rtlCol="0">
              <a:spAutoFit/>
            </a:bodyPr>
            <a:lstStyle/>
            <a:p>
              <a:pPr lvl="0" algn="ctr">
                <a:lnSpc>
                  <a:spcPct val="90000"/>
                </a:lnSpc>
                <a:spcAft>
                  <a:spcPts val="600"/>
                </a:spcAft>
              </a:pPr>
              <a:r>
                <a:rPr lang="en-US" sz="16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Tiers</a:t>
              </a:r>
            </a:p>
          </p:txBody>
        </p:sp>
      </p:grpSp>
      <p:sp>
        <p:nvSpPr>
          <p:cNvPr id="16" name="TextBox 15">
            <a:extLst>
              <a:ext uri="{FF2B5EF4-FFF2-40B4-BE49-F238E27FC236}">
                <a16:creationId xmlns:a16="http://schemas.microsoft.com/office/drawing/2014/main" id="{CCCC05AF-25AF-4574-8B68-E5FBD06C068B}"/>
              </a:ext>
            </a:extLst>
          </p:cNvPr>
          <p:cNvSpPr txBox="1"/>
          <p:nvPr/>
        </p:nvSpPr>
        <p:spPr>
          <a:xfrm>
            <a:off x="222422" y="6301946"/>
            <a:ext cx="955589" cy="369332"/>
          </a:xfrm>
          <a:prstGeom prst="rect">
            <a:avLst/>
          </a:prstGeom>
          <a:noFill/>
        </p:spPr>
        <p:txBody>
          <a:bodyPr wrap="square" rtlCol="0">
            <a:spAutoFit/>
          </a:bodyPr>
          <a:lstStyle/>
          <a:p>
            <a:r>
              <a:rPr lang="en-US" dirty="0"/>
              <a:t>7-3</a:t>
            </a:r>
          </a:p>
        </p:txBody>
      </p:sp>
    </p:spTree>
    <p:extLst>
      <p:ext uri="{BB962C8B-B14F-4D97-AF65-F5344CB8AC3E}">
        <p14:creationId xmlns:p14="http://schemas.microsoft.com/office/powerpoint/2010/main" val="3400399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22F8-09C7-4C8D-8334-CF0EB7BFEFDF}"/>
              </a:ext>
            </a:extLst>
          </p:cNvPr>
          <p:cNvSpPr>
            <a:spLocks noGrp="1"/>
          </p:cNvSpPr>
          <p:nvPr>
            <p:ph type="title"/>
          </p:nvPr>
        </p:nvSpPr>
        <p:spPr/>
        <p:txBody>
          <a:bodyPr/>
          <a:lstStyle/>
          <a:p>
            <a:r>
              <a:rPr lang="en-US" dirty="0"/>
              <a:t>Stretch Database</a:t>
            </a:r>
          </a:p>
        </p:txBody>
      </p:sp>
      <p:sp>
        <p:nvSpPr>
          <p:cNvPr id="4" name="Content Placeholder 2">
            <a:extLst>
              <a:ext uri="{FF2B5EF4-FFF2-40B4-BE49-F238E27FC236}">
                <a16:creationId xmlns:a16="http://schemas.microsoft.com/office/drawing/2014/main" id="{12563CC5-B6D6-45FB-9277-CAB0DD57CC4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Dynamically migrate transactional data from SQL Server to Azure SQL Database:</a:t>
            </a:r>
          </a:p>
          <a:p>
            <a:pPr lvl="1"/>
            <a:r>
              <a:rPr lang="en-US" b="0" kern="0" dirty="0">
                <a:solidFill>
                  <a:srgbClr val="000000"/>
                </a:solidFill>
              </a:rPr>
              <a:t>Keep cool data in lower-cost Azure storage</a:t>
            </a:r>
          </a:p>
          <a:p>
            <a:pPr lvl="1"/>
            <a:r>
              <a:rPr lang="en-US" b="0" kern="0" dirty="0">
                <a:solidFill>
                  <a:srgbClr val="000000"/>
                </a:solidFill>
              </a:rPr>
              <a:t>Keep hot data “closer” to your users in local server storage</a:t>
            </a:r>
          </a:p>
          <a:p>
            <a:pPr lvl="1"/>
            <a:r>
              <a:rPr lang="en-US" b="0" kern="0" dirty="0">
                <a:solidFill>
                  <a:srgbClr val="000000"/>
                </a:solidFill>
              </a:rPr>
              <a:t>Compatible with Always Encrypted and Row-Level Security</a:t>
            </a:r>
          </a:p>
        </p:txBody>
      </p:sp>
      <p:grpSp>
        <p:nvGrpSpPr>
          <p:cNvPr id="3" name="Group 2" descr="Azure SQL Database Stretch DB">
            <a:extLst>
              <a:ext uri="{FF2B5EF4-FFF2-40B4-BE49-F238E27FC236}">
                <a16:creationId xmlns:a16="http://schemas.microsoft.com/office/drawing/2014/main" id="{64B663FF-0073-440B-9874-7CD38426C0FB}"/>
              </a:ext>
            </a:extLst>
          </p:cNvPr>
          <p:cNvGrpSpPr/>
          <p:nvPr/>
        </p:nvGrpSpPr>
        <p:grpSpPr>
          <a:xfrm>
            <a:off x="1993669" y="4208166"/>
            <a:ext cx="5638800" cy="1774658"/>
            <a:chOff x="1993669" y="4208166"/>
            <a:chExt cx="5638800" cy="1774658"/>
          </a:xfrm>
        </p:grpSpPr>
        <p:pic>
          <p:nvPicPr>
            <p:cNvPr id="5" name="Graphic 4">
              <a:extLst>
                <a:ext uri="{FF2B5EF4-FFF2-40B4-BE49-F238E27FC236}">
                  <a16:creationId xmlns:a16="http://schemas.microsoft.com/office/drawing/2014/main" id="{B15D631B-38A3-40D8-826E-2E61A1BB85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6469" y="4208166"/>
              <a:ext cx="2286000" cy="1774658"/>
            </a:xfrm>
            <a:prstGeom prst="rect">
              <a:avLst/>
            </a:prstGeom>
          </p:spPr>
        </p:pic>
        <p:pic>
          <p:nvPicPr>
            <p:cNvPr id="6" name="Graphic 5">
              <a:extLst>
                <a:ext uri="{FF2B5EF4-FFF2-40B4-BE49-F238E27FC236}">
                  <a16:creationId xmlns:a16="http://schemas.microsoft.com/office/drawing/2014/main" id="{B8E59181-FED5-46C1-8AA8-FC098B97DD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3669" y="4565559"/>
              <a:ext cx="1371600" cy="1059873"/>
            </a:xfrm>
            <a:prstGeom prst="rect">
              <a:avLst/>
            </a:prstGeom>
          </p:spPr>
        </p:pic>
        <p:cxnSp>
          <p:nvCxnSpPr>
            <p:cNvPr id="7" name="Straight Arrow Connector 6">
              <a:extLst>
                <a:ext uri="{FF2B5EF4-FFF2-40B4-BE49-F238E27FC236}">
                  <a16:creationId xmlns:a16="http://schemas.microsoft.com/office/drawing/2014/main" id="{372A269A-3D32-4D69-B6CE-EDF641D3C72F}"/>
                </a:ext>
              </a:extLst>
            </p:cNvPr>
            <p:cNvCxnSpPr/>
            <p:nvPr/>
          </p:nvCxnSpPr>
          <p:spPr>
            <a:xfrm flipV="1">
              <a:off x="3365269" y="5095495"/>
              <a:ext cx="1869948" cy="1"/>
            </a:xfrm>
            <a:prstGeom prst="straightConnector1">
              <a:avLst/>
            </a:prstGeom>
            <a:noFill/>
            <a:ln w="6350" cap="flat" cmpd="sng" algn="ctr">
              <a:solidFill>
                <a:sysClr val="windowText" lastClr="000000"/>
              </a:solidFill>
              <a:prstDash val="solid"/>
              <a:miter lim="800000"/>
              <a:tailEnd type="triangle"/>
            </a:ln>
            <a:effectLst/>
          </p:spPr>
        </p:cxnSp>
      </p:grpSp>
      <p:sp>
        <p:nvSpPr>
          <p:cNvPr id="8" name="TextBox 7">
            <a:extLst>
              <a:ext uri="{FF2B5EF4-FFF2-40B4-BE49-F238E27FC236}">
                <a16:creationId xmlns:a16="http://schemas.microsoft.com/office/drawing/2014/main" id="{94F4AE37-137B-432D-AA3C-C4772A2426FA}"/>
              </a:ext>
            </a:extLst>
          </p:cNvPr>
          <p:cNvSpPr txBox="1"/>
          <p:nvPr/>
        </p:nvSpPr>
        <p:spPr>
          <a:xfrm>
            <a:off x="222422" y="6301946"/>
            <a:ext cx="955589" cy="369332"/>
          </a:xfrm>
          <a:prstGeom prst="rect">
            <a:avLst/>
          </a:prstGeom>
          <a:noFill/>
        </p:spPr>
        <p:txBody>
          <a:bodyPr wrap="square" rtlCol="0">
            <a:spAutoFit/>
          </a:bodyPr>
          <a:lstStyle/>
          <a:p>
            <a:r>
              <a:rPr lang="en-US" dirty="0"/>
              <a:t>7-3</a:t>
            </a:r>
          </a:p>
        </p:txBody>
      </p:sp>
    </p:spTree>
    <p:extLst>
      <p:ext uri="{BB962C8B-B14F-4D97-AF65-F5344CB8AC3E}">
        <p14:creationId xmlns:p14="http://schemas.microsoft.com/office/powerpoint/2010/main" val="1308923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7CD6-E342-4C29-A89C-E9A354C67B6D}"/>
              </a:ext>
            </a:extLst>
          </p:cNvPr>
          <p:cNvSpPr>
            <a:spLocks noGrp="1"/>
          </p:cNvSpPr>
          <p:nvPr>
            <p:ph type="title"/>
          </p:nvPr>
        </p:nvSpPr>
        <p:spPr/>
        <p:txBody>
          <a:bodyPr/>
          <a:lstStyle/>
          <a:p>
            <a:r>
              <a:rPr lang="en-US" dirty="0"/>
              <a:t>Elastic Scale</a:t>
            </a:r>
          </a:p>
        </p:txBody>
      </p:sp>
      <p:sp>
        <p:nvSpPr>
          <p:cNvPr id="4" name="Content Placeholder 2">
            <a:extLst>
              <a:ext uri="{FF2B5EF4-FFF2-40B4-BE49-F238E27FC236}">
                <a16:creationId xmlns:a16="http://schemas.microsoft.com/office/drawing/2014/main" id="{1B3BBD0B-242C-4F96-8104-1CD17957F32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Elastic Scale simplifies the scaling out (or in) of data in Azure SQL Database</a:t>
            </a:r>
          </a:p>
          <a:p>
            <a:pPr lvl="0"/>
            <a:r>
              <a:rPr lang="en-US" b="0" kern="0" dirty="0">
                <a:solidFill>
                  <a:srgbClr val="000000"/>
                </a:solidFill>
              </a:rPr>
              <a:t>Composed of two parts:</a:t>
            </a:r>
          </a:p>
          <a:p>
            <a:pPr lvl="1"/>
            <a:r>
              <a:rPr lang="en-US" b="0" kern="0" dirty="0">
                <a:solidFill>
                  <a:srgbClr val="000000"/>
                </a:solidFill>
              </a:rPr>
              <a:t>An Elastic Scale library for client applications to configure shards and access shards</a:t>
            </a:r>
          </a:p>
          <a:p>
            <a:pPr lvl="1"/>
            <a:r>
              <a:rPr lang="en-US" b="0" kern="0" dirty="0">
                <a:solidFill>
                  <a:srgbClr val="000000"/>
                </a:solidFill>
              </a:rPr>
              <a:t>The Elastic Scale features in Azure SQL Database that implements the any changes requested by your application</a:t>
            </a:r>
          </a:p>
        </p:txBody>
      </p:sp>
      <p:sp>
        <p:nvSpPr>
          <p:cNvPr id="5" name="TextBox 4">
            <a:extLst>
              <a:ext uri="{FF2B5EF4-FFF2-40B4-BE49-F238E27FC236}">
                <a16:creationId xmlns:a16="http://schemas.microsoft.com/office/drawing/2014/main" id="{377DA9A6-2825-4443-A3C2-43895C4A4C9D}"/>
              </a:ext>
            </a:extLst>
          </p:cNvPr>
          <p:cNvSpPr txBox="1"/>
          <p:nvPr/>
        </p:nvSpPr>
        <p:spPr>
          <a:xfrm>
            <a:off x="222422" y="6301946"/>
            <a:ext cx="955589" cy="369332"/>
          </a:xfrm>
          <a:prstGeom prst="rect">
            <a:avLst/>
          </a:prstGeom>
          <a:noFill/>
        </p:spPr>
        <p:txBody>
          <a:bodyPr wrap="square" rtlCol="0">
            <a:spAutoFit/>
          </a:bodyPr>
          <a:lstStyle/>
          <a:p>
            <a:r>
              <a:rPr lang="en-US" dirty="0"/>
              <a:t>7-8</a:t>
            </a:r>
          </a:p>
        </p:txBody>
      </p:sp>
    </p:spTree>
    <p:extLst>
      <p:ext uri="{BB962C8B-B14F-4D97-AF65-F5344CB8AC3E}">
        <p14:creationId xmlns:p14="http://schemas.microsoft.com/office/powerpoint/2010/main" val="3622594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594B-D887-400F-9843-FDAD4B1B168C}"/>
              </a:ext>
            </a:extLst>
          </p:cNvPr>
          <p:cNvSpPr>
            <a:spLocks noGrp="1"/>
          </p:cNvSpPr>
          <p:nvPr>
            <p:ph type="title"/>
          </p:nvPr>
        </p:nvSpPr>
        <p:spPr/>
        <p:txBody>
          <a:bodyPr/>
          <a:lstStyle/>
          <a:p>
            <a:r>
              <a:rPr lang="en-US" dirty="0"/>
              <a:t>Third-Party Databases in Azure</a:t>
            </a:r>
          </a:p>
        </p:txBody>
      </p:sp>
      <p:sp>
        <p:nvSpPr>
          <p:cNvPr id="4" name="Content Placeholder 2">
            <a:extLst>
              <a:ext uri="{FF2B5EF4-FFF2-40B4-BE49-F238E27FC236}">
                <a16:creationId xmlns:a16="http://schemas.microsoft.com/office/drawing/2014/main" id="{B17D83BF-2C01-4CA5-B25A-6135D12933F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Azure Database for MySQL:</a:t>
            </a:r>
          </a:p>
          <a:p>
            <a:pPr lvl="1"/>
            <a:r>
              <a:rPr lang="en-US" b="0" kern="0" dirty="0">
                <a:solidFill>
                  <a:srgbClr val="000000"/>
                </a:solidFill>
              </a:rPr>
              <a:t>MySQL Community Version</a:t>
            </a:r>
          </a:p>
          <a:p>
            <a:pPr lvl="1"/>
            <a:r>
              <a:rPr lang="en-US" b="0" kern="0" dirty="0">
                <a:solidFill>
                  <a:srgbClr val="000000"/>
                </a:solidFill>
              </a:rPr>
              <a:t>phpMyAdmin Already Installed</a:t>
            </a:r>
          </a:p>
          <a:p>
            <a:pPr lvl="0"/>
            <a:r>
              <a:rPr lang="en-US" b="0" kern="0" dirty="0">
                <a:solidFill>
                  <a:srgbClr val="000000"/>
                </a:solidFill>
              </a:rPr>
              <a:t>Azure Database for PostgreSQL:</a:t>
            </a:r>
          </a:p>
          <a:p>
            <a:pPr lvl="1"/>
            <a:r>
              <a:rPr lang="en-US" b="0" kern="0" dirty="0">
                <a:solidFill>
                  <a:srgbClr val="000000"/>
                </a:solidFill>
              </a:rPr>
              <a:t>Supports PostgreSQL Extensions</a:t>
            </a:r>
          </a:p>
        </p:txBody>
      </p:sp>
      <p:pic>
        <p:nvPicPr>
          <p:cNvPr id="5" name="Picture 4" descr="MySQL and PostgreSQL in Azure">
            <a:extLst>
              <a:ext uri="{FF2B5EF4-FFF2-40B4-BE49-F238E27FC236}">
                <a16:creationId xmlns:a16="http://schemas.microsoft.com/office/drawing/2014/main" id="{63F70D35-6CFF-4791-8ED2-E03E1C14C6E0}"/>
              </a:ext>
            </a:extLst>
          </p:cNvPr>
          <p:cNvPicPr>
            <a:picLocks noChangeAspect="1"/>
          </p:cNvPicPr>
          <p:nvPr/>
        </p:nvPicPr>
        <p:blipFill>
          <a:blip r:embed="rId3"/>
          <a:stretch>
            <a:fillRect/>
          </a:stretch>
        </p:blipFill>
        <p:spPr>
          <a:xfrm>
            <a:off x="1645214" y="4425116"/>
            <a:ext cx="5746304" cy="770338"/>
          </a:xfrm>
          <a:prstGeom prst="rect">
            <a:avLst/>
          </a:prstGeom>
        </p:spPr>
      </p:pic>
      <p:sp>
        <p:nvSpPr>
          <p:cNvPr id="6" name="TextBox 5">
            <a:extLst>
              <a:ext uri="{FF2B5EF4-FFF2-40B4-BE49-F238E27FC236}">
                <a16:creationId xmlns:a16="http://schemas.microsoft.com/office/drawing/2014/main" id="{F2B2E07B-2500-4CA5-B827-1B3F3933ECA2}"/>
              </a:ext>
            </a:extLst>
          </p:cNvPr>
          <p:cNvSpPr txBox="1"/>
          <p:nvPr/>
        </p:nvSpPr>
        <p:spPr>
          <a:xfrm>
            <a:off x="222422" y="6301946"/>
            <a:ext cx="955589" cy="369332"/>
          </a:xfrm>
          <a:prstGeom prst="rect">
            <a:avLst/>
          </a:prstGeom>
          <a:noFill/>
        </p:spPr>
        <p:txBody>
          <a:bodyPr wrap="square" rtlCol="0">
            <a:spAutoFit/>
          </a:bodyPr>
          <a:lstStyle/>
          <a:p>
            <a:r>
              <a:rPr lang="en-US" dirty="0"/>
              <a:t>7-4</a:t>
            </a:r>
          </a:p>
        </p:txBody>
      </p:sp>
    </p:spTree>
    <p:extLst>
      <p:ext uri="{BB962C8B-B14F-4D97-AF65-F5344CB8AC3E}">
        <p14:creationId xmlns:p14="http://schemas.microsoft.com/office/powerpoint/2010/main" val="1525456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A0F5C-2D02-4A3E-9CC3-8A169E5B4832}"/>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287B5E5E-9CB3-46E4-BF25-A5F1B7A9ABB6}"/>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strategy would you use to stretch your existing SQL Server data to Azure SQL Database?</a:t>
            </a:r>
          </a:p>
        </p:txBody>
      </p:sp>
      <p:pic>
        <p:nvPicPr>
          <p:cNvPr id="5" name="Picture 4" descr="Question">
            <a:extLst>
              <a:ext uri="{FF2B5EF4-FFF2-40B4-BE49-F238E27FC236}">
                <a16:creationId xmlns:a16="http://schemas.microsoft.com/office/drawing/2014/main" id="{94892C05-C6B0-4F9F-A15C-793EF0F592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CE00B036-1CDF-4317-86A3-716CF6CF45CA}"/>
              </a:ext>
            </a:extLst>
          </p:cNvPr>
          <p:cNvSpPr txBox="1"/>
          <p:nvPr/>
        </p:nvSpPr>
        <p:spPr>
          <a:xfrm>
            <a:off x="222422" y="6301946"/>
            <a:ext cx="955589" cy="369332"/>
          </a:xfrm>
          <a:prstGeom prst="rect">
            <a:avLst/>
          </a:prstGeom>
          <a:noFill/>
        </p:spPr>
        <p:txBody>
          <a:bodyPr wrap="square" rtlCol="0">
            <a:spAutoFit/>
          </a:bodyPr>
          <a:lstStyle/>
          <a:p>
            <a:r>
              <a:rPr lang="en-US" dirty="0"/>
              <a:t>7-4</a:t>
            </a:r>
          </a:p>
        </p:txBody>
      </p:sp>
    </p:spTree>
    <p:extLst>
      <p:ext uri="{BB962C8B-B14F-4D97-AF65-F5344CB8AC3E}">
        <p14:creationId xmlns:p14="http://schemas.microsoft.com/office/powerpoint/2010/main" val="362888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684553d2-d301-40a7-80fa-d153bc78760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3A67-DC43-4F18-96FD-C25982D5A730}"/>
              </a:ext>
            </a:extLst>
          </p:cNvPr>
          <p:cNvSpPr>
            <a:spLocks noGrp="1"/>
          </p:cNvSpPr>
          <p:nvPr>
            <p:ph type="title"/>
          </p:nvPr>
        </p:nvSpPr>
        <p:spPr/>
        <p:txBody>
          <a:bodyPr/>
          <a:lstStyle/>
          <a:p>
            <a:r>
              <a:rPr lang="en-US" dirty="0"/>
              <a:t>Azure Storage</a:t>
            </a:r>
          </a:p>
        </p:txBody>
      </p:sp>
      <p:sp>
        <p:nvSpPr>
          <p:cNvPr id="4" name="Content Placeholder 2">
            <a:extLst>
              <a:ext uri="{FF2B5EF4-FFF2-40B4-BE49-F238E27FC236}">
                <a16:creationId xmlns:a16="http://schemas.microsoft.com/office/drawing/2014/main" id="{246E119C-4684-4A4F-99B9-EF4E79760150}"/>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Azure provides a variety of storage  features</a:t>
            </a:r>
          </a:p>
          <a:p>
            <a:pPr marL="0" lvl="0" indent="0">
              <a:buNone/>
            </a:pPr>
            <a:endParaRPr lang="en-US" b="0" kern="0" dirty="0">
              <a:solidFill>
                <a:srgbClr val="000000"/>
              </a:solidFill>
            </a:endParaRPr>
          </a:p>
          <a:p>
            <a:pPr marL="0" lvl="0" indent="0">
              <a:buNone/>
            </a:pPr>
            <a:r>
              <a:rPr lang="en-US" b="0" kern="0" dirty="0">
                <a:solidFill>
                  <a:srgbClr val="000000"/>
                </a:solidFill>
              </a:rPr>
              <a:t>Storage, like other services is provided in differing performance and cost levels. In addition, storage is broken down into four discrete services provided within Storage Accounts:</a:t>
            </a:r>
          </a:p>
          <a:p>
            <a:pPr lvl="1"/>
            <a:r>
              <a:rPr lang="en-US" b="0" kern="0" dirty="0">
                <a:solidFill>
                  <a:srgbClr val="000000"/>
                </a:solidFill>
              </a:rPr>
              <a:t>Blobs</a:t>
            </a:r>
          </a:p>
          <a:p>
            <a:pPr lvl="1"/>
            <a:r>
              <a:rPr lang="en-US" b="0" kern="0" dirty="0">
                <a:solidFill>
                  <a:srgbClr val="000000"/>
                </a:solidFill>
              </a:rPr>
              <a:t>Tables</a:t>
            </a:r>
          </a:p>
          <a:p>
            <a:pPr lvl="1"/>
            <a:r>
              <a:rPr lang="en-US" b="0" kern="0" dirty="0">
                <a:solidFill>
                  <a:srgbClr val="000000"/>
                </a:solidFill>
              </a:rPr>
              <a:t>Queues</a:t>
            </a:r>
          </a:p>
          <a:p>
            <a:pPr lvl="1"/>
            <a:r>
              <a:rPr lang="en-US" b="0" kern="0" dirty="0">
                <a:solidFill>
                  <a:srgbClr val="000000"/>
                </a:solidFill>
              </a:rPr>
              <a:t>Files</a:t>
            </a:r>
          </a:p>
          <a:p>
            <a:pPr marL="0" lvl="0" indent="0">
              <a:buNone/>
            </a:pPr>
            <a:endParaRPr lang="en-US" b="0" kern="0" dirty="0">
              <a:solidFill>
                <a:srgbClr val="000000"/>
              </a:solidFill>
            </a:endParaRPr>
          </a:p>
          <a:p>
            <a:pPr marL="0" lvl="0" indent="0">
              <a:buNone/>
            </a:pPr>
            <a:endParaRPr lang="en-US" b="0" kern="0" dirty="0">
              <a:solidFill>
                <a:srgbClr val="000000"/>
              </a:solidFill>
            </a:endParaRPr>
          </a:p>
          <a:p>
            <a:pPr marL="0" lvl="0" indent="0">
              <a:buNone/>
            </a:pPr>
            <a:endParaRPr lang="en-US" b="0" kern="0" dirty="0">
              <a:solidFill>
                <a:srgbClr val="000000"/>
              </a:solidFill>
            </a:endParaRPr>
          </a:p>
        </p:txBody>
      </p:sp>
      <p:sp>
        <p:nvSpPr>
          <p:cNvPr id="6" name="TextBox 5">
            <a:extLst>
              <a:ext uri="{FF2B5EF4-FFF2-40B4-BE49-F238E27FC236}">
                <a16:creationId xmlns:a16="http://schemas.microsoft.com/office/drawing/2014/main" id="{31556D41-5C86-4AB7-BF17-3894CFDFBD6F}"/>
              </a:ext>
            </a:extLst>
          </p:cNvPr>
          <p:cNvSpPr txBox="1"/>
          <p:nvPr/>
        </p:nvSpPr>
        <p:spPr>
          <a:xfrm>
            <a:off x="222422" y="6301946"/>
            <a:ext cx="955589" cy="369332"/>
          </a:xfrm>
          <a:prstGeom prst="rect">
            <a:avLst/>
          </a:prstGeom>
          <a:noFill/>
        </p:spPr>
        <p:txBody>
          <a:bodyPr wrap="square" rtlCol="0">
            <a:spAutoFit/>
          </a:bodyPr>
          <a:lstStyle/>
          <a:p>
            <a:r>
              <a:rPr lang="en-US" dirty="0"/>
              <a:t>6-2</a:t>
            </a:r>
          </a:p>
        </p:txBody>
      </p:sp>
    </p:spTree>
    <p:extLst>
      <p:ext uri="{BB962C8B-B14F-4D97-AF65-F5344CB8AC3E}">
        <p14:creationId xmlns:p14="http://schemas.microsoft.com/office/powerpoint/2010/main" val="1885435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0B19-0186-457B-85DB-DF03BAE9485F}"/>
              </a:ext>
            </a:extLst>
          </p:cNvPr>
          <p:cNvSpPr>
            <a:spLocks noGrp="1"/>
          </p:cNvSpPr>
          <p:nvPr>
            <p:ph type="title"/>
          </p:nvPr>
        </p:nvSpPr>
        <p:spPr/>
        <p:txBody>
          <a:bodyPr/>
          <a:lstStyle/>
          <a:p>
            <a:r>
              <a:rPr lang="en-US" dirty="0"/>
              <a:t>Lesson 2: NoSQL Services</a:t>
            </a:r>
          </a:p>
        </p:txBody>
      </p:sp>
      <p:sp>
        <p:nvSpPr>
          <p:cNvPr id="3" name="Text Placeholder 2">
            <a:extLst>
              <a:ext uri="{FF2B5EF4-FFF2-40B4-BE49-F238E27FC236}">
                <a16:creationId xmlns:a16="http://schemas.microsoft.com/office/drawing/2014/main" id="{3F89ED3E-5022-4F6B-959E-DC93BD3B184E}"/>
              </a:ext>
            </a:extLst>
          </p:cNvPr>
          <p:cNvSpPr>
            <a:spLocks noGrp="1"/>
          </p:cNvSpPr>
          <p:nvPr>
            <p:ph type="body" idx="1"/>
          </p:nvPr>
        </p:nvSpPr>
        <p:spPr/>
        <p:txBody>
          <a:bodyPr/>
          <a:lstStyle/>
          <a:p>
            <a:r>
              <a:rPr lang="en-US" dirty="0"/>
              <a:t>Azure Storage
Azure Search</a:t>
            </a:r>
          </a:p>
        </p:txBody>
      </p:sp>
      <p:sp>
        <p:nvSpPr>
          <p:cNvPr id="4" name="TextBox 3">
            <a:extLst>
              <a:ext uri="{FF2B5EF4-FFF2-40B4-BE49-F238E27FC236}">
                <a16:creationId xmlns:a16="http://schemas.microsoft.com/office/drawing/2014/main" id="{245C2A49-F182-47EF-93B4-B71C8C46E25A}"/>
              </a:ext>
            </a:extLst>
          </p:cNvPr>
          <p:cNvSpPr txBox="1"/>
          <p:nvPr/>
        </p:nvSpPr>
        <p:spPr>
          <a:xfrm>
            <a:off x="222422" y="6301946"/>
            <a:ext cx="955589" cy="369332"/>
          </a:xfrm>
          <a:prstGeom prst="rect">
            <a:avLst/>
          </a:prstGeom>
          <a:noFill/>
        </p:spPr>
        <p:txBody>
          <a:bodyPr wrap="square" rtlCol="0">
            <a:spAutoFit/>
          </a:bodyPr>
          <a:lstStyle/>
          <a:p>
            <a:r>
              <a:rPr lang="en-US" dirty="0"/>
              <a:t>7-5</a:t>
            </a:r>
          </a:p>
        </p:txBody>
      </p:sp>
    </p:spTree>
    <p:extLst>
      <p:ext uri="{BB962C8B-B14F-4D97-AF65-F5344CB8AC3E}">
        <p14:creationId xmlns:p14="http://schemas.microsoft.com/office/powerpoint/2010/main" val="1203317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69C7-612F-4D75-A5D9-B5EEA5B5D35C}"/>
              </a:ext>
            </a:extLst>
          </p:cNvPr>
          <p:cNvSpPr>
            <a:spLocks noGrp="1"/>
          </p:cNvSpPr>
          <p:nvPr>
            <p:ph type="title"/>
          </p:nvPr>
        </p:nvSpPr>
        <p:spPr/>
        <p:txBody>
          <a:bodyPr/>
          <a:lstStyle/>
          <a:p>
            <a:r>
              <a:rPr lang="en-US" dirty="0"/>
              <a:t>Azure Storage</a:t>
            </a:r>
          </a:p>
        </p:txBody>
      </p:sp>
      <p:sp>
        <p:nvSpPr>
          <p:cNvPr id="4" name="Content Placeholder 2">
            <a:extLst>
              <a:ext uri="{FF2B5EF4-FFF2-40B4-BE49-F238E27FC236}">
                <a16:creationId xmlns:a16="http://schemas.microsoft.com/office/drawing/2014/main" id="{F859FEFB-BD24-47FA-8C26-239FDBEB354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Service in Azure to store various media and files</a:t>
            </a:r>
          </a:p>
        </p:txBody>
      </p:sp>
      <p:grpSp>
        <p:nvGrpSpPr>
          <p:cNvPr id="3" name="Group 2" descr="Icons for Blobs, Tables, Queues &amp; Files">
            <a:extLst>
              <a:ext uri="{FF2B5EF4-FFF2-40B4-BE49-F238E27FC236}">
                <a16:creationId xmlns:a16="http://schemas.microsoft.com/office/drawing/2014/main" id="{5CF20CF8-B552-4BE9-99D0-F4B533799966}"/>
              </a:ext>
            </a:extLst>
          </p:cNvPr>
          <p:cNvGrpSpPr/>
          <p:nvPr/>
        </p:nvGrpSpPr>
        <p:grpSpPr>
          <a:xfrm>
            <a:off x="1497300" y="2348182"/>
            <a:ext cx="6176394" cy="3919697"/>
            <a:chOff x="1497300" y="2348182"/>
            <a:chExt cx="6176394" cy="3919697"/>
          </a:xfrm>
        </p:grpSpPr>
        <p:sp>
          <p:nvSpPr>
            <p:cNvPr id="5" name="Rectangle 4">
              <a:extLst>
                <a:ext uri="{FF2B5EF4-FFF2-40B4-BE49-F238E27FC236}">
                  <a16:creationId xmlns:a16="http://schemas.microsoft.com/office/drawing/2014/main" id="{0F4A3BA6-701C-493C-8C8F-2F2F5779E01A}"/>
                </a:ext>
              </a:extLst>
            </p:cNvPr>
            <p:cNvSpPr/>
            <p:nvPr/>
          </p:nvSpPr>
          <p:spPr>
            <a:xfrm>
              <a:off x="1497300" y="2348182"/>
              <a:ext cx="1775806" cy="1752600"/>
            </a:xfrm>
            <a:prstGeom prst="rect">
              <a:avLst/>
            </a:prstGeom>
            <a:solidFill>
              <a:schemeClr val="accent6">
                <a:lumMod val="75000"/>
              </a:schemeClr>
            </a:solidFill>
            <a:ln w="9525" cap="flat" cmpd="sng" algn="ctr">
              <a:noFill/>
              <a:prstDash val="solid"/>
            </a:ln>
            <a:effectLst/>
          </p:spPr>
          <p:txBody>
            <a:bodyPr anchor="ctr"/>
            <a:lstStyle/>
            <a:p>
              <a:pPr lvl="0" algn="ctr" defTabSz="932742" fontAlgn="auto">
                <a:spcBef>
                  <a:spcPts val="0"/>
                </a:spcBef>
                <a:spcAft>
                  <a:spcPts val="0"/>
                </a:spcAft>
                <a:defRPr/>
              </a:pPr>
              <a:endParaRPr lang="en-US" b="0" kern="0" dirty="0">
                <a:solidFill>
                  <a:srgbClr val="FFFFFF"/>
                </a:solidFill>
                <a:latin typeface="Segoe UI"/>
                <a:ea typeface="ＭＳ Ｐゴシック" charset="-128"/>
              </a:endParaRPr>
            </a:p>
          </p:txBody>
        </p:sp>
        <p:sp>
          <p:nvSpPr>
            <p:cNvPr id="6" name="Rectangle 5">
              <a:extLst>
                <a:ext uri="{FF2B5EF4-FFF2-40B4-BE49-F238E27FC236}">
                  <a16:creationId xmlns:a16="http://schemas.microsoft.com/office/drawing/2014/main" id="{943F7412-6592-4BCA-8BF0-FD7F0F9B5A79}"/>
                </a:ext>
              </a:extLst>
            </p:cNvPr>
            <p:cNvSpPr/>
            <p:nvPr/>
          </p:nvSpPr>
          <p:spPr>
            <a:xfrm>
              <a:off x="3707100" y="2348182"/>
              <a:ext cx="1775806" cy="1752600"/>
            </a:xfrm>
            <a:prstGeom prst="rect">
              <a:avLst/>
            </a:prstGeom>
            <a:solidFill>
              <a:schemeClr val="accent6">
                <a:lumMod val="75000"/>
              </a:schemeClr>
            </a:solidFill>
            <a:ln w="9525" cap="flat" cmpd="sng" algn="ctr">
              <a:noFill/>
              <a:prstDash val="solid"/>
            </a:ln>
            <a:effectLst/>
          </p:spPr>
          <p:txBody>
            <a:bodyPr anchor="ctr"/>
            <a:lstStyle/>
            <a:p>
              <a:pPr lvl="0" algn="ctr" defTabSz="932742" fontAlgn="auto">
                <a:spcBef>
                  <a:spcPts val="0"/>
                </a:spcBef>
                <a:spcAft>
                  <a:spcPts val="0"/>
                </a:spcAft>
                <a:defRPr/>
              </a:pPr>
              <a:endParaRPr lang="en-US" b="0" kern="0" dirty="0">
                <a:solidFill>
                  <a:srgbClr val="FFFFFF"/>
                </a:solidFill>
                <a:latin typeface="Segoe UI"/>
                <a:ea typeface="ＭＳ Ｐゴシック" charset="-128"/>
              </a:endParaRPr>
            </a:p>
          </p:txBody>
        </p:sp>
        <p:sp>
          <p:nvSpPr>
            <p:cNvPr id="7" name="Rectangle 6">
              <a:extLst>
                <a:ext uri="{FF2B5EF4-FFF2-40B4-BE49-F238E27FC236}">
                  <a16:creationId xmlns:a16="http://schemas.microsoft.com/office/drawing/2014/main" id="{DA0908E1-425D-4639-B02A-C874256CAD5A}"/>
                </a:ext>
              </a:extLst>
            </p:cNvPr>
            <p:cNvSpPr/>
            <p:nvPr/>
          </p:nvSpPr>
          <p:spPr>
            <a:xfrm>
              <a:off x="5897888" y="2348182"/>
              <a:ext cx="1775806" cy="1752600"/>
            </a:xfrm>
            <a:prstGeom prst="rect">
              <a:avLst/>
            </a:prstGeom>
            <a:solidFill>
              <a:schemeClr val="accent6">
                <a:lumMod val="75000"/>
              </a:schemeClr>
            </a:solidFill>
            <a:ln w="9525" cap="flat" cmpd="sng" algn="ctr">
              <a:noFill/>
              <a:prstDash val="solid"/>
            </a:ln>
            <a:effectLst/>
          </p:spPr>
          <p:txBody>
            <a:bodyPr anchor="ctr"/>
            <a:lstStyle/>
            <a:p>
              <a:pPr lvl="0" algn="ctr" defTabSz="932742" fontAlgn="auto">
                <a:spcBef>
                  <a:spcPts val="0"/>
                </a:spcBef>
                <a:spcAft>
                  <a:spcPts val="0"/>
                </a:spcAft>
                <a:defRPr/>
              </a:pPr>
              <a:endParaRPr lang="en-US" b="0" kern="0" dirty="0">
                <a:solidFill>
                  <a:srgbClr val="FFFFFF"/>
                </a:solidFill>
                <a:latin typeface="Segoe UI"/>
                <a:ea typeface="ＭＳ Ｐゴシック" charset="-128"/>
              </a:endParaRPr>
            </a:p>
          </p:txBody>
        </p:sp>
        <p:sp>
          <p:nvSpPr>
            <p:cNvPr id="8" name="Rectangle 7">
              <a:extLst>
                <a:ext uri="{FF2B5EF4-FFF2-40B4-BE49-F238E27FC236}">
                  <a16:creationId xmlns:a16="http://schemas.microsoft.com/office/drawing/2014/main" id="{438A26C6-4B93-4A17-9487-F2C1A061A17A}"/>
                </a:ext>
              </a:extLst>
            </p:cNvPr>
            <p:cNvSpPr/>
            <p:nvPr/>
          </p:nvSpPr>
          <p:spPr>
            <a:xfrm>
              <a:off x="3688088" y="4515279"/>
              <a:ext cx="1775806" cy="1752600"/>
            </a:xfrm>
            <a:prstGeom prst="rect">
              <a:avLst/>
            </a:prstGeom>
            <a:solidFill>
              <a:schemeClr val="accent6">
                <a:lumMod val="75000"/>
              </a:schemeClr>
            </a:solidFill>
            <a:ln w="9525" cap="flat" cmpd="sng" algn="ctr">
              <a:noFill/>
              <a:prstDash val="solid"/>
            </a:ln>
            <a:effectLst/>
          </p:spPr>
          <p:txBody>
            <a:bodyPr anchor="ctr"/>
            <a:lstStyle/>
            <a:p>
              <a:pPr lvl="0" algn="ctr" defTabSz="932742" fontAlgn="auto">
                <a:spcBef>
                  <a:spcPts val="0"/>
                </a:spcBef>
                <a:spcAft>
                  <a:spcPts val="0"/>
                </a:spcAft>
                <a:defRPr/>
              </a:pPr>
              <a:endParaRPr lang="en-US" b="0" kern="0" dirty="0">
                <a:solidFill>
                  <a:srgbClr val="FFFFFF"/>
                </a:solidFill>
                <a:latin typeface="Segoe UI"/>
                <a:ea typeface="ＭＳ Ｐゴシック" charset="-128"/>
              </a:endParaRPr>
            </a:p>
          </p:txBody>
        </p:sp>
        <p:pic>
          <p:nvPicPr>
            <p:cNvPr id="9" name="Picture 5">
              <a:extLst>
                <a:ext uri="{FF2B5EF4-FFF2-40B4-BE49-F238E27FC236}">
                  <a16:creationId xmlns:a16="http://schemas.microsoft.com/office/drawing/2014/main" id="{36F5AB48-934C-40BF-8F07-389BBAFDCE9D}"/>
                </a:ext>
              </a:extLst>
            </p:cNvPr>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954500" y="2625651"/>
              <a:ext cx="903107" cy="789331"/>
            </a:xfrm>
            <a:prstGeom prst="rect">
              <a:avLst/>
            </a:prstGeom>
            <a:solidFill>
              <a:schemeClr val="accent6">
                <a:lumMod val="75000"/>
              </a:schemeClr>
            </a:solidFill>
            <a:ln>
              <a:noFill/>
            </a:ln>
            <a:extLst/>
          </p:spPr>
        </p:pic>
        <p:sp>
          <p:nvSpPr>
            <p:cNvPr id="10" name="TextBox 9">
              <a:extLst>
                <a:ext uri="{FF2B5EF4-FFF2-40B4-BE49-F238E27FC236}">
                  <a16:creationId xmlns:a16="http://schemas.microsoft.com/office/drawing/2014/main" id="{D92C415C-7EE9-4588-8662-6F4A172FC228}"/>
                </a:ext>
              </a:extLst>
            </p:cNvPr>
            <p:cNvSpPr txBox="1"/>
            <p:nvPr/>
          </p:nvSpPr>
          <p:spPr>
            <a:xfrm>
              <a:off x="1497300" y="3528318"/>
              <a:ext cx="1775806" cy="572464"/>
            </a:xfrm>
            <a:prstGeom prst="rect">
              <a:avLst/>
            </a:prstGeom>
            <a:solidFill>
              <a:schemeClr val="accent6">
                <a:lumMod val="75000"/>
              </a:schemeClr>
            </a:solidFill>
          </p:spPr>
          <p:txBody>
            <a:bodyPr wrap="square" lIns="182880" tIns="146304" rIns="182880" bIns="146304" rtlCol="0">
              <a:spAutoFit/>
            </a:bodyPr>
            <a:lstStyle/>
            <a:p>
              <a:pPr lvl="0" algn="ctr" defTabSz="932742" fontAlgn="auto">
                <a:lnSpc>
                  <a:spcPct val="90000"/>
                </a:lnSpc>
                <a:spcBef>
                  <a:spcPts val="0"/>
                </a:spcBef>
                <a:spcAft>
                  <a:spcPts val="600"/>
                </a:spcAft>
              </a:pPr>
              <a:r>
                <a:rPr lang="en-US" sz="2000" b="0" dirty="0">
                  <a:gradFill>
                    <a:gsLst>
                      <a:gs pos="2917">
                        <a:prstClr val="white"/>
                      </a:gs>
                      <a:gs pos="30000">
                        <a:prstClr val="white"/>
                      </a:gs>
                    </a:gsLst>
                    <a:lin ang="5400000" scaled="0"/>
                  </a:gradFill>
                  <a:latin typeface="Segoe UI"/>
                </a:rPr>
                <a:t>Blobs</a:t>
              </a:r>
              <a:endParaRPr lang="en-US" sz="2400" b="0" dirty="0">
                <a:gradFill>
                  <a:gsLst>
                    <a:gs pos="2917">
                      <a:prstClr val="white"/>
                    </a:gs>
                    <a:gs pos="30000">
                      <a:prstClr val="white"/>
                    </a:gs>
                  </a:gsLst>
                  <a:lin ang="5400000" scaled="0"/>
                </a:gradFill>
                <a:latin typeface="Segoe UI"/>
              </a:endParaRPr>
            </a:p>
          </p:txBody>
        </p:sp>
        <p:pic>
          <p:nvPicPr>
            <p:cNvPr id="11" name="Picture 6">
              <a:extLst>
                <a:ext uri="{FF2B5EF4-FFF2-40B4-BE49-F238E27FC236}">
                  <a16:creationId xmlns:a16="http://schemas.microsoft.com/office/drawing/2014/main" id="{89C03486-21CB-40DD-A6B6-A0963BA7EDEB}"/>
                </a:ext>
              </a:extLst>
            </p:cNvPr>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4124309" y="2611622"/>
              <a:ext cx="941387" cy="817388"/>
            </a:xfrm>
            <a:prstGeom prst="rect">
              <a:avLst/>
            </a:prstGeom>
            <a:solidFill>
              <a:schemeClr val="accent6">
                <a:lumMod val="75000"/>
              </a:schemeClr>
            </a:solidFill>
            <a:ln>
              <a:noFill/>
            </a:ln>
            <a:extLst/>
          </p:spPr>
        </p:pic>
        <p:sp>
          <p:nvSpPr>
            <p:cNvPr id="12" name="TextBox 11">
              <a:extLst>
                <a:ext uri="{FF2B5EF4-FFF2-40B4-BE49-F238E27FC236}">
                  <a16:creationId xmlns:a16="http://schemas.microsoft.com/office/drawing/2014/main" id="{4A6283C3-CD5E-4AA6-931C-6934B60CB7AB}"/>
                </a:ext>
              </a:extLst>
            </p:cNvPr>
            <p:cNvSpPr txBox="1"/>
            <p:nvPr/>
          </p:nvSpPr>
          <p:spPr>
            <a:xfrm>
              <a:off x="3733732" y="3528318"/>
              <a:ext cx="1749174" cy="572464"/>
            </a:xfrm>
            <a:prstGeom prst="rect">
              <a:avLst/>
            </a:prstGeom>
            <a:solidFill>
              <a:schemeClr val="accent6">
                <a:lumMod val="75000"/>
              </a:schemeClr>
            </a:solidFill>
          </p:spPr>
          <p:txBody>
            <a:bodyPr wrap="square" lIns="182880" tIns="146304" rIns="182880" bIns="146304" rtlCol="0">
              <a:spAutoFit/>
            </a:bodyPr>
            <a:lstStyle/>
            <a:p>
              <a:pPr lvl="0" algn="ctr" defTabSz="932742" fontAlgn="auto">
                <a:lnSpc>
                  <a:spcPct val="90000"/>
                </a:lnSpc>
                <a:spcBef>
                  <a:spcPts val="0"/>
                </a:spcBef>
                <a:spcAft>
                  <a:spcPts val="600"/>
                </a:spcAft>
              </a:pPr>
              <a:r>
                <a:rPr lang="en-US" sz="2000" b="0" dirty="0">
                  <a:gradFill>
                    <a:gsLst>
                      <a:gs pos="2917">
                        <a:prstClr val="white"/>
                      </a:gs>
                      <a:gs pos="30000">
                        <a:prstClr val="white"/>
                      </a:gs>
                    </a:gsLst>
                    <a:lin ang="5400000" scaled="0"/>
                  </a:gradFill>
                  <a:latin typeface="Segoe UI"/>
                </a:rPr>
                <a:t>Tables</a:t>
              </a:r>
              <a:endParaRPr lang="en-US" sz="2400" b="0" dirty="0">
                <a:gradFill>
                  <a:gsLst>
                    <a:gs pos="2917">
                      <a:prstClr val="white"/>
                    </a:gs>
                    <a:gs pos="30000">
                      <a:prstClr val="white"/>
                    </a:gs>
                  </a:gsLst>
                  <a:lin ang="5400000" scaled="0"/>
                </a:gradFill>
                <a:latin typeface="Segoe UI"/>
              </a:endParaRPr>
            </a:p>
          </p:txBody>
        </p:sp>
        <p:pic>
          <p:nvPicPr>
            <p:cNvPr id="13" name="Picture 7">
              <a:extLst>
                <a:ext uri="{FF2B5EF4-FFF2-40B4-BE49-F238E27FC236}">
                  <a16:creationId xmlns:a16="http://schemas.microsoft.com/office/drawing/2014/main" id="{C36A74FD-FA80-4083-B36B-35450BB6BA61}"/>
                </a:ext>
              </a:extLst>
            </p:cNvPr>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353197" y="2641455"/>
              <a:ext cx="865187" cy="751225"/>
            </a:xfrm>
            <a:prstGeom prst="rect">
              <a:avLst/>
            </a:prstGeom>
            <a:solidFill>
              <a:schemeClr val="accent6">
                <a:lumMod val="75000"/>
              </a:schemeClr>
            </a:solidFill>
            <a:ln>
              <a:noFill/>
            </a:ln>
            <a:extLst/>
          </p:spPr>
        </p:pic>
        <p:sp>
          <p:nvSpPr>
            <p:cNvPr id="14" name="TextBox 13">
              <a:extLst>
                <a:ext uri="{FF2B5EF4-FFF2-40B4-BE49-F238E27FC236}">
                  <a16:creationId xmlns:a16="http://schemas.microsoft.com/office/drawing/2014/main" id="{D25761A9-7FDD-4316-B61D-42C45B4F06B0}"/>
                </a:ext>
              </a:extLst>
            </p:cNvPr>
            <p:cNvSpPr txBox="1"/>
            <p:nvPr/>
          </p:nvSpPr>
          <p:spPr>
            <a:xfrm>
              <a:off x="5916900" y="3528318"/>
              <a:ext cx="1756794" cy="572464"/>
            </a:xfrm>
            <a:prstGeom prst="rect">
              <a:avLst/>
            </a:prstGeom>
            <a:solidFill>
              <a:schemeClr val="accent6">
                <a:lumMod val="75000"/>
              </a:schemeClr>
            </a:solidFill>
          </p:spPr>
          <p:txBody>
            <a:bodyPr wrap="square" lIns="182880" tIns="146304" rIns="182880" bIns="146304" rtlCol="0">
              <a:spAutoFit/>
            </a:bodyPr>
            <a:lstStyle/>
            <a:p>
              <a:pPr lvl="0" algn="ctr" defTabSz="932742" fontAlgn="auto">
                <a:lnSpc>
                  <a:spcPct val="90000"/>
                </a:lnSpc>
                <a:spcBef>
                  <a:spcPts val="0"/>
                </a:spcBef>
                <a:spcAft>
                  <a:spcPts val="600"/>
                </a:spcAft>
              </a:pPr>
              <a:r>
                <a:rPr lang="en-US" sz="2000" b="0" dirty="0">
                  <a:gradFill>
                    <a:gsLst>
                      <a:gs pos="2917">
                        <a:prstClr val="white"/>
                      </a:gs>
                      <a:gs pos="30000">
                        <a:prstClr val="white"/>
                      </a:gs>
                    </a:gsLst>
                    <a:lin ang="5400000" scaled="0"/>
                  </a:gradFill>
                  <a:latin typeface="Segoe UI"/>
                </a:rPr>
                <a:t>Queues</a:t>
              </a:r>
              <a:endParaRPr lang="en-US" sz="2400" b="0" dirty="0">
                <a:gradFill>
                  <a:gsLst>
                    <a:gs pos="2917">
                      <a:prstClr val="white"/>
                    </a:gs>
                    <a:gs pos="30000">
                      <a:prstClr val="white"/>
                    </a:gs>
                  </a:gsLst>
                  <a:lin ang="5400000" scaled="0"/>
                </a:gradFill>
                <a:latin typeface="Segoe UI"/>
              </a:endParaRPr>
            </a:p>
          </p:txBody>
        </p:sp>
        <p:pic>
          <p:nvPicPr>
            <p:cNvPr id="15" name="Picture 3">
              <a:extLst>
                <a:ext uri="{FF2B5EF4-FFF2-40B4-BE49-F238E27FC236}">
                  <a16:creationId xmlns:a16="http://schemas.microsoft.com/office/drawing/2014/main" id="{0625CC4D-40C2-4873-83CE-8D4512F71133}"/>
                </a:ext>
              </a:extLst>
            </p:cNvPr>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297688" y="4591479"/>
              <a:ext cx="532910" cy="989347"/>
            </a:xfrm>
            <a:prstGeom prst="rect">
              <a:avLst/>
            </a:prstGeom>
            <a:solidFill>
              <a:schemeClr val="accent6">
                <a:lumMod val="75000"/>
              </a:schemeClr>
            </a:solidFill>
            <a:ln>
              <a:noFill/>
            </a:ln>
            <a:extLst/>
          </p:spPr>
        </p:pic>
        <p:sp>
          <p:nvSpPr>
            <p:cNvPr id="16" name="TextBox 15">
              <a:extLst>
                <a:ext uri="{FF2B5EF4-FFF2-40B4-BE49-F238E27FC236}">
                  <a16:creationId xmlns:a16="http://schemas.microsoft.com/office/drawing/2014/main" id="{96850F30-2BF8-4DFC-BF50-226314D5DC43}"/>
                </a:ext>
              </a:extLst>
            </p:cNvPr>
            <p:cNvSpPr txBox="1"/>
            <p:nvPr/>
          </p:nvSpPr>
          <p:spPr>
            <a:xfrm>
              <a:off x="3688088" y="5695415"/>
              <a:ext cx="1775806" cy="572464"/>
            </a:xfrm>
            <a:prstGeom prst="rect">
              <a:avLst/>
            </a:prstGeom>
            <a:solidFill>
              <a:schemeClr val="accent6">
                <a:lumMod val="75000"/>
              </a:schemeClr>
            </a:solidFill>
          </p:spPr>
          <p:txBody>
            <a:bodyPr wrap="square" lIns="182880" tIns="146304" rIns="182880" bIns="146304" rtlCol="0">
              <a:spAutoFit/>
            </a:bodyPr>
            <a:lstStyle/>
            <a:p>
              <a:pPr lvl="0" algn="ctr" defTabSz="932742" fontAlgn="auto">
                <a:lnSpc>
                  <a:spcPct val="90000"/>
                </a:lnSpc>
                <a:spcBef>
                  <a:spcPts val="0"/>
                </a:spcBef>
                <a:spcAft>
                  <a:spcPts val="600"/>
                </a:spcAft>
              </a:pPr>
              <a:r>
                <a:rPr lang="en-US" sz="2000" b="0" dirty="0">
                  <a:gradFill>
                    <a:gsLst>
                      <a:gs pos="2917">
                        <a:prstClr val="white"/>
                      </a:gs>
                      <a:gs pos="30000">
                        <a:prstClr val="white"/>
                      </a:gs>
                    </a:gsLst>
                    <a:lin ang="5400000" scaled="0"/>
                  </a:gradFill>
                  <a:latin typeface="Segoe UI"/>
                </a:rPr>
                <a:t>Files</a:t>
              </a:r>
              <a:endParaRPr lang="en-US" sz="2400" b="0" dirty="0">
                <a:gradFill>
                  <a:gsLst>
                    <a:gs pos="2917">
                      <a:prstClr val="white"/>
                    </a:gs>
                    <a:gs pos="30000">
                      <a:prstClr val="white"/>
                    </a:gs>
                  </a:gsLst>
                  <a:lin ang="5400000" scaled="0"/>
                </a:gradFill>
                <a:latin typeface="Segoe UI"/>
              </a:endParaRPr>
            </a:p>
          </p:txBody>
        </p:sp>
      </p:grpSp>
      <p:sp>
        <p:nvSpPr>
          <p:cNvPr id="17" name="TextBox 16">
            <a:extLst>
              <a:ext uri="{FF2B5EF4-FFF2-40B4-BE49-F238E27FC236}">
                <a16:creationId xmlns:a16="http://schemas.microsoft.com/office/drawing/2014/main" id="{16CA0C43-3C8C-4577-BE79-9EE9F404FA02}"/>
              </a:ext>
            </a:extLst>
          </p:cNvPr>
          <p:cNvSpPr txBox="1"/>
          <p:nvPr/>
        </p:nvSpPr>
        <p:spPr>
          <a:xfrm>
            <a:off x="222422" y="6301946"/>
            <a:ext cx="955589" cy="369332"/>
          </a:xfrm>
          <a:prstGeom prst="rect">
            <a:avLst/>
          </a:prstGeom>
          <a:noFill/>
        </p:spPr>
        <p:txBody>
          <a:bodyPr wrap="square" rtlCol="0">
            <a:spAutoFit/>
          </a:bodyPr>
          <a:lstStyle/>
          <a:p>
            <a:r>
              <a:rPr lang="en-US" dirty="0"/>
              <a:t>7-5</a:t>
            </a:r>
          </a:p>
        </p:txBody>
      </p:sp>
    </p:spTree>
    <p:extLst>
      <p:ext uri="{BB962C8B-B14F-4D97-AF65-F5344CB8AC3E}">
        <p14:creationId xmlns:p14="http://schemas.microsoft.com/office/powerpoint/2010/main" val="3355034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41E0-7A01-4CDC-B475-12F2073F007F}"/>
              </a:ext>
            </a:extLst>
          </p:cNvPr>
          <p:cNvSpPr>
            <a:spLocks noGrp="1"/>
          </p:cNvSpPr>
          <p:nvPr>
            <p:ph type="title"/>
          </p:nvPr>
        </p:nvSpPr>
        <p:spPr/>
        <p:txBody>
          <a:bodyPr/>
          <a:lstStyle/>
          <a:p>
            <a:r>
              <a:rPr lang="en-US" dirty="0"/>
              <a:t>Storage Architecture</a:t>
            </a:r>
          </a:p>
        </p:txBody>
      </p:sp>
      <p:grpSp>
        <p:nvGrpSpPr>
          <p:cNvPr id="4" name="Group 3" descr="Client Libraries, SMB Clients and CLI tools sit above the unified REST endpoints for the Storage service.">
            <a:extLst>
              <a:ext uri="{FF2B5EF4-FFF2-40B4-BE49-F238E27FC236}">
                <a16:creationId xmlns:a16="http://schemas.microsoft.com/office/drawing/2014/main" id="{BB074E58-057E-48C1-9B3A-345B395C9548}"/>
              </a:ext>
            </a:extLst>
          </p:cNvPr>
          <p:cNvGrpSpPr>
            <a:grpSpLocks noChangeAspect="1"/>
          </p:cNvGrpSpPr>
          <p:nvPr/>
        </p:nvGrpSpPr>
        <p:grpSpPr>
          <a:xfrm>
            <a:off x="457200" y="2169268"/>
            <a:ext cx="8229600" cy="3110241"/>
            <a:chOff x="687792" y="2023795"/>
            <a:chExt cx="11384209" cy="4302473"/>
          </a:xfrm>
        </p:grpSpPr>
        <p:grpSp>
          <p:nvGrpSpPr>
            <p:cNvPr id="5" name="Group 4">
              <a:extLst>
                <a:ext uri="{FF2B5EF4-FFF2-40B4-BE49-F238E27FC236}">
                  <a16:creationId xmlns:a16="http://schemas.microsoft.com/office/drawing/2014/main" id="{6022F6C6-35CD-4DA1-BC96-1E1CCE873124}"/>
                </a:ext>
              </a:extLst>
            </p:cNvPr>
            <p:cNvGrpSpPr/>
            <p:nvPr/>
          </p:nvGrpSpPr>
          <p:grpSpPr>
            <a:xfrm>
              <a:off x="9129402" y="3225148"/>
              <a:ext cx="220617" cy="373457"/>
              <a:chOff x="1036637" y="3649662"/>
              <a:chExt cx="225072" cy="381000"/>
            </a:xfrm>
            <a:solidFill>
              <a:srgbClr val="107C10"/>
            </a:solidFill>
          </p:grpSpPr>
          <p:sp>
            <p:nvSpPr>
              <p:cNvPr id="36" name="Rectangle 35">
                <a:extLst>
                  <a:ext uri="{FF2B5EF4-FFF2-40B4-BE49-F238E27FC236}">
                    <a16:creationId xmlns:a16="http://schemas.microsoft.com/office/drawing/2014/main" id="{61E030D7-419B-4198-BBC5-5E2440874A40}"/>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37" name="Rounded Rectangle 6">
                <a:extLst>
                  <a:ext uri="{FF2B5EF4-FFF2-40B4-BE49-F238E27FC236}">
                    <a16:creationId xmlns:a16="http://schemas.microsoft.com/office/drawing/2014/main" id="{574D385F-A2E1-499B-AF67-B7E5D3D141AE}"/>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5CC96BB9-C44A-4778-8047-4D19750EF8DF}"/>
                </a:ext>
              </a:extLst>
            </p:cNvPr>
            <p:cNvGrpSpPr/>
            <p:nvPr/>
          </p:nvGrpSpPr>
          <p:grpSpPr>
            <a:xfrm>
              <a:off x="8219441" y="3226315"/>
              <a:ext cx="220617" cy="373457"/>
              <a:chOff x="1036637" y="3649662"/>
              <a:chExt cx="225072" cy="381000"/>
            </a:xfrm>
            <a:solidFill>
              <a:srgbClr val="107C10"/>
            </a:solidFill>
          </p:grpSpPr>
          <p:sp>
            <p:nvSpPr>
              <p:cNvPr id="34" name="Rectangle 33">
                <a:extLst>
                  <a:ext uri="{FF2B5EF4-FFF2-40B4-BE49-F238E27FC236}">
                    <a16:creationId xmlns:a16="http://schemas.microsoft.com/office/drawing/2014/main" id="{38A2F3BD-289B-4914-8287-6916E447B2EE}"/>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35" name="Rounded Rectangle 9">
                <a:extLst>
                  <a:ext uri="{FF2B5EF4-FFF2-40B4-BE49-F238E27FC236}">
                    <a16:creationId xmlns:a16="http://schemas.microsoft.com/office/drawing/2014/main" id="{B7DE585A-EEFD-4332-9049-F8268DDD3C5E}"/>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262BDBF-8130-49E5-BB75-5786B2796A7F}"/>
                </a:ext>
              </a:extLst>
            </p:cNvPr>
            <p:cNvGrpSpPr/>
            <p:nvPr/>
          </p:nvGrpSpPr>
          <p:grpSpPr>
            <a:xfrm>
              <a:off x="3153290" y="3216781"/>
              <a:ext cx="220617" cy="373457"/>
              <a:chOff x="1036637" y="3649662"/>
              <a:chExt cx="225072" cy="381000"/>
            </a:xfrm>
            <a:solidFill>
              <a:srgbClr val="107C10"/>
            </a:solidFill>
          </p:grpSpPr>
          <p:sp>
            <p:nvSpPr>
              <p:cNvPr id="32" name="Rectangle 31">
                <a:extLst>
                  <a:ext uri="{FF2B5EF4-FFF2-40B4-BE49-F238E27FC236}">
                    <a16:creationId xmlns:a16="http://schemas.microsoft.com/office/drawing/2014/main" id="{17FB75A1-080A-48F5-BEC3-4668680526BA}"/>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33" name="Rounded Rectangle 12">
                <a:extLst>
                  <a:ext uri="{FF2B5EF4-FFF2-40B4-BE49-F238E27FC236}">
                    <a16:creationId xmlns:a16="http://schemas.microsoft.com/office/drawing/2014/main" id="{AC82A8F7-16CE-4AFF-9DB7-942951E83336}"/>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8719FD32-703B-4A6C-B79C-C3B6ECC0CE37}"/>
                </a:ext>
              </a:extLst>
            </p:cNvPr>
            <p:cNvGrpSpPr/>
            <p:nvPr/>
          </p:nvGrpSpPr>
          <p:grpSpPr>
            <a:xfrm>
              <a:off x="5036656" y="3226315"/>
              <a:ext cx="220617" cy="373457"/>
              <a:chOff x="1036637" y="3649662"/>
              <a:chExt cx="225072" cy="381000"/>
            </a:xfrm>
            <a:solidFill>
              <a:srgbClr val="107C10"/>
            </a:solidFill>
          </p:grpSpPr>
          <p:sp>
            <p:nvSpPr>
              <p:cNvPr id="30" name="Rectangle 29">
                <a:extLst>
                  <a:ext uri="{FF2B5EF4-FFF2-40B4-BE49-F238E27FC236}">
                    <a16:creationId xmlns:a16="http://schemas.microsoft.com/office/drawing/2014/main" id="{BAA018FE-5663-4061-A5EC-1D964F00B5CF}"/>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31" name="Rounded Rectangle 15">
                <a:extLst>
                  <a:ext uri="{FF2B5EF4-FFF2-40B4-BE49-F238E27FC236}">
                    <a16:creationId xmlns:a16="http://schemas.microsoft.com/office/drawing/2014/main" id="{E2FFC93F-3B72-421A-A6F0-9D243F7EA9BE}"/>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70207E71-3CAA-455B-9F04-BF3CE7C73BAC}"/>
                </a:ext>
              </a:extLst>
            </p:cNvPr>
            <p:cNvGrpSpPr/>
            <p:nvPr/>
          </p:nvGrpSpPr>
          <p:grpSpPr>
            <a:xfrm>
              <a:off x="6880945" y="3232631"/>
              <a:ext cx="220617" cy="373457"/>
              <a:chOff x="1036637" y="3649662"/>
              <a:chExt cx="225072" cy="381000"/>
            </a:xfrm>
            <a:solidFill>
              <a:srgbClr val="107C10"/>
            </a:solidFill>
          </p:grpSpPr>
          <p:sp>
            <p:nvSpPr>
              <p:cNvPr id="28" name="Rectangle 27">
                <a:extLst>
                  <a:ext uri="{FF2B5EF4-FFF2-40B4-BE49-F238E27FC236}">
                    <a16:creationId xmlns:a16="http://schemas.microsoft.com/office/drawing/2014/main" id="{42A27FD5-D0D6-44C1-AB86-D40F9437D6A5}"/>
                  </a:ext>
                </a:extLst>
              </p:cNvPr>
              <p:cNvSpPr/>
              <p:nvPr/>
            </p:nvSpPr>
            <p:spPr bwMode="auto">
              <a:xfrm>
                <a:off x="1112837" y="3717566"/>
                <a:ext cx="76200" cy="3130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sp>
            <p:nvSpPr>
              <p:cNvPr id="29" name="Rounded Rectangle 18">
                <a:extLst>
                  <a:ext uri="{FF2B5EF4-FFF2-40B4-BE49-F238E27FC236}">
                    <a16:creationId xmlns:a16="http://schemas.microsoft.com/office/drawing/2014/main" id="{E023C20B-BF98-4F4F-AC56-CE129C657703}"/>
                  </a:ext>
                </a:extLst>
              </p:cNvPr>
              <p:cNvSpPr/>
              <p:nvPr/>
            </p:nvSpPr>
            <p:spPr bwMode="auto">
              <a:xfrm>
                <a:off x="1036637" y="3649662"/>
                <a:ext cx="225072" cy="228600"/>
              </a:xfrm>
              <a:prstGeom prst="round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auto">
                  <a:lnSpc>
                    <a:spcPct val="90000"/>
                  </a:lnSpc>
                  <a:spcBef>
                    <a:spcPts val="0"/>
                  </a:spcBef>
                  <a:spcAft>
                    <a:spcPts val="0"/>
                  </a:spcAft>
                  <a:defRPr/>
                </a:pPr>
                <a:endParaRPr lang="en-US" sz="1200" b="0" kern="0" dirty="0">
                  <a:solidFill>
                    <a:srgbClr val="505050"/>
                  </a:solidFill>
                  <a:latin typeface="Segoe UI"/>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D5AF1191-895B-46EB-B855-E1AF917AB43C}"/>
                </a:ext>
              </a:extLst>
            </p:cNvPr>
            <p:cNvSpPr/>
            <p:nvPr/>
          </p:nvSpPr>
          <p:spPr bwMode="auto">
            <a:xfrm>
              <a:off x="2412125" y="4490214"/>
              <a:ext cx="7269013" cy="880033"/>
            </a:xfrm>
            <a:prstGeom prst="rect">
              <a:avLst/>
            </a:prstGeom>
            <a:solidFill>
              <a:srgbClr val="107C10"/>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Massive Scale Out &amp; Auto Load Balancing </a:t>
              </a:r>
              <a:b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Index Layer</a:t>
              </a:r>
            </a:p>
          </p:txBody>
        </p:sp>
        <p:sp>
          <p:nvSpPr>
            <p:cNvPr id="11" name="Rectangle 10">
              <a:extLst>
                <a:ext uri="{FF2B5EF4-FFF2-40B4-BE49-F238E27FC236}">
                  <a16:creationId xmlns:a16="http://schemas.microsoft.com/office/drawing/2014/main" id="{713489FD-F66D-4161-BB28-4048F3B7D113}"/>
                </a:ext>
              </a:extLst>
            </p:cNvPr>
            <p:cNvSpPr/>
            <p:nvPr/>
          </p:nvSpPr>
          <p:spPr bwMode="auto">
            <a:xfrm>
              <a:off x="2412125" y="5444938"/>
              <a:ext cx="7269013" cy="881330"/>
            </a:xfrm>
            <a:prstGeom prst="rect">
              <a:avLst/>
            </a:prstGeom>
            <a:solidFill>
              <a:srgbClr val="107C10"/>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Distributed Replication Layer</a:t>
              </a:r>
            </a:p>
          </p:txBody>
        </p:sp>
        <p:grpSp>
          <p:nvGrpSpPr>
            <p:cNvPr id="12" name="Group 11">
              <a:extLst>
                <a:ext uri="{FF2B5EF4-FFF2-40B4-BE49-F238E27FC236}">
                  <a16:creationId xmlns:a16="http://schemas.microsoft.com/office/drawing/2014/main" id="{2DA67EA6-AA0C-4DF8-B566-26DFB5181D55}"/>
                </a:ext>
              </a:extLst>
            </p:cNvPr>
            <p:cNvGrpSpPr/>
            <p:nvPr/>
          </p:nvGrpSpPr>
          <p:grpSpPr>
            <a:xfrm>
              <a:off x="2412125" y="3510316"/>
              <a:ext cx="5439730" cy="888942"/>
              <a:chOff x="2510325" y="2437966"/>
              <a:chExt cx="5549595" cy="906896"/>
            </a:xfrm>
            <a:solidFill>
              <a:srgbClr val="107C10"/>
            </a:solidFill>
          </p:grpSpPr>
          <p:sp>
            <p:nvSpPr>
              <p:cNvPr id="25" name="Rectangle 24">
                <a:extLst>
                  <a:ext uri="{FF2B5EF4-FFF2-40B4-BE49-F238E27FC236}">
                    <a16:creationId xmlns:a16="http://schemas.microsoft.com/office/drawing/2014/main" id="{C5C1A09E-EB45-4153-8FA2-6447205C65F4}"/>
                  </a:ext>
                </a:extLst>
              </p:cNvPr>
              <p:cNvSpPr/>
              <p:nvPr/>
            </p:nvSpPr>
            <p:spPr bwMode="auto">
              <a:xfrm>
                <a:off x="2510325" y="2437966"/>
                <a:ext cx="1737342" cy="9068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Blob/Disk</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Endpoint</a:t>
                </a:r>
              </a:p>
            </p:txBody>
          </p:sp>
          <p:sp>
            <p:nvSpPr>
              <p:cNvPr id="26" name="Rectangle 25">
                <a:extLst>
                  <a:ext uri="{FF2B5EF4-FFF2-40B4-BE49-F238E27FC236}">
                    <a16:creationId xmlns:a16="http://schemas.microsoft.com/office/drawing/2014/main" id="{0A5B11AD-7BE3-4E12-B12D-5326C4692FC5}"/>
                  </a:ext>
                </a:extLst>
              </p:cNvPr>
              <p:cNvSpPr/>
              <p:nvPr/>
            </p:nvSpPr>
            <p:spPr bwMode="auto">
              <a:xfrm>
                <a:off x="6323761" y="2437966"/>
                <a:ext cx="1736159" cy="9068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Queue</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Endpoint</a:t>
                </a:r>
              </a:p>
            </p:txBody>
          </p:sp>
          <p:sp>
            <p:nvSpPr>
              <p:cNvPr id="27" name="Rectangle 26">
                <a:extLst>
                  <a:ext uri="{FF2B5EF4-FFF2-40B4-BE49-F238E27FC236}">
                    <a16:creationId xmlns:a16="http://schemas.microsoft.com/office/drawing/2014/main" id="{8C441BBB-41E2-4407-983E-D8AC0C51A1C2}"/>
                  </a:ext>
                </a:extLst>
              </p:cNvPr>
              <p:cNvSpPr/>
              <p:nvPr/>
            </p:nvSpPr>
            <p:spPr bwMode="auto">
              <a:xfrm>
                <a:off x="4431727" y="2437966"/>
                <a:ext cx="1737342" cy="906896"/>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Table</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Endpoint</a:t>
                </a:r>
              </a:p>
            </p:txBody>
          </p:sp>
        </p:grpSp>
        <p:sp>
          <p:nvSpPr>
            <p:cNvPr id="13" name="Rectangle 12">
              <a:extLst>
                <a:ext uri="{FF2B5EF4-FFF2-40B4-BE49-F238E27FC236}">
                  <a16:creationId xmlns:a16="http://schemas.microsoft.com/office/drawing/2014/main" id="{0C1DE2CE-E2D0-4E51-9C9B-01EE11B178C9}"/>
                </a:ext>
              </a:extLst>
            </p:cNvPr>
            <p:cNvSpPr/>
            <p:nvPr/>
          </p:nvSpPr>
          <p:spPr bwMode="auto">
            <a:xfrm>
              <a:off x="7954250" y="3510316"/>
              <a:ext cx="1702948" cy="888942"/>
            </a:xfrm>
            <a:prstGeom prst="rect">
              <a:avLst/>
            </a:prstGeom>
            <a:solidFill>
              <a:srgbClr val="107C10"/>
            </a:solidFill>
            <a:ln w="1079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File Share</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Endpoint</a:t>
              </a:r>
            </a:p>
          </p:txBody>
        </p:sp>
        <p:sp>
          <p:nvSpPr>
            <p:cNvPr id="14" name="Rectangle 13">
              <a:extLst>
                <a:ext uri="{FF2B5EF4-FFF2-40B4-BE49-F238E27FC236}">
                  <a16:creationId xmlns:a16="http://schemas.microsoft.com/office/drawing/2014/main" id="{80291213-575B-4729-BAF8-55FAB6B11667}"/>
                </a:ext>
              </a:extLst>
            </p:cNvPr>
            <p:cNvSpPr/>
            <p:nvPr/>
          </p:nvSpPr>
          <p:spPr bwMode="auto">
            <a:xfrm>
              <a:off x="2814804" y="2023795"/>
              <a:ext cx="6521996" cy="880033"/>
            </a:xfrm>
            <a:prstGeom prst="rect">
              <a:avLst/>
            </a:prstGeom>
            <a:solidFill>
              <a:srgbClr val="A8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Client Libraries </a:t>
              </a:r>
            </a:p>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(.NET, Java, C++, Android, Node.JS…)</a:t>
              </a:r>
            </a:p>
          </p:txBody>
        </p:sp>
        <p:sp>
          <p:nvSpPr>
            <p:cNvPr id="15" name="Rectangle 14">
              <a:extLst>
                <a:ext uri="{FF2B5EF4-FFF2-40B4-BE49-F238E27FC236}">
                  <a16:creationId xmlns:a16="http://schemas.microsoft.com/office/drawing/2014/main" id="{FD605BA5-BA1C-49AF-91F0-43CE93401BBC}"/>
                </a:ext>
              </a:extLst>
            </p:cNvPr>
            <p:cNvSpPr/>
            <p:nvPr/>
          </p:nvSpPr>
          <p:spPr bwMode="auto">
            <a:xfrm>
              <a:off x="9508303" y="2023795"/>
              <a:ext cx="1935059" cy="880033"/>
            </a:xfrm>
            <a:prstGeom prst="rect">
              <a:avLst/>
            </a:prstGeom>
            <a:solidFill>
              <a:srgbClr val="A8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SMB Client</a:t>
              </a:r>
            </a:p>
          </p:txBody>
        </p:sp>
        <p:sp>
          <p:nvSpPr>
            <p:cNvPr id="16" name="Rectangle 15">
              <a:extLst>
                <a:ext uri="{FF2B5EF4-FFF2-40B4-BE49-F238E27FC236}">
                  <a16:creationId xmlns:a16="http://schemas.microsoft.com/office/drawing/2014/main" id="{A354BAEB-EAFF-4D3C-B5D2-161874B8F458}"/>
                </a:ext>
              </a:extLst>
            </p:cNvPr>
            <p:cNvSpPr/>
            <p:nvPr/>
          </p:nvSpPr>
          <p:spPr bwMode="auto">
            <a:xfrm>
              <a:off x="687792" y="2023795"/>
              <a:ext cx="1935059" cy="880033"/>
            </a:xfrm>
            <a:prstGeom prst="rect">
              <a:avLst/>
            </a:prstGeom>
            <a:solidFill>
              <a:srgbClr val="A8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lvl="0" algn="ctr" defTabSz="913927"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a:ea typeface="Segoe UI" pitchFamily="34" charset="0"/>
                  <a:cs typeface="Segoe UI" pitchFamily="34" charset="0"/>
                </a:rPr>
                <a:t>Import / Export</a:t>
              </a:r>
            </a:p>
          </p:txBody>
        </p:sp>
        <p:sp>
          <p:nvSpPr>
            <p:cNvPr id="17" name="TextBox 16">
              <a:extLst>
                <a:ext uri="{FF2B5EF4-FFF2-40B4-BE49-F238E27FC236}">
                  <a16:creationId xmlns:a16="http://schemas.microsoft.com/office/drawing/2014/main" id="{275F3CFC-3886-44F8-B892-F1A97E9B74D9}"/>
                </a:ext>
              </a:extLst>
            </p:cNvPr>
            <p:cNvSpPr txBox="1"/>
            <p:nvPr/>
          </p:nvSpPr>
          <p:spPr>
            <a:xfrm>
              <a:off x="3295181" y="3110924"/>
              <a:ext cx="884297" cy="592221"/>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REST</a:t>
              </a:r>
            </a:p>
          </p:txBody>
        </p:sp>
        <p:sp>
          <p:nvSpPr>
            <p:cNvPr id="18" name="TextBox 17">
              <a:extLst>
                <a:ext uri="{FF2B5EF4-FFF2-40B4-BE49-F238E27FC236}">
                  <a16:creationId xmlns:a16="http://schemas.microsoft.com/office/drawing/2014/main" id="{3F07CB24-A04E-4633-8C14-A4C5B2B00222}"/>
                </a:ext>
              </a:extLst>
            </p:cNvPr>
            <p:cNvSpPr txBox="1"/>
            <p:nvPr/>
          </p:nvSpPr>
          <p:spPr>
            <a:xfrm>
              <a:off x="5184757" y="3110563"/>
              <a:ext cx="884297" cy="592221"/>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REST</a:t>
              </a:r>
            </a:p>
          </p:txBody>
        </p:sp>
        <p:sp>
          <p:nvSpPr>
            <p:cNvPr id="19" name="TextBox 18">
              <a:extLst>
                <a:ext uri="{FF2B5EF4-FFF2-40B4-BE49-F238E27FC236}">
                  <a16:creationId xmlns:a16="http://schemas.microsoft.com/office/drawing/2014/main" id="{62908F5D-98D1-497E-98C6-93788A2DEA19}"/>
                </a:ext>
              </a:extLst>
            </p:cNvPr>
            <p:cNvSpPr txBox="1"/>
            <p:nvPr/>
          </p:nvSpPr>
          <p:spPr>
            <a:xfrm>
              <a:off x="7030327" y="3109182"/>
              <a:ext cx="884297" cy="592221"/>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REST</a:t>
              </a:r>
            </a:p>
          </p:txBody>
        </p:sp>
        <p:sp>
          <p:nvSpPr>
            <p:cNvPr id="20" name="TextBox 19">
              <a:extLst>
                <a:ext uri="{FF2B5EF4-FFF2-40B4-BE49-F238E27FC236}">
                  <a16:creationId xmlns:a16="http://schemas.microsoft.com/office/drawing/2014/main" id="{A7EB1BA9-A71B-4F4F-91F2-2A578CDA270A}"/>
                </a:ext>
              </a:extLst>
            </p:cNvPr>
            <p:cNvSpPr txBox="1"/>
            <p:nvPr/>
          </p:nvSpPr>
          <p:spPr>
            <a:xfrm>
              <a:off x="8355414" y="3099638"/>
              <a:ext cx="884297" cy="592221"/>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REST</a:t>
              </a:r>
            </a:p>
          </p:txBody>
        </p:sp>
        <p:sp>
          <p:nvSpPr>
            <p:cNvPr id="21" name="TextBox 20">
              <a:extLst>
                <a:ext uri="{FF2B5EF4-FFF2-40B4-BE49-F238E27FC236}">
                  <a16:creationId xmlns:a16="http://schemas.microsoft.com/office/drawing/2014/main" id="{509A312E-B727-4FF1-9A2B-4A5E47CC9474}"/>
                </a:ext>
              </a:extLst>
            </p:cNvPr>
            <p:cNvSpPr txBox="1"/>
            <p:nvPr/>
          </p:nvSpPr>
          <p:spPr>
            <a:xfrm>
              <a:off x="9275327" y="3097348"/>
              <a:ext cx="1105104" cy="573062"/>
            </a:xfrm>
            <a:prstGeom prst="rect">
              <a:avLst/>
            </a:prstGeom>
            <a:noFill/>
            <a:ln>
              <a:noFill/>
            </a:ln>
          </p:spPr>
          <p:txBody>
            <a:bodyPr wrap="square" lIns="179259" tIns="143407" rIns="179259" bIns="143407" rtlCol="0">
              <a:spAutoFit/>
            </a:bodyPr>
            <a:lstStyle/>
            <a:p>
              <a:pPr lvl="0" defTabSz="932742" fontAlgn="auto">
                <a:lnSpc>
                  <a:spcPct val="90000"/>
                </a:lnSpc>
                <a:spcBef>
                  <a:spcPts val="0"/>
                </a:spcBef>
                <a:spcAft>
                  <a:spcPts val="588"/>
                </a:spcAft>
                <a:defRPr/>
              </a:pPr>
              <a:r>
                <a:rPr lang="en-US" sz="900" b="0" kern="0" dirty="0">
                  <a:solidFill>
                    <a:srgbClr val="505050"/>
                  </a:solidFill>
                  <a:latin typeface="Segoe UI"/>
                </a:rPr>
                <a:t>SMB 2.1</a:t>
              </a:r>
            </a:p>
          </p:txBody>
        </p:sp>
        <p:sp>
          <p:nvSpPr>
            <p:cNvPr id="22" name="TextBox 21">
              <a:extLst>
                <a:ext uri="{FF2B5EF4-FFF2-40B4-BE49-F238E27FC236}">
                  <a16:creationId xmlns:a16="http://schemas.microsoft.com/office/drawing/2014/main" id="{A6804E45-8179-4C79-84A0-80284ECC3B96}"/>
                </a:ext>
              </a:extLst>
            </p:cNvPr>
            <p:cNvSpPr txBox="1"/>
            <p:nvPr/>
          </p:nvSpPr>
          <p:spPr>
            <a:xfrm>
              <a:off x="9657199" y="5559151"/>
              <a:ext cx="2240745" cy="630539"/>
            </a:xfrm>
            <a:prstGeom prst="rect">
              <a:avLst/>
            </a:prstGeom>
            <a:noFill/>
          </p:spPr>
          <p:txBody>
            <a:bodyPr wrap="square" lIns="179259" tIns="143407" rIns="179259" bIns="143407" rtlCol="0">
              <a:spAutoFit/>
            </a:bodyPr>
            <a:lstStyle/>
            <a:p>
              <a:pPr lvl="0" defTabSz="932742" fontAlgn="auto">
                <a:lnSpc>
                  <a:spcPct val="90000"/>
                </a:lnSpc>
                <a:spcBef>
                  <a:spcPts val="0"/>
                </a:spcBef>
                <a:spcAft>
                  <a:spcPts val="588"/>
                </a:spcAft>
                <a:defRPr/>
              </a:pPr>
              <a:r>
                <a:rPr lang="en-US" sz="1200" b="0" kern="0" dirty="0">
                  <a:solidFill>
                    <a:srgbClr val="505050"/>
                  </a:solidFill>
                  <a:latin typeface="Segoe UI"/>
                </a:rPr>
                <a:t>Stream Layer</a:t>
              </a:r>
            </a:p>
          </p:txBody>
        </p:sp>
        <p:sp>
          <p:nvSpPr>
            <p:cNvPr id="23" name="TextBox 22">
              <a:extLst>
                <a:ext uri="{FF2B5EF4-FFF2-40B4-BE49-F238E27FC236}">
                  <a16:creationId xmlns:a16="http://schemas.microsoft.com/office/drawing/2014/main" id="{3DBBD44C-2D89-4ACC-8A13-F2DCFDA03A7C}"/>
                </a:ext>
              </a:extLst>
            </p:cNvPr>
            <p:cNvSpPr txBox="1"/>
            <p:nvPr/>
          </p:nvSpPr>
          <p:spPr>
            <a:xfrm>
              <a:off x="9657199" y="4665152"/>
              <a:ext cx="2414802" cy="630539"/>
            </a:xfrm>
            <a:prstGeom prst="rect">
              <a:avLst/>
            </a:prstGeom>
            <a:noFill/>
          </p:spPr>
          <p:txBody>
            <a:bodyPr wrap="square" lIns="179259" tIns="143407" rIns="179259" bIns="143407" rtlCol="0">
              <a:spAutoFit/>
            </a:bodyPr>
            <a:lstStyle/>
            <a:p>
              <a:pPr lvl="0" defTabSz="932742" fontAlgn="auto">
                <a:lnSpc>
                  <a:spcPct val="90000"/>
                </a:lnSpc>
                <a:spcBef>
                  <a:spcPts val="0"/>
                </a:spcBef>
                <a:spcAft>
                  <a:spcPts val="588"/>
                </a:spcAft>
                <a:defRPr/>
              </a:pPr>
              <a:r>
                <a:rPr lang="en-US" sz="1200" b="0" kern="0" dirty="0">
                  <a:solidFill>
                    <a:srgbClr val="505050"/>
                  </a:solidFill>
                  <a:latin typeface="Segoe UI"/>
                </a:rPr>
                <a:t>Partition Layer</a:t>
              </a:r>
            </a:p>
          </p:txBody>
        </p:sp>
        <p:sp>
          <p:nvSpPr>
            <p:cNvPr id="24" name="TextBox 23">
              <a:extLst>
                <a:ext uri="{FF2B5EF4-FFF2-40B4-BE49-F238E27FC236}">
                  <a16:creationId xmlns:a16="http://schemas.microsoft.com/office/drawing/2014/main" id="{E4246DA9-EFB8-4C23-8F90-17D59D1E971F}"/>
                </a:ext>
              </a:extLst>
            </p:cNvPr>
            <p:cNvSpPr txBox="1"/>
            <p:nvPr/>
          </p:nvSpPr>
          <p:spPr>
            <a:xfrm>
              <a:off x="9657199" y="3694164"/>
              <a:ext cx="2414802" cy="630539"/>
            </a:xfrm>
            <a:prstGeom prst="rect">
              <a:avLst/>
            </a:prstGeom>
            <a:noFill/>
          </p:spPr>
          <p:txBody>
            <a:bodyPr wrap="square" lIns="179259" tIns="143407" rIns="179259" bIns="143407" rtlCol="0">
              <a:spAutoFit/>
            </a:bodyPr>
            <a:lstStyle/>
            <a:p>
              <a:pPr lvl="0" defTabSz="932742" fontAlgn="auto">
                <a:lnSpc>
                  <a:spcPct val="90000"/>
                </a:lnSpc>
                <a:spcBef>
                  <a:spcPts val="0"/>
                </a:spcBef>
                <a:spcAft>
                  <a:spcPts val="588"/>
                </a:spcAft>
                <a:defRPr/>
              </a:pPr>
              <a:r>
                <a:rPr lang="en-US" sz="1200" b="0" kern="0" dirty="0">
                  <a:solidFill>
                    <a:srgbClr val="505050"/>
                  </a:solidFill>
                  <a:latin typeface="Segoe UI"/>
                </a:rPr>
                <a:t>Front End Layer</a:t>
              </a:r>
            </a:p>
          </p:txBody>
        </p:sp>
      </p:grpSp>
      <p:sp>
        <p:nvSpPr>
          <p:cNvPr id="38" name="TextBox 37">
            <a:extLst>
              <a:ext uri="{FF2B5EF4-FFF2-40B4-BE49-F238E27FC236}">
                <a16:creationId xmlns:a16="http://schemas.microsoft.com/office/drawing/2014/main" id="{E29F4E98-94EF-4EF1-A7F4-622E1FDE91E9}"/>
              </a:ext>
            </a:extLst>
          </p:cNvPr>
          <p:cNvSpPr txBox="1"/>
          <p:nvPr/>
        </p:nvSpPr>
        <p:spPr>
          <a:xfrm>
            <a:off x="222422" y="6301946"/>
            <a:ext cx="955589" cy="369332"/>
          </a:xfrm>
          <a:prstGeom prst="rect">
            <a:avLst/>
          </a:prstGeom>
          <a:noFill/>
        </p:spPr>
        <p:txBody>
          <a:bodyPr wrap="square" rtlCol="0">
            <a:spAutoFit/>
          </a:bodyPr>
          <a:lstStyle/>
          <a:p>
            <a:r>
              <a:rPr lang="en-US" dirty="0"/>
              <a:t>7-6</a:t>
            </a:r>
          </a:p>
        </p:txBody>
      </p:sp>
    </p:spTree>
    <p:extLst>
      <p:ext uri="{BB962C8B-B14F-4D97-AF65-F5344CB8AC3E}">
        <p14:creationId xmlns:p14="http://schemas.microsoft.com/office/powerpoint/2010/main" val="912274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9F9F-5545-4117-8432-4835E26525EC}"/>
              </a:ext>
            </a:extLst>
          </p:cNvPr>
          <p:cNvSpPr>
            <a:spLocks noGrp="1"/>
          </p:cNvSpPr>
          <p:nvPr>
            <p:ph type="title"/>
          </p:nvPr>
        </p:nvSpPr>
        <p:spPr/>
        <p:txBody>
          <a:bodyPr/>
          <a:lstStyle/>
          <a:p>
            <a:r>
              <a:rPr lang="en-US" dirty="0"/>
              <a:t>Storage Tables</a:t>
            </a:r>
          </a:p>
        </p:txBody>
      </p:sp>
      <p:sp>
        <p:nvSpPr>
          <p:cNvPr id="4" name="Content Placeholder 2">
            <a:extLst>
              <a:ext uri="{FF2B5EF4-FFF2-40B4-BE49-F238E27FC236}">
                <a16:creationId xmlns:a16="http://schemas.microsoft.com/office/drawing/2014/main" id="{827A5297-55AC-48AF-8E47-42BFE2B00B4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NoSQL database service using the key/value </a:t>
            </a:r>
            <a:br>
              <a:rPr lang="en-US" b="0" kern="0" dirty="0">
                <a:solidFill>
                  <a:srgbClr val="000000"/>
                </a:solidFill>
              </a:rPr>
            </a:br>
            <a:r>
              <a:rPr lang="en-US" b="0" kern="0" dirty="0">
                <a:solidFill>
                  <a:srgbClr val="000000"/>
                </a:solidFill>
              </a:rPr>
              <a:t>(or Dictionary) design paradigm:</a:t>
            </a:r>
          </a:p>
          <a:p>
            <a:pPr lvl="1"/>
            <a:r>
              <a:rPr lang="en-US" b="0" kern="0" dirty="0">
                <a:solidFill>
                  <a:srgbClr val="000000"/>
                </a:solidFill>
              </a:rPr>
              <a:t>Can be accessed using dedicated clients or OData protocol</a:t>
            </a:r>
          </a:p>
          <a:p>
            <a:pPr lvl="1"/>
            <a:r>
              <a:rPr lang="en-US" b="0" kern="0" dirty="0">
                <a:solidFill>
                  <a:srgbClr val="000000"/>
                </a:solidFill>
              </a:rPr>
              <a:t>Built for massive scale</a:t>
            </a:r>
          </a:p>
        </p:txBody>
      </p:sp>
      <p:grpSp>
        <p:nvGrpSpPr>
          <p:cNvPr id="5" name="Group 4" descr="The Tables endpoint accessible via OData or TableClient">
            <a:extLst>
              <a:ext uri="{FF2B5EF4-FFF2-40B4-BE49-F238E27FC236}">
                <a16:creationId xmlns:a16="http://schemas.microsoft.com/office/drawing/2014/main" id="{A0465AFD-BCBD-4E74-8985-115398C98105}"/>
              </a:ext>
            </a:extLst>
          </p:cNvPr>
          <p:cNvGrpSpPr>
            <a:grpSpLocks noChangeAspect="1"/>
          </p:cNvGrpSpPr>
          <p:nvPr/>
        </p:nvGrpSpPr>
        <p:grpSpPr>
          <a:xfrm>
            <a:off x="403566" y="3495535"/>
            <a:ext cx="8229600" cy="2647777"/>
            <a:chOff x="1278254" y="1820862"/>
            <a:chExt cx="9207183" cy="2962303"/>
          </a:xfrm>
        </p:grpSpPr>
        <p:sp>
          <p:nvSpPr>
            <p:cNvPr id="6" name="Rectangle 5">
              <a:extLst>
                <a:ext uri="{FF2B5EF4-FFF2-40B4-BE49-F238E27FC236}">
                  <a16:creationId xmlns:a16="http://schemas.microsoft.com/office/drawing/2014/main" id="{6FB393BC-9A28-4FC6-A1FF-9F8DF257A725}"/>
                </a:ext>
              </a:extLst>
            </p:cNvPr>
            <p:cNvSpPr/>
            <p:nvPr/>
          </p:nvSpPr>
          <p:spPr bwMode="auto">
            <a:xfrm>
              <a:off x="1979962" y="2282824"/>
              <a:ext cx="3048000" cy="990600"/>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579BC1D5-B4D9-436E-9C70-0666552DBDC7}"/>
                </a:ext>
              </a:extLst>
            </p:cNvPr>
            <p:cNvSpPr/>
            <p:nvPr/>
          </p:nvSpPr>
          <p:spPr bwMode="auto">
            <a:xfrm>
              <a:off x="1845912" y="2125662"/>
              <a:ext cx="4477449" cy="1376362"/>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FE2D8661-B5D5-4316-9721-95138DF15A09}"/>
                </a:ext>
              </a:extLst>
            </p:cNvPr>
            <p:cNvSpPr txBox="1"/>
            <p:nvPr/>
          </p:nvSpPr>
          <p:spPr>
            <a:xfrm>
              <a:off x="4951762" y="3076023"/>
              <a:ext cx="1600200"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caleteetstr</a:t>
              </a:r>
            </a:p>
          </p:txBody>
        </p:sp>
        <p:sp>
          <p:nvSpPr>
            <p:cNvPr id="9" name="TextBox 8">
              <a:extLst>
                <a:ext uri="{FF2B5EF4-FFF2-40B4-BE49-F238E27FC236}">
                  <a16:creationId xmlns:a16="http://schemas.microsoft.com/office/drawing/2014/main" id="{BFFD7EB3-5B68-43F1-8E08-14DBA7523E43}"/>
                </a:ext>
              </a:extLst>
            </p:cNvPr>
            <p:cNvSpPr txBox="1"/>
            <p:nvPr/>
          </p:nvSpPr>
          <p:spPr>
            <a:xfrm>
              <a:off x="3817440" y="2881058"/>
              <a:ext cx="1354244"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devtable</a:t>
              </a:r>
            </a:p>
          </p:txBody>
        </p:sp>
        <p:pic>
          <p:nvPicPr>
            <p:cNvPr id="10" name="Picture 6">
              <a:extLst>
                <a:ext uri="{FF2B5EF4-FFF2-40B4-BE49-F238E27FC236}">
                  <a16:creationId xmlns:a16="http://schemas.microsoft.com/office/drawing/2014/main" id="{68FC9773-903C-43D0-B0D5-672BC55D9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1126" y="2521742"/>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28B1F142-05FF-4CB3-B334-C10195CEE7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8309" y="2521741"/>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a:extLst>
                <a:ext uri="{FF2B5EF4-FFF2-40B4-BE49-F238E27FC236}">
                  <a16:creationId xmlns:a16="http://schemas.microsoft.com/office/drawing/2014/main" id="{50956459-8530-4425-A0D3-600247FF09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2334" y="2521740"/>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65C89161-F689-40A4-953F-E2E960F9E89D}"/>
                </a:ext>
              </a:extLst>
            </p:cNvPr>
            <p:cNvCxnSpPr/>
            <p:nvPr/>
          </p:nvCxnSpPr>
          <p:spPr>
            <a:xfrm flipH="1">
              <a:off x="1821326" y="2972846"/>
              <a:ext cx="515050" cy="137636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FB2422-9F54-4E67-B387-D055888AC6E1}"/>
                </a:ext>
              </a:extLst>
            </p:cNvPr>
            <p:cNvSpPr txBox="1"/>
            <p:nvPr/>
          </p:nvSpPr>
          <p:spPr>
            <a:xfrm>
              <a:off x="1278254" y="4266659"/>
              <a:ext cx="1354244"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entities</a:t>
              </a:r>
            </a:p>
          </p:txBody>
        </p:sp>
        <p:sp>
          <p:nvSpPr>
            <p:cNvPr id="15" name="TextBox 14">
              <a:extLst>
                <a:ext uri="{FF2B5EF4-FFF2-40B4-BE49-F238E27FC236}">
                  <a16:creationId xmlns:a16="http://schemas.microsoft.com/office/drawing/2014/main" id="{BC239256-3E18-48DC-AAAA-1CB99947BC73}"/>
                </a:ext>
              </a:extLst>
            </p:cNvPr>
            <p:cNvSpPr txBox="1"/>
            <p:nvPr/>
          </p:nvSpPr>
          <p:spPr>
            <a:xfrm>
              <a:off x="2438610" y="4259713"/>
              <a:ext cx="1354244"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table</a:t>
              </a:r>
            </a:p>
          </p:txBody>
        </p:sp>
        <p:cxnSp>
          <p:nvCxnSpPr>
            <p:cNvPr id="16" name="Straight Arrow Connector 15">
              <a:extLst>
                <a:ext uri="{FF2B5EF4-FFF2-40B4-BE49-F238E27FC236}">
                  <a16:creationId xmlns:a16="http://schemas.microsoft.com/office/drawing/2014/main" id="{C6CEB605-A704-4C9B-A0D6-0BF3B7B5CBCF}"/>
                </a:ext>
              </a:extLst>
            </p:cNvPr>
            <p:cNvCxnSpPr/>
            <p:nvPr/>
          </p:nvCxnSpPr>
          <p:spPr>
            <a:xfrm flipH="1">
              <a:off x="2945976" y="3282408"/>
              <a:ext cx="401247" cy="10668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EEB5C1-1C55-40C4-B4FC-6FAFAFF1F682}"/>
                </a:ext>
              </a:extLst>
            </p:cNvPr>
            <p:cNvCxnSpPr>
              <a:endCxn id="18" idx="0"/>
            </p:cNvCxnSpPr>
            <p:nvPr/>
          </p:nvCxnSpPr>
          <p:spPr>
            <a:xfrm flipH="1">
              <a:off x="4711594" y="3511008"/>
              <a:ext cx="241618" cy="72176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DAF5F8E-C0F4-4808-8BAF-39B748382F10}"/>
                </a:ext>
              </a:extLst>
            </p:cNvPr>
            <p:cNvSpPr txBox="1"/>
            <p:nvPr/>
          </p:nvSpPr>
          <p:spPr>
            <a:xfrm>
              <a:off x="4034471" y="4232769"/>
              <a:ext cx="1354244"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account</a:t>
              </a:r>
            </a:p>
          </p:txBody>
        </p:sp>
        <p:sp>
          <p:nvSpPr>
            <p:cNvPr id="19" name="Rectangle 18">
              <a:extLst>
                <a:ext uri="{FF2B5EF4-FFF2-40B4-BE49-F238E27FC236}">
                  <a16:creationId xmlns:a16="http://schemas.microsoft.com/office/drawing/2014/main" id="{5B9EB096-D187-4833-814A-87C39655EF2C}"/>
                </a:ext>
              </a:extLst>
            </p:cNvPr>
            <p:cNvSpPr/>
            <p:nvPr/>
          </p:nvSpPr>
          <p:spPr bwMode="auto">
            <a:xfrm>
              <a:off x="1821326" y="3745782"/>
              <a:ext cx="4477449" cy="387104"/>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20" name="TextBox 19">
              <a:extLst>
                <a:ext uri="{FF2B5EF4-FFF2-40B4-BE49-F238E27FC236}">
                  <a16:creationId xmlns:a16="http://schemas.microsoft.com/office/drawing/2014/main" id="{24D10B91-1132-4EDE-A352-B38F59C95AFA}"/>
                </a:ext>
              </a:extLst>
            </p:cNvPr>
            <p:cNvSpPr txBox="1"/>
            <p:nvPr/>
          </p:nvSpPr>
          <p:spPr>
            <a:xfrm>
              <a:off x="4774776" y="3684459"/>
              <a:ext cx="1600200" cy="516506"/>
            </a:xfrm>
            <a:prstGeom prst="rect">
              <a:avLst/>
            </a:prstGeom>
            <a:noFill/>
          </p:spPr>
          <p:txBody>
            <a:bodyPr wrap="square" lIns="182880" tIns="146304" rIns="182880" bIns="146304" rtlCol="0">
              <a:spAutoFit/>
            </a:bodyPr>
            <a:lstStyle/>
            <a:p>
              <a:pPr lvl="0">
                <a:lnSpc>
                  <a:spcPct val="90000"/>
                </a:lnSpc>
                <a:spcAft>
                  <a:spcPts val="600"/>
                </a:spcAft>
              </a:pPr>
              <a:r>
                <a:rPr lang="en-US" sz="1200" dirty="0">
                  <a:gradFill>
                    <a:gsLst>
                      <a:gs pos="2917">
                        <a:srgbClr val="000000"/>
                      </a:gs>
                      <a:gs pos="30000">
                        <a:srgbClr val="000000"/>
                      </a:gs>
                    </a:gsLst>
                    <a:lin ang="5400000" scaled="0"/>
                  </a:gradFill>
                </a:rPr>
                <a:t>SAS TOKEN</a:t>
              </a:r>
            </a:p>
          </p:txBody>
        </p:sp>
        <p:cxnSp>
          <p:nvCxnSpPr>
            <p:cNvPr id="21" name="Straight Connector 20">
              <a:extLst>
                <a:ext uri="{FF2B5EF4-FFF2-40B4-BE49-F238E27FC236}">
                  <a16:creationId xmlns:a16="http://schemas.microsoft.com/office/drawing/2014/main" id="{38B96F77-4AE9-4092-B12E-97A75514F94B}"/>
                </a:ext>
              </a:extLst>
            </p:cNvPr>
            <p:cNvCxnSpPr/>
            <p:nvPr/>
          </p:nvCxnSpPr>
          <p:spPr>
            <a:xfrm>
              <a:off x="6675437" y="1820862"/>
              <a:ext cx="0" cy="28194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2AABB8-E4EC-4F8A-BD05-2C88F07FCBDD}"/>
                </a:ext>
              </a:extLst>
            </p:cNvPr>
            <p:cNvCxnSpPr/>
            <p:nvPr/>
          </p:nvCxnSpPr>
          <p:spPr>
            <a:xfrm>
              <a:off x="6675437" y="3192462"/>
              <a:ext cx="3810000" cy="4023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4359CEA-37B8-4A4F-9C66-1DB1F8A4CB56}"/>
                </a:ext>
              </a:extLst>
            </p:cNvPr>
            <p:cNvSpPr/>
            <p:nvPr/>
          </p:nvSpPr>
          <p:spPr bwMode="auto">
            <a:xfrm>
              <a:off x="7246937" y="2057682"/>
              <a:ext cx="2667000" cy="682071"/>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24" name="Rectangle 23">
              <a:extLst>
                <a:ext uri="{FF2B5EF4-FFF2-40B4-BE49-F238E27FC236}">
                  <a16:creationId xmlns:a16="http://schemas.microsoft.com/office/drawing/2014/main" id="{953D7511-1E2C-412D-8F33-E46744F68D03}"/>
                </a:ext>
              </a:extLst>
            </p:cNvPr>
            <p:cNvSpPr/>
            <p:nvPr/>
          </p:nvSpPr>
          <p:spPr bwMode="auto">
            <a:xfrm>
              <a:off x="7246937" y="3606190"/>
              <a:ext cx="2667000" cy="682071"/>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a:endParaRPr lang="en-US" sz="1400" dirty="0">
                <a:gradFill>
                  <a:gsLst>
                    <a:gs pos="0">
                      <a:srgbClr val="FFFFFF"/>
                    </a:gs>
                    <a:gs pos="100000">
                      <a:srgbClr val="FFFFFF"/>
                    </a:gs>
                  </a:gsLst>
                  <a:lin ang="5400000" scaled="0"/>
                </a:gradFill>
              </a:endParaRPr>
            </a:p>
          </p:txBody>
        </p:sp>
        <p:sp>
          <p:nvSpPr>
            <p:cNvPr id="25" name="TextBox 24">
              <a:extLst>
                <a:ext uri="{FF2B5EF4-FFF2-40B4-BE49-F238E27FC236}">
                  <a16:creationId xmlns:a16="http://schemas.microsoft.com/office/drawing/2014/main" id="{F3478C86-AFD0-4F22-9C87-175EE715C39B}"/>
                </a:ext>
              </a:extLst>
            </p:cNvPr>
            <p:cNvSpPr txBox="1"/>
            <p:nvPr/>
          </p:nvSpPr>
          <p:spPr>
            <a:xfrm>
              <a:off x="7905826" y="2084785"/>
              <a:ext cx="1333500" cy="578486"/>
            </a:xfrm>
            <a:prstGeom prst="rect">
              <a:avLst/>
            </a:prstGeom>
            <a:noFill/>
          </p:spPr>
          <p:txBody>
            <a:bodyPr wrap="square" lIns="182880" tIns="146304" rIns="182880" bIns="146304" rtlCol="0">
              <a:spAutoFit/>
            </a:bodyPr>
            <a:lstStyle/>
            <a:p>
              <a:pPr lvl="0">
                <a:lnSpc>
                  <a:spcPct val="90000"/>
                </a:lnSpc>
                <a:spcAft>
                  <a:spcPts val="600"/>
                </a:spcAft>
              </a:pPr>
              <a:r>
                <a:rPr lang="en-US" sz="1600" dirty="0">
                  <a:gradFill>
                    <a:gsLst>
                      <a:gs pos="2917">
                        <a:srgbClr val="000000"/>
                      </a:gs>
                      <a:gs pos="30000">
                        <a:srgbClr val="000000"/>
                      </a:gs>
                    </a:gsLst>
                    <a:lin ang="5400000" scaled="0"/>
                  </a:gradFill>
                </a:rPr>
                <a:t>ODATA</a:t>
              </a:r>
            </a:p>
          </p:txBody>
        </p:sp>
        <p:sp>
          <p:nvSpPr>
            <p:cNvPr id="26" name="TextBox 25">
              <a:extLst>
                <a:ext uri="{FF2B5EF4-FFF2-40B4-BE49-F238E27FC236}">
                  <a16:creationId xmlns:a16="http://schemas.microsoft.com/office/drawing/2014/main" id="{0580AFE4-E76A-4FC1-9685-B7312FBD04BD}"/>
                </a:ext>
              </a:extLst>
            </p:cNvPr>
            <p:cNvSpPr txBox="1"/>
            <p:nvPr/>
          </p:nvSpPr>
          <p:spPr>
            <a:xfrm>
              <a:off x="7672423" y="3638795"/>
              <a:ext cx="2438399" cy="578486"/>
            </a:xfrm>
            <a:prstGeom prst="rect">
              <a:avLst/>
            </a:prstGeom>
            <a:noFill/>
          </p:spPr>
          <p:txBody>
            <a:bodyPr wrap="square" lIns="182880" tIns="146304" rIns="182880" bIns="146304" rtlCol="0">
              <a:spAutoFit/>
            </a:bodyPr>
            <a:lstStyle/>
            <a:p>
              <a:pPr lvl="0">
                <a:lnSpc>
                  <a:spcPct val="90000"/>
                </a:lnSpc>
                <a:spcAft>
                  <a:spcPts val="600"/>
                </a:spcAft>
              </a:pPr>
              <a:r>
                <a:rPr lang="en-US" sz="1600" dirty="0">
                  <a:gradFill>
                    <a:gsLst>
                      <a:gs pos="2917">
                        <a:srgbClr val="000000"/>
                      </a:gs>
                      <a:gs pos="30000">
                        <a:srgbClr val="000000"/>
                      </a:gs>
                    </a:gsLst>
                    <a:lin ang="5400000" scaled="0"/>
                  </a:gradFill>
                </a:rPr>
                <a:t>TableClient</a:t>
              </a:r>
            </a:p>
          </p:txBody>
        </p:sp>
      </p:grpSp>
      <p:sp>
        <p:nvSpPr>
          <p:cNvPr id="27" name="TextBox 26">
            <a:extLst>
              <a:ext uri="{FF2B5EF4-FFF2-40B4-BE49-F238E27FC236}">
                <a16:creationId xmlns:a16="http://schemas.microsoft.com/office/drawing/2014/main" id="{564E307B-6B14-4C2E-8EFD-00DD40CF3D52}"/>
              </a:ext>
            </a:extLst>
          </p:cNvPr>
          <p:cNvSpPr txBox="1"/>
          <p:nvPr/>
        </p:nvSpPr>
        <p:spPr>
          <a:xfrm>
            <a:off x="222422" y="6301946"/>
            <a:ext cx="955589" cy="369332"/>
          </a:xfrm>
          <a:prstGeom prst="rect">
            <a:avLst/>
          </a:prstGeom>
          <a:noFill/>
        </p:spPr>
        <p:txBody>
          <a:bodyPr wrap="square" rtlCol="0">
            <a:spAutoFit/>
          </a:bodyPr>
          <a:lstStyle/>
          <a:p>
            <a:r>
              <a:rPr lang="en-US" dirty="0"/>
              <a:t>7-7</a:t>
            </a:r>
          </a:p>
        </p:txBody>
      </p:sp>
    </p:spTree>
    <p:extLst>
      <p:ext uri="{BB962C8B-B14F-4D97-AF65-F5344CB8AC3E}">
        <p14:creationId xmlns:p14="http://schemas.microsoft.com/office/powerpoint/2010/main" val="177216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6143-E984-41D0-8321-D293CFAD3C53}"/>
              </a:ext>
            </a:extLst>
          </p:cNvPr>
          <p:cNvSpPr>
            <a:spLocks noGrp="1"/>
          </p:cNvSpPr>
          <p:nvPr>
            <p:ph type="title"/>
          </p:nvPr>
        </p:nvSpPr>
        <p:spPr/>
        <p:txBody>
          <a:bodyPr/>
          <a:lstStyle/>
          <a:p>
            <a:r>
              <a:rPr lang="en-US" dirty="0"/>
              <a:t>Migration to Cosmos DB</a:t>
            </a:r>
          </a:p>
        </p:txBody>
      </p:sp>
      <p:sp>
        <p:nvSpPr>
          <p:cNvPr id="4" name="Content Placeholder 2">
            <a:extLst>
              <a:ext uri="{FF2B5EF4-FFF2-40B4-BE49-F238E27FC236}">
                <a16:creationId xmlns:a16="http://schemas.microsoft.com/office/drawing/2014/main" id="{5E8C3C48-4C79-4C55-B400-5F47188D22F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All existing Storage Accounts are migrating to Cosmos DB:</a:t>
            </a:r>
          </a:p>
          <a:p>
            <a:pPr lvl="1"/>
            <a:r>
              <a:rPr lang="en-US" b="0" kern="0" dirty="0">
                <a:solidFill>
                  <a:srgbClr val="000000"/>
                </a:solidFill>
              </a:rPr>
              <a:t>Existing applications can migrate to Cosmos DB with no code changes</a:t>
            </a:r>
          </a:p>
          <a:p>
            <a:pPr lvl="0"/>
            <a:r>
              <a:rPr lang="en-US" b="0" kern="0" dirty="0">
                <a:solidFill>
                  <a:srgbClr val="000000"/>
                </a:solidFill>
              </a:rPr>
              <a:t>The Cosmos DB Tables API introduced new features not found in standard Storage:</a:t>
            </a:r>
          </a:p>
          <a:p>
            <a:pPr lvl="1"/>
            <a:r>
              <a:rPr lang="en-US" b="0" kern="0" dirty="0">
                <a:solidFill>
                  <a:srgbClr val="000000"/>
                </a:solidFill>
              </a:rPr>
              <a:t>Turnkey global distribution</a:t>
            </a:r>
          </a:p>
          <a:p>
            <a:pPr lvl="1"/>
            <a:r>
              <a:rPr lang="en-US" b="0" kern="0" dirty="0">
                <a:solidFill>
                  <a:srgbClr val="000000"/>
                </a:solidFill>
              </a:rPr>
              <a:t>Dedicated throughput worldwide</a:t>
            </a:r>
          </a:p>
          <a:p>
            <a:pPr lvl="1"/>
            <a:r>
              <a:rPr lang="en-US" b="0" kern="0" dirty="0">
                <a:solidFill>
                  <a:srgbClr val="000000"/>
                </a:solidFill>
              </a:rPr>
              <a:t>Single-digit millisecond latencies at the 99th percentile</a:t>
            </a:r>
          </a:p>
          <a:p>
            <a:pPr lvl="1"/>
            <a:r>
              <a:rPr lang="en-US" b="0" kern="0" dirty="0">
                <a:solidFill>
                  <a:srgbClr val="000000"/>
                </a:solidFill>
              </a:rPr>
              <a:t>Guaranteed high availability</a:t>
            </a:r>
          </a:p>
          <a:p>
            <a:pPr lvl="1"/>
            <a:r>
              <a:rPr lang="en-US" b="0" kern="0" dirty="0">
                <a:solidFill>
                  <a:srgbClr val="000000"/>
                </a:solidFill>
              </a:rPr>
              <a:t>Automatic secondary indexing</a:t>
            </a:r>
          </a:p>
        </p:txBody>
      </p:sp>
      <p:sp>
        <p:nvSpPr>
          <p:cNvPr id="5" name="TextBox 4">
            <a:extLst>
              <a:ext uri="{FF2B5EF4-FFF2-40B4-BE49-F238E27FC236}">
                <a16:creationId xmlns:a16="http://schemas.microsoft.com/office/drawing/2014/main" id="{FCED2622-7CE2-4D65-8154-E31E14948B0F}"/>
              </a:ext>
            </a:extLst>
          </p:cNvPr>
          <p:cNvSpPr txBox="1"/>
          <p:nvPr/>
        </p:nvSpPr>
        <p:spPr>
          <a:xfrm>
            <a:off x="222422" y="6301946"/>
            <a:ext cx="955589" cy="369332"/>
          </a:xfrm>
          <a:prstGeom prst="rect">
            <a:avLst/>
          </a:prstGeom>
          <a:noFill/>
        </p:spPr>
        <p:txBody>
          <a:bodyPr wrap="square" rtlCol="0">
            <a:spAutoFit/>
          </a:bodyPr>
          <a:lstStyle/>
          <a:p>
            <a:r>
              <a:rPr lang="en-US" dirty="0"/>
              <a:t>7-7</a:t>
            </a:r>
          </a:p>
        </p:txBody>
      </p:sp>
    </p:spTree>
    <p:extLst>
      <p:ext uri="{BB962C8B-B14F-4D97-AF65-F5344CB8AC3E}">
        <p14:creationId xmlns:p14="http://schemas.microsoft.com/office/powerpoint/2010/main" val="2698363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8B62-300D-45ED-8E20-A954A0DA5DF1}"/>
              </a:ext>
            </a:extLst>
          </p:cNvPr>
          <p:cNvSpPr>
            <a:spLocks noGrp="1"/>
          </p:cNvSpPr>
          <p:nvPr>
            <p:ph type="title"/>
          </p:nvPr>
        </p:nvSpPr>
        <p:spPr/>
        <p:txBody>
          <a:bodyPr/>
          <a:lstStyle/>
          <a:p>
            <a:r>
              <a:rPr lang="en-US" dirty="0"/>
              <a:t>Azure Search</a:t>
            </a:r>
          </a:p>
        </p:txBody>
      </p:sp>
      <p:sp>
        <p:nvSpPr>
          <p:cNvPr id="4" name="Content Placeholder 2">
            <a:extLst>
              <a:ext uri="{FF2B5EF4-FFF2-40B4-BE49-F238E27FC236}">
                <a16:creationId xmlns:a16="http://schemas.microsoft.com/office/drawing/2014/main" id="{4B0D7A17-EBB5-4FDE-B303-7C7E8A43D3F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Search-as-a-Service:</a:t>
            </a:r>
          </a:p>
          <a:p>
            <a:pPr lvl="1"/>
            <a:r>
              <a:rPr lang="en-US" b="0" kern="0" dirty="0">
                <a:solidFill>
                  <a:srgbClr val="000000"/>
                </a:solidFill>
              </a:rPr>
              <a:t>Delegates server and infrastructure management to Microsoft</a:t>
            </a:r>
          </a:p>
          <a:p>
            <a:pPr lvl="1"/>
            <a:r>
              <a:rPr lang="en-US" b="0" kern="0" dirty="0">
                <a:solidFill>
                  <a:srgbClr val="000000"/>
                </a:solidFill>
              </a:rPr>
              <a:t>Immediately ready-to-use service that you populate with search data, and then access from your application:</a:t>
            </a:r>
          </a:p>
          <a:p>
            <a:pPr lvl="2"/>
            <a:r>
              <a:rPr lang="en-US" b="0" kern="0" dirty="0">
                <a:solidFill>
                  <a:srgbClr val="000000"/>
                </a:solidFill>
              </a:rPr>
              <a:t>Accessible via REST APIs or Client SDKs</a:t>
            </a:r>
          </a:p>
          <a:p>
            <a:pPr lvl="1"/>
            <a:r>
              <a:rPr lang="en-US" b="0" kern="0" dirty="0">
                <a:solidFill>
                  <a:srgbClr val="000000"/>
                </a:solidFill>
              </a:rPr>
              <a:t>Standard search is fully scalable, with options to increase storage or service replicas for handling larger query loads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AC1D4416-C869-431C-BE08-9C4AD801911A}"/>
              </a:ext>
            </a:extLst>
          </p:cNvPr>
          <p:cNvSpPr txBox="1"/>
          <p:nvPr/>
        </p:nvSpPr>
        <p:spPr>
          <a:xfrm>
            <a:off x="222422" y="6301946"/>
            <a:ext cx="955589" cy="369332"/>
          </a:xfrm>
          <a:prstGeom prst="rect">
            <a:avLst/>
          </a:prstGeom>
          <a:noFill/>
        </p:spPr>
        <p:txBody>
          <a:bodyPr wrap="square" rtlCol="0">
            <a:spAutoFit/>
          </a:bodyPr>
          <a:lstStyle/>
          <a:p>
            <a:r>
              <a:rPr lang="en-US" dirty="0"/>
              <a:t>7-9</a:t>
            </a:r>
          </a:p>
        </p:txBody>
      </p:sp>
    </p:spTree>
    <p:extLst>
      <p:ext uri="{BB962C8B-B14F-4D97-AF65-F5344CB8AC3E}">
        <p14:creationId xmlns:p14="http://schemas.microsoft.com/office/powerpoint/2010/main" val="2474806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43464-415D-401D-A089-577F1290745C}"/>
              </a:ext>
            </a:extLst>
          </p:cNvPr>
          <p:cNvSpPr>
            <a:spLocks noGrp="1"/>
          </p:cNvSpPr>
          <p:nvPr>
            <p:ph type="title"/>
          </p:nvPr>
        </p:nvSpPr>
        <p:spPr/>
        <p:txBody>
          <a:bodyPr/>
          <a:lstStyle/>
          <a:p>
            <a:r>
              <a:rPr lang="en-US" dirty="0"/>
              <a:t>Azure Search Indexers</a:t>
            </a:r>
          </a:p>
        </p:txBody>
      </p:sp>
      <p:sp>
        <p:nvSpPr>
          <p:cNvPr id="4" name="Content Placeholder 2">
            <a:extLst>
              <a:ext uri="{FF2B5EF4-FFF2-40B4-BE49-F238E27FC236}">
                <a16:creationId xmlns:a16="http://schemas.microsoft.com/office/drawing/2014/main" id="{5281D9C5-39A2-4F95-9ED0-790237D5C34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Search can index existing data stores including:</a:t>
            </a:r>
          </a:p>
          <a:p>
            <a:pPr lvl="1"/>
            <a:r>
              <a:rPr lang="en-US" b="0" kern="0" dirty="0">
                <a:solidFill>
                  <a:srgbClr val="000000"/>
                </a:solidFill>
              </a:rPr>
              <a:t>CosmosDB DocumentDB API</a:t>
            </a:r>
          </a:p>
          <a:p>
            <a:pPr lvl="1"/>
            <a:r>
              <a:rPr lang="en-US" b="0" kern="0" dirty="0">
                <a:solidFill>
                  <a:srgbClr val="000000"/>
                </a:solidFill>
              </a:rPr>
              <a:t>Azure SQL Database</a:t>
            </a:r>
          </a:p>
        </p:txBody>
      </p:sp>
      <p:pic>
        <p:nvPicPr>
          <p:cNvPr id="5" name="Picture 2" descr="SQL Database and DocumentDB Indexers dumping documents into separate Azure Search indexes">
            <a:extLst>
              <a:ext uri="{FF2B5EF4-FFF2-40B4-BE49-F238E27FC236}">
                <a16:creationId xmlns:a16="http://schemas.microsoft.com/office/drawing/2014/main" id="{9F4A5F01-C103-45FA-9AA3-2415EEFF26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55826" y="2413591"/>
            <a:ext cx="6125079" cy="44444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2F1A31-13D3-450B-8ABD-D9DB5F6D7343}"/>
              </a:ext>
            </a:extLst>
          </p:cNvPr>
          <p:cNvSpPr txBox="1"/>
          <p:nvPr/>
        </p:nvSpPr>
        <p:spPr>
          <a:xfrm>
            <a:off x="222422" y="6301946"/>
            <a:ext cx="955589" cy="369332"/>
          </a:xfrm>
          <a:prstGeom prst="rect">
            <a:avLst/>
          </a:prstGeom>
          <a:noFill/>
        </p:spPr>
        <p:txBody>
          <a:bodyPr wrap="square" rtlCol="0">
            <a:spAutoFit/>
          </a:bodyPr>
          <a:lstStyle/>
          <a:p>
            <a:r>
              <a:rPr lang="en-US" dirty="0"/>
              <a:t>7-9</a:t>
            </a:r>
          </a:p>
        </p:txBody>
      </p:sp>
    </p:spTree>
    <p:extLst>
      <p:ext uri="{BB962C8B-B14F-4D97-AF65-F5344CB8AC3E}">
        <p14:creationId xmlns:p14="http://schemas.microsoft.com/office/powerpoint/2010/main" val="1927122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4172-D6D3-4D90-BCE9-848A17D93FDB}"/>
              </a:ext>
            </a:extLst>
          </p:cNvPr>
          <p:cNvSpPr>
            <a:spLocks noGrp="1"/>
          </p:cNvSpPr>
          <p:nvPr>
            <p:ph type="title"/>
          </p:nvPr>
        </p:nvSpPr>
        <p:spPr/>
        <p:txBody>
          <a:bodyPr/>
          <a:lstStyle/>
          <a:p>
            <a:r>
              <a:rPr lang="en-US" dirty="0"/>
              <a:t>Time Series Insights</a:t>
            </a:r>
          </a:p>
        </p:txBody>
      </p:sp>
      <p:sp>
        <p:nvSpPr>
          <p:cNvPr id="4" name="Content Placeholder 2">
            <a:extLst>
              <a:ext uri="{FF2B5EF4-FFF2-40B4-BE49-F238E27FC236}">
                <a16:creationId xmlns:a16="http://schemas.microsoft.com/office/drawing/2014/main" id="{2E0A2970-6489-46B5-BBF8-208720E58E98}"/>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Manages IoT time-series data stored in the cloud:</a:t>
            </a:r>
          </a:p>
          <a:p>
            <a:pPr lvl="1"/>
            <a:r>
              <a:rPr lang="en-US" b="0" kern="0" dirty="0">
                <a:solidFill>
                  <a:srgbClr val="000000"/>
                </a:solidFill>
              </a:rPr>
              <a:t>End-to-end service that manages:</a:t>
            </a:r>
          </a:p>
          <a:p>
            <a:pPr lvl="2"/>
            <a:r>
              <a:rPr lang="en-US" b="0" kern="0" dirty="0">
                <a:solidFill>
                  <a:srgbClr val="000000"/>
                </a:solidFill>
              </a:rPr>
              <a:t>Analytics</a:t>
            </a:r>
          </a:p>
          <a:p>
            <a:pPr lvl="2"/>
            <a:r>
              <a:rPr lang="en-US" b="0" kern="0" dirty="0">
                <a:solidFill>
                  <a:srgbClr val="000000"/>
                </a:solidFill>
              </a:rPr>
              <a:t>Storage</a:t>
            </a:r>
          </a:p>
          <a:p>
            <a:pPr lvl="2"/>
            <a:r>
              <a:rPr lang="en-US" b="0" kern="0" dirty="0">
                <a:solidFill>
                  <a:srgbClr val="000000"/>
                </a:solidFill>
              </a:rPr>
              <a:t>Visualization</a:t>
            </a:r>
          </a:p>
          <a:p>
            <a:pPr lvl="1"/>
            <a:r>
              <a:rPr lang="en-US" b="0" kern="0" dirty="0">
                <a:solidFill>
                  <a:srgbClr val="000000"/>
                </a:solidFill>
              </a:rPr>
              <a:t>Designed for terabytes of time-series data</a:t>
            </a:r>
          </a:p>
          <a:p>
            <a:pPr lvl="1"/>
            <a:r>
              <a:rPr lang="en-US" b="0" kern="0" dirty="0">
                <a:solidFill>
                  <a:srgbClr val="000000"/>
                </a:solidFill>
              </a:rPr>
              <a:t>Integrates with IoT Hubs to ingest data</a:t>
            </a:r>
          </a:p>
        </p:txBody>
      </p:sp>
      <p:sp>
        <p:nvSpPr>
          <p:cNvPr id="5" name="TextBox 4">
            <a:extLst>
              <a:ext uri="{FF2B5EF4-FFF2-40B4-BE49-F238E27FC236}">
                <a16:creationId xmlns:a16="http://schemas.microsoft.com/office/drawing/2014/main" id="{6CE1509E-FBF9-4FDE-AEE0-6FF31570E307}"/>
              </a:ext>
            </a:extLst>
          </p:cNvPr>
          <p:cNvSpPr txBox="1"/>
          <p:nvPr/>
        </p:nvSpPr>
        <p:spPr>
          <a:xfrm>
            <a:off x="222422" y="6301946"/>
            <a:ext cx="955589" cy="369332"/>
          </a:xfrm>
          <a:prstGeom prst="rect">
            <a:avLst/>
          </a:prstGeom>
          <a:noFill/>
        </p:spPr>
        <p:txBody>
          <a:bodyPr wrap="square" rtlCol="0">
            <a:spAutoFit/>
          </a:bodyPr>
          <a:lstStyle/>
          <a:p>
            <a:r>
              <a:rPr lang="en-US" dirty="0"/>
              <a:t>7-9</a:t>
            </a:r>
          </a:p>
        </p:txBody>
      </p:sp>
    </p:spTree>
    <p:extLst>
      <p:ext uri="{BB962C8B-B14F-4D97-AF65-F5344CB8AC3E}">
        <p14:creationId xmlns:p14="http://schemas.microsoft.com/office/powerpoint/2010/main" val="466901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D5673-6368-42EC-9255-3BB8ECE2C211}"/>
              </a:ext>
            </a:extLst>
          </p:cNvPr>
          <p:cNvSpPr>
            <a:spLocks noGrp="1"/>
          </p:cNvSpPr>
          <p:nvPr>
            <p:ph type="title"/>
          </p:nvPr>
        </p:nvSpPr>
        <p:spPr/>
        <p:txBody>
          <a:bodyPr/>
          <a:lstStyle/>
          <a:p>
            <a:r>
              <a:rPr lang="en-US" dirty="0"/>
              <a:t>Lesson 3: Azure Cosmos DB</a:t>
            </a:r>
          </a:p>
        </p:txBody>
      </p:sp>
      <p:sp>
        <p:nvSpPr>
          <p:cNvPr id="3" name="Text Placeholder 2">
            <a:extLst>
              <a:ext uri="{FF2B5EF4-FFF2-40B4-BE49-F238E27FC236}">
                <a16:creationId xmlns:a16="http://schemas.microsoft.com/office/drawing/2014/main" id="{0DAE9F0C-6500-4492-8EB5-10DB16DCBD58}"/>
              </a:ext>
            </a:extLst>
          </p:cNvPr>
          <p:cNvSpPr>
            <a:spLocks noGrp="1"/>
          </p:cNvSpPr>
          <p:nvPr>
            <p:ph type="body" idx="1"/>
          </p:nvPr>
        </p:nvSpPr>
        <p:spPr/>
        <p:txBody>
          <a:bodyPr/>
          <a:lstStyle/>
          <a:p>
            <a:r>
              <a:rPr lang="en-US" dirty="0"/>
              <a:t>Cosmos DB
Consistency Levels</a:t>
            </a:r>
          </a:p>
        </p:txBody>
      </p:sp>
      <p:sp>
        <p:nvSpPr>
          <p:cNvPr id="4" name="TextBox 3">
            <a:extLst>
              <a:ext uri="{FF2B5EF4-FFF2-40B4-BE49-F238E27FC236}">
                <a16:creationId xmlns:a16="http://schemas.microsoft.com/office/drawing/2014/main" id="{EAC703AB-BFA3-41B8-AEEA-238DF38435B0}"/>
              </a:ext>
            </a:extLst>
          </p:cNvPr>
          <p:cNvSpPr txBox="1"/>
          <p:nvPr/>
        </p:nvSpPr>
        <p:spPr>
          <a:xfrm>
            <a:off x="222422" y="6301946"/>
            <a:ext cx="955589" cy="369332"/>
          </a:xfrm>
          <a:prstGeom prst="rect">
            <a:avLst/>
          </a:prstGeom>
          <a:noFill/>
        </p:spPr>
        <p:txBody>
          <a:bodyPr wrap="square" rtlCol="0">
            <a:spAutoFit/>
          </a:bodyPr>
          <a:lstStyle/>
          <a:p>
            <a:r>
              <a:rPr lang="en-US" dirty="0"/>
              <a:t>7-10</a:t>
            </a:r>
          </a:p>
        </p:txBody>
      </p:sp>
    </p:spTree>
    <p:extLst>
      <p:ext uri="{BB962C8B-B14F-4D97-AF65-F5344CB8AC3E}">
        <p14:creationId xmlns:p14="http://schemas.microsoft.com/office/powerpoint/2010/main" val="4070694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F787-657E-44C4-AF03-9803B5B7C7DE}"/>
              </a:ext>
            </a:extLst>
          </p:cNvPr>
          <p:cNvSpPr>
            <a:spLocks noGrp="1"/>
          </p:cNvSpPr>
          <p:nvPr>
            <p:ph type="title"/>
          </p:nvPr>
        </p:nvSpPr>
        <p:spPr/>
        <p:txBody>
          <a:bodyPr/>
          <a:lstStyle/>
          <a:p>
            <a:r>
              <a:rPr lang="en-US" dirty="0"/>
              <a:t>Cosmos DB</a:t>
            </a:r>
          </a:p>
        </p:txBody>
      </p:sp>
      <p:grpSp>
        <p:nvGrpSpPr>
          <p:cNvPr id="3" name="Group 2" descr="Azure Cosmos DB Overview">
            <a:extLst>
              <a:ext uri="{FF2B5EF4-FFF2-40B4-BE49-F238E27FC236}">
                <a16:creationId xmlns:a16="http://schemas.microsoft.com/office/drawing/2014/main" id="{128DA8BC-5BD4-4EC1-8C9B-622B00243FE5}"/>
              </a:ext>
            </a:extLst>
          </p:cNvPr>
          <p:cNvGrpSpPr/>
          <p:nvPr/>
        </p:nvGrpSpPr>
        <p:grpSpPr>
          <a:xfrm>
            <a:off x="396081" y="1820862"/>
            <a:ext cx="8049954" cy="4769966"/>
            <a:chOff x="396081" y="1820862"/>
            <a:chExt cx="8049954" cy="4769966"/>
          </a:xfrm>
        </p:grpSpPr>
        <p:cxnSp>
          <p:nvCxnSpPr>
            <p:cNvPr id="4" name="Straight Connector 3">
              <a:extLst>
                <a:ext uri="{FF2B5EF4-FFF2-40B4-BE49-F238E27FC236}">
                  <a16:creationId xmlns:a16="http://schemas.microsoft.com/office/drawing/2014/main" id="{A0BF8647-FD3E-4192-BF4E-2C99D25ABCDF}"/>
                </a:ext>
              </a:extLst>
            </p:cNvPr>
            <p:cNvCxnSpPr/>
            <p:nvPr/>
          </p:nvCxnSpPr>
          <p:spPr>
            <a:xfrm>
              <a:off x="440736" y="5393470"/>
              <a:ext cx="7735873" cy="13549"/>
            </a:xfrm>
            <a:prstGeom prst="line">
              <a:avLst/>
            </a:prstGeom>
            <a:noFill/>
            <a:ln w="9525" cap="flat" cmpd="sng" algn="ctr">
              <a:solidFill>
                <a:srgbClr val="D83B01"/>
              </a:solidFill>
              <a:prstDash val="solid"/>
            </a:ln>
            <a:effectLst/>
          </p:spPr>
        </p:cxnSp>
        <p:cxnSp>
          <p:nvCxnSpPr>
            <p:cNvPr id="5" name="Straight Connector 4">
              <a:extLst>
                <a:ext uri="{FF2B5EF4-FFF2-40B4-BE49-F238E27FC236}">
                  <a16:creationId xmlns:a16="http://schemas.microsoft.com/office/drawing/2014/main" id="{3ECD3B77-9D4A-4660-9414-DD53740FB7FF}"/>
                </a:ext>
              </a:extLst>
            </p:cNvPr>
            <p:cNvCxnSpPr/>
            <p:nvPr/>
          </p:nvCxnSpPr>
          <p:spPr>
            <a:xfrm>
              <a:off x="440736" y="5648495"/>
              <a:ext cx="7744592" cy="7370"/>
            </a:xfrm>
            <a:prstGeom prst="line">
              <a:avLst/>
            </a:prstGeom>
            <a:noFill/>
            <a:ln w="9525" cap="flat" cmpd="sng" algn="ctr">
              <a:solidFill>
                <a:srgbClr val="D83B01"/>
              </a:solidFill>
              <a:prstDash val="solid"/>
            </a:ln>
            <a:effectLst/>
          </p:spPr>
        </p:cxnSp>
        <p:sp>
          <p:nvSpPr>
            <p:cNvPr id="6" name="TextBox 5">
              <a:extLst>
                <a:ext uri="{FF2B5EF4-FFF2-40B4-BE49-F238E27FC236}">
                  <a16:creationId xmlns:a16="http://schemas.microsoft.com/office/drawing/2014/main" id="{A88AC093-7C7A-44D7-A076-6C10D979435F}"/>
                </a:ext>
              </a:extLst>
            </p:cNvPr>
            <p:cNvSpPr txBox="1"/>
            <p:nvPr/>
          </p:nvSpPr>
          <p:spPr>
            <a:xfrm>
              <a:off x="396081" y="5421747"/>
              <a:ext cx="1271502"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Global distribution</a:t>
              </a:r>
            </a:p>
          </p:txBody>
        </p:sp>
        <p:sp>
          <p:nvSpPr>
            <p:cNvPr id="7" name="TextBox 6">
              <a:extLst>
                <a:ext uri="{FF2B5EF4-FFF2-40B4-BE49-F238E27FC236}">
                  <a16:creationId xmlns:a16="http://schemas.microsoft.com/office/drawing/2014/main" id="{7E825323-712F-4CAA-B1EE-FC2C9E67403F}"/>
                </a:ext>
              </a:extLst>
            </p:cNvPr>
            <p:cNvSpPr txBox="1"/>
            <p:nvPr/>
          </p:nvSpPr>
          <p:spPr>
            <a:xfrm>
              <a:off x="1965514" y="5421747"/>
              <a:ext cx="1087157"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Elastic scale out</a:t>
              </a:r>
            </a:p>
          </p:txBody>
        </p:sp>
        <p:sp>
          <p:nvSpPr>
            <p:cNvPr id="8" name="TextBox 7">
              <a:extLst>
                <a:ext uri="{FF2B5EF4-FFF2-40B4-BE49-F238E27FC236}">
                  <a16:creationId xmlns:a16="http://schemas.microsoft.com/office/drawing/2014/main" id="{A3998550-0936-4128-B4FD-BF170FFB28B0}"/>
                </a:ext>
              </a:extLst>
            </p:cNvPr>
            <p:cNvSpPr txBox="1"/>
            <p:nvPr/>
          </p:nvSpPr>
          <p:spPr>
            <a:xfrm>
              <a:off x="3403418" y="5421747"/>
              <a:ext cx="1611339"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Guaranteed low latency</a:t>
              </a:r>
            </a:p>
          </p:txBody>
        </p:sp>
        <p:sp>
          <p:nvSpPr>
            <p:cNvPr id="9" name="TextBox 8">
              <a:extLst>
                <a:ext uri="{FF2B5EF4-FFF2-40B4-BE49-F238E27FC236}">
                  <a16:creationId xmlns:a16="http://schemas.microsoft.com/office/drawing/2014/main" id="{7DC5DBA2-39C6-4FFD-BA97-25BA9B9A8E8B}"/>
                </a:ext>
              </a:extLst>
            </p:cNvPr>
            <p:cNvSpPr txBox="1"/>
            <p:nvPr/>
          </p:nvSpPr>
          <p:spPr>
            <a:xfrm>
              <a:off x="7075147" y="5421747"/>
              <a:ext cx="1370888"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Comprehensive SLAs</a:t>
              </a:r>
            </a:p>
          </p:txBody>
        </p:sp>
        <p:sp>
          <p:nvSpPr>
            <p:cNvPr id="10" name="TextBox 9">
              <a:extLst>
                <a:ext uri="{FF2B5EF4-FFF2-40B4-BE49-F238E27FC236}">
                  <a16:creationId xmlns:a16="http://schemas.microsoft.com/office/drawing/2014/main" id="{DE096321-046D-4088-9AB4-E69B115461E7}"/>
                </a:ext>
              </a:extLst>
            </p:cNvPr>
            <p:cNvSpPr txBox="1"/>
            <p:nvPr/>
          </p:nvSpPr>
          <p:spPr>
            <a:xfrm>
              <a:off x="2316071" y="3387981"/>
              <a:ext cx="5109412" cy="923201"/>
            </a:xfrm>
            <a:prstGeom prst="rect">
              <a:avLst/>
            </a:prstGeom>
            <a:noFill/>
          </p:spPr>
          <p:txBody>
            <a:bodyPr wrap="none" rtlCol="0">
              <a:spAutoFit/>
            </a:bodyPr>
            <a:lstStyle/>
            <a:p>
              <a:pPr lvl="0" defTabSz="914367" fontAlgn="auto">
                <a:spcBef>
                  <a:spcPts val="0"/>
                </a:spcBef>
                <a:spcAft>
                  <a:spcPts val="0"/>
                </a:spcAft>
                <a:defRPr/>
              </a:pPr>
              <a:r>
                <a:rPr lang="en-US" sz="5399" b="0" dirty="0">
                  <a:solidFill>
                    <a:srgbClr val="505050"/>
                  </a:solidFill>
                  <a:latin typeface="Helvetica Light" charset="0"/>
                  <a:ea typeface="Helvetica Light" charset="0"/>
                  <a:cs typeface="Helvetica Light" charset="0"/>
                </a:rPr>
                <a:t>Azure Cosmos DB</a:t>
              </a:r>
            </a:p>
          </p:txBody>
        </p:sp>
        <p:grpSp>
          <p:nvGrpSpPr>
            <p:cNvPr id="11" name="Group 10">
              <a:extLst>
                <a:ext uri="{FF2B5EF4-FFF2-40B4-BE49-F238E27FC236}">
                  <a16:creationId xmlns:a16="http://schemas.microsoft.com/office/drawing/2014/main" id="{6D3F626F-B2A4-4305-A7F5-620456D0FFD8}"/>
                </a:ext>
              </a:extLst>
            </p:cNvPr>
            <p:cNvGrpSpPr/>
            <p:nvPr/>
          </p:nvGrpSpPr>
          <p:grpSpPr>
            <a:xfrm>
              <a:off x="1196110" y="4469783"/>
              <a:ext cx="1668405" cy="746888"/>
              <a:chOff x="1670812" y="4304133"/>
              <a:chExt cx="2426376" cy="1086206"/>
            </a:xfrm>
          </p:grpSpPr>
          <p:sp>
            <p:nvSpPr>
              <p:cNvPr id="12" name="Rectangle 11">
                <a:extLst>
                  <a:ext uri="{FF2B5EF4-FFF2-40B4-BE49-F238E27FC236}">
                    <a16:creationId xmlns:a16="http://schemas.microsoft.com/office/drawing/2014/main" id="{FB2C6EE8-20DC-4512-ADFB-D06A21F06C60}"/>
                  </a:ext>
                </a:extLst>
              </p:cNvPr>
              <p:cNvSpPr/>
              <p:nvPr/>
            </p:nvSpPr>
            <p:spPr>
              <a:xfrm>
                <a:off x="1670812" y="4304133"/>
                <a:ext cx="2426376"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Key-Value</a:t>
                </a:r>
              </a:p>
            </p:txBody>
          </p:sp>
          <p:grpSp>
            <p:nvGrpSpPr>
              <p:cNvPr id="13" name="Group 12">
                <a:extLst>
                  <a:ext uri="{FF2B5EF4-FFF2-40B4-BE49-F238E27FC236}">
                    <a16:creationId xmlns:a16="http://schemas.microsoft.com/office/drawing/2014/main" id="{A5CF9399-FEA6-4839-A394-9A175E9181E0}"/>
                  </a:ext>
                </a:extLst>
              </p:cNvPr>
              <p:cNvGrpSpPr/>
              <p:nvPr/>
            </p:nvGrpSpPr>
            <p:grpSpPr>
              <a:xfrm>
                <a:off x="2402935" y="4760172"/>
                <a:ext cx="975811" cy="630167"/>
                <a:chOff x="2402935" y="4763251"/>
                <a:chExt cx="975811" cy="630167"/>
              </a:xfrm>
            </p:grpSpPr>
            <p:cxnSp>
              <p:nvCxnSpPr>
                <p:cNvPr id="14" name="Straight Connector 13">
                  <a:extLst>
                    <a:ext uri="{FF2B5EF4-FFF2-40B4-BE49-F238E27FC236}">
                      <a16:creationId xmlns:a16="http://schemas.microsoft.com/office/drawing/2014/main" id="{CD05EE30-05D5-462E-8E51-37B2CD970538}"/>
                    </a:ext>
                  </a:extLst>
                </p:cNvPr>
                <p:cNvCxnSpPr>
                  <a:cxnSpLocks/>
                </p:cNvCxnSpPr>
                <p:nvPr/>
              </p:nvCxnSpPr>
              <p:spPr>
                <a:xfrm>
                  <a:off x="2577054" y="4848743"/>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15" name="Oval 14">
                  <a:extLst>
                    <a:ext uri="{FF2B5EF4-FFF2-40B4-BE49-F238E27FC236}">
                      <a16:creationId xmlns:a16="http://schemas.microsoft.com/office/drawing/2014/main" id="{D3DEEBF1-CEE2-4358-B453-478B5669F282}"/>
                    </a:ext>
                  </a:extLst>
                </p:cNvPr>
                <p:cNvSpPr/>
                <p:nvPr/>
              </p:nvSpPr>
              <p:spPr bwMode="auto">
                <a:xfrm>
                  <a:off x="2402935" y="4763251"/>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16" name="Oval 15">
                  <a:extLst>
                    <a:ext uri="{FF2B5EF4-FFF2-40B4-BE49-F238E27FC236}">
                      <a16:creationId xmlns:a16="http://schemas.microsoft.com/office/drawing/2014/main" id="{93E6C71F-FE8A-4F74-8652-0C475A399850}"/>
                    </a:ext>
                  </a:extLst>
                </p:cNvPr>
                <p:cNvSpPr/>
                <p:nvPr/>
              </p:nvSpPr>
              <p:spPr bwMode="auto">
                <a:xfrm>
                  <a:off x="3220418" y="4771003"/>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17" name="Straight Connector 16">
                  <a:extLst>
                    <a:ext uri="{FF2B5EF4-FFF2-40B4-BE49-F238E27FC236}">
                      <a16:creationId xmlns:a16="http://schemas.microsoft.com/office/drawing/2014/main" id="{C9B8AF33-7CE9-4E61-9A91-341642796F3D}"/>
                    </a:ext>
                  </a:extLst>
                </p:cNvPr>
                <p:cNvCxnSpPr>
                  <a:cxnSpLocks/>
                </p:cNvCxnSpPr>
                <p:nvPr/>
              </p:nvCxnSpPr>
              <p:spPr>
                <a:xfrm>
                  <a:off x="2577054" y="5074927"/>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18" name="Oval 17">
                  <a:extLst>
                    <a:ext uri="{FF2B5EF4-FFF2-40B4-BE49-F238E27FC236}">
                      <a16:creationId xmlns:a16="http://schemas.microsoft.com/office/drawing/2014/main" id="{67A38EA3-7A88-47BA-ACC5-63F82356F20B}"/>
                    </a:ext>
                  </a:extLst>
                </p:cNvPr>
                <p:cNvSpPr/>
                <p:nvPr/>
              </p:nvSpPr>
              <p:spPr bwMode="auto">
                <a:xfrm>
                  <a:off x="2402935" y="4989435"/>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19" name="Oval 18">
                  <a:extLst>
                    <a:ext uri="{FF2B5EF4-FFF2-40B4-BE49-F238E27FC236}">
                      <a16:creationId xmlns:a16="http://schemas.microsoft.com/office/drawing/2014/main" id="{E1CCEEBA-9933-449D-A2D1-1DFF77E38D55}"/>
                    </a:ext>
                  </a:extLst>
                </p:cNvPr>
                <p:cNvSpPr/>
                <p:nvPr/>
              </p:nvSpPr>
              <p:spPr bwMode="auto">
                <a:xfrm>
                  <a:off x="3220418" y="4997187"/>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20" name="Straight Connector 19">
                  <a:extLst>
                    <a:ext uri="{FF2B5EF4-FFF2-40B4-BE49-F238E27FC236}">
                      <a16:creationId xmlns:a16="http://schemas.microsoft.com/office/drawing/2014/main" id="{9B5BAA01-3AE5-466F-9BA4-F117B8020C14}"/>
                    </a:ext>
                  </a:extLst>
                </p:cNvPr>
                <p:cNvCxnSpPr>
                  <a:cxnSpLocks/>
                </p:cNvCxnSpPr>
                <p:nvPr/>
              </p:nvCxnSpPr>
              <p:spPr>
                <a:xfrm>
                  <a:off x="2577054" y="5307923"/>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21" name="Oval 20">
                  <a:extLst>
                    <a:ext uri="{FF2B5EF4-FFF2-40B4-BE49-F238E27FC236}">
                      <a16:creationId xmlns:a16="http://schemas.microsoft.com/office/drawing/2014/main" id="{441E91C2-CF30-48E0-886B-AEF1D2E4EBA4}"/>
                    </a:ext>
                  </a:extLst>
                </p:cNvPr>
                <p:cNvSpPr/>
                <p:nvPr/>
              </p:nvSpPr>
              <p:spPr bwMode="auto">
                <a:xfrm>
                  <a:off x="2402935" y="5222431"/>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2" name="Oval 21">
                  <a:extLst>
                    <a:ext uri="{FF2B5EF4-FFF2-40B4-BE49-F238E27FC236}">
                      <a16:creationId xmlns:a16="http://schemas.microsoft.com/office/drawing/2014/main" id="{A8F28D76-BACC-4144-9693-2EFF9BA2D6EC}"/>
                    </a:ext>
                  </a:extLst>
                </p:cNvPr>
                <p:cNvSpPr/>
                <p:nvPr/>
              </p:nvSpPr>
              <p:spPr bwMode="auto">
                <a:xfrm>
                  <a:off x="3220418" y="5230184"/>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grpSp>
        <p:grpSp>
          <p:nvGrpSpPr>
            <p:cNvPr id="23" name="Group 22">
              <a:extLst>
                <a:ext uri="{FF2B5EF4-FFF2-40B4-BE49-F238E27FC236}">
                  <a16:creationId xmlns:a16="http://schemas.microsoft.com/office/drawing/2014/main" id="{DB095F51-C2FD-48FB-9758-88881E6594D9}"/>
                </a:ext>
              </a:extLst>
            </p:cNvPr>
            <p:cNvGrpSpPr/>
            <p:nvPr/>
          </p:nvGrpSpPr>
          <p:grpSpPr>
            <a:xfrm>
              <a:off x="2608425" y="4469783"/>
              <a:ext cx="1668405" cy="596865"/>
              <a:chOff x="3724756" y="4304133"/>
              <a:chExt cx="2426376" cy="868027"/>
            </a:xfrm>
          </p:grpSpPr>
          <p:grpSp>
            <p:nvGrpSpPr>
              <p:cNvPr id="24" name="Group 23">
                <a:extLst>
                  <a:ext uri="{FF2B5EF4-FFF2-40B4-BE49-F238E27FC236}">
                    <a16:creationId xmlns:a16="http://schemas.microsoft.com/office/drawing/2014/main" id="{0C3E4F23-27B3-4797-8F8D-1E8FC6875D52}"/>
                  </a:ext>
                </a:extLst>
              </p:cNvPr>
              <p:cNvGrpSpPr/>
              <p:nvPr/>
            </p:nvGrpSpPr>
            <p:grpSpPr>
              <a:xfrm>
                <a:off x="4429134" y="4978351"/>
                <a:ext cx="1132446" cy="193809"/>
                <a:chOff x="4937947" y="5178778"/>
                <a:chExt cx="733930" cy="124646"/>
              </a:xfrm>
            </p:grpSpPr>
            <p:cxnSp>
              <p:nvCxnSpPr>
                <p:cNvPr id="26" name="Straight Connector 25">
                  <a:extLst>
                    <a:ext uri="{FF2B5EF4-FFF2-40B4-BE49-F238E27FC236}">
                      <a16:creationId xmlns:a16="http://schemas.microsoft.com/office/drawing/2014/main" id="{5C9BA87F-7B2D-4A24-A877-1F48D154B400}"/>
                    </a:ext>
                  </a:extLst>
                </p:cNvPr>
                <p:cNvCxnSpPr>
                  <a:cxnSpLocks/>
                </p:cNvCxnSpPr>
                <p:nvPr/>
              </p:nvCxnSpPr>
              <p:spPr>
                <a:xfrm>
                  <a:off x="5062593" y="5241101"/>
                  <a:ext cx="187117"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27" name="Oval 26">
                  <a:extLst>
                    <a:ext uri="{FF2B5EF4-FFF2-40B4-BE49-F238E27FC236}">
                      <a16:creationId xmlns:a16="http://schemas.microsoft.com/office/drawing/2014/main" id="{6E230F0E-4C67-447F-A3B8-CB4FDE3E27A0}"/>
                    </a:ext>
                  </a:extLst>
                </p:cNvPr>
                <p:cNvSpPr/>
                <p:nvPr/>
              </p:nvSpPr>
              <p:spPr bwMode="auto">
                <a:xfrm>
                  <a:off x="4937947" y="5178778"/>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8" name="Oval 27">
                  <a:extLst>
                    <a:ext uri="{FF2B5EF4-FFF2-40B4-BE49-F238E27FC236}">
                      <a16:creationId xmlns:a16="http://schemas.microsoft.com/office/drawing/2014/main" id="{47E387D8-C45D-4B6D-9AD3-6ADDE07CD1DC}"/>
                    </a:ext>
                  </a:extLst>
                </p:cNvPr>
                <p:cNvSpPr/>
                <p:nvPr/>
              </p:nvSpPr>
              <p:spPr bwMode="auto">
                <a:xfrm>
                  <a:off x="5249710"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9" name="Oval 28">
                  <a:extLst>
                    <a:ext uri="{FF2B5EF4-FFF2-40B4-BE49-F238E27FC236}">
                      <a16:creationId xmlns:a16="http://schemas.microsoft.com/office/drawing/2014/main" id="{7196CDA9-6DE3-4D7F-8FE6-DC8E61415609}"/>
                    </a:ext>
                  </a:extLst>
                </p:cNvPr>
                <p:cNvSpPr/>
                <p:nvPr/>
              </p:nvSpPr>
              <p:spPr bwMode="auto">
                <a:xfrm>
                  <a:off x="5404122" y="5184435"/>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0" name="Oval 29">
                  <a:extLst>
                    <a:ext uri="{FF2B5EF4-FFF2-40B4-BE49-F238E27FC236}">
                      <a16:creationId xmlns:a16="http://schemas.microsoft.com/office/drawing/2014/main" id="{BE1F8FCE-461F-4D7B-9FF3-D996F577851F}"/>
                    </a:ext>
                  </a:extLst>
                </p:cNvPr>
                <p:cNvSpPr/>
                <p:nvPr/>
              </p:nvSpPr>
              <p:spPr bwMode="auto">
                <a:xfrm>
                  <a:off x="5558535"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sp>
            <p:nvSpPr>
              <p:cNvPr id="25" name="Rectangle 24">
                <a:extLst>
                  <a:ext uri="{FF2B5EF4-FFF2-40B4-BE49-F238E27FC236}">
                    <a16:creationId xmlns:a16="http://schemas.microsoft.com/office/drawing/2014/main" id="{D0E91FF9-55C0-45F2-819B-9A4011799FD9}"/>
                  </a:ext>
                </a:extLst>
              </p:cNvPr>
              <p:cNvSpPr/>
              <p:nvPr/>
            </p:nvSpPr>
            <p:spPr>
              <a:xfrm>
                <a:off x="3724756" y="4304133"/>
                <a:ext cx="2426376" cy="402843"/>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Column-family</a:t>
                </a:r>
              </a:p>
            </p:txBody>
          </p:sp>
        </p:grpSp>
        <p:grpSp>
          <p:nvGrpSpPr>
            <p:cNvPr id="31" name="Group 30">
              <a:extLst>
                <a:ext uri="{FF2B5EF4-FFF2-40B4-BE49-F238E27FC236}">
                  <a16:creationId xmlns:a16="http://schemas.microsoft.com/office/drawing/2014/main" id="{8DF276E8-E1E0-4AB7-8E03-4A3B6C367860}"/>
                </a:ext>
              </a:extLst>
            </p:cNvPr>
            <p:cNvGrpSpPr/>
            <p:nvPr/>
          </p:nvGrpSpPr>
          <p:grpSpPr>
            <a:xfrm>
              <a:off x="5493294" y="4469784"/>
              <a:ext cx="1668405" cy="756333"/>
              <a:chOff x="7920247" y="4304134"/>
              <a:chExt cx="2426376" cy="1099942"/>
            </a:xfrm>
          </p:grpSpPr>
          <p:sp>
            <p:nvSpPr>
              <p:cNvPr id="32" name="Rectangle 31">
                <a:extLst>
                  <a:ext uri="{FF2B5EF4-FFF2-40B4-BE49-F238E27FC236}">
                    <a16:creationId xmlns:a16="http://schemas.microsoft.com/office/drawing/2014/main" id="{44AF9306-0E68-41AC-AD6E-A16455C4EFDD}"/>
                  </a:ext>
                </a:extLst>
              </p:cNvPr>
              <p:cNvSpPr/>
              <p:nvPr/>
            </p:nvSpPr>
            <p:spPr>
              <a:xfrm>
                <a:off x="7920247" y="4304134"/>
                <a:ext cx="2426376"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Graph</a:t>
                </a:r>
              </a:p>
            </p:txBody>
          </p:sp>
          <p:grpSp>
            <p:nvGrpSpPr>
              <p:cNvPr id="33" name="Group 32">
                <a:extLst>
                  <a:ext uri="{FF2B5EF4-FFF2-40B4-BE49-F238E27FC236}">
                    <a16:creationId xmlns:a16="http://schemas.microsoft.com/office/drawing/2014/main" id="{5CA58E16-7CAC-4994-99F3-2CB95640C527}"/>
                  </a:ext>
                </a:extLst>
              </p:cNvPr>
              <p:cNvGrpSpPr/>
              <p:nvPr/>
            </p:nvGrpSpPr>
            <p:grpSpPr>
              <a:xfrm>
                <a:off x="8656606" y="4746435"/>
                <a:ext cx="1039620" cy="657641"/>
                <a:chOff x="7117181" y="5146654"/>
                <a:chExt cx="663064" cy="426544"/>
              </a:xfrm>
              <a:solidFill>
                <a:srgbClr val="59B4D9"/>
              </a:solidFill>
            </p:grpSpPr>
            <p:sp>
              <p:nvSpPr>
                <p:cNvPr id="34" name="Oval 33">
                  <a:extLst>
                    <a:ext uri="{FF2B5EF4-FFF2-40B4-BE49-F238E27FC236}">
                      <a16:creationId xmlns:a16="http://schemas.microsoft.com/office/drawing/2014/main" id="{DD27A0E1-35D6-4A0D-ABC5-85108B776A60}"/>
                    </a:ext>
                  </a:extLst>
                </p:cNvPr>
                <p:cNvSpPr/>
                <p:nvPr/>
              </p:nvSpPr>
              <p:spPr bwMode="auto">
                <a:xfrm rot="715722">
                  <a:off x="7117181" y="5146654"/>
                  <a:ext cx="124646" cy="124646"/>
                </a:xfrm>
                <a:prstGeom prst="ellipse">
                  <a:avLst/>
                </a:prstGeom>
                <a:solidFill>
                  <a:srgbClr val="353535"/>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5" name="Oval 34">
                  <a:extLst>
                    <a:ext uri="{FF2B5EF4-FFF2-40B4-BE49-F238E27FC236}">
                      <a16:creationId xmlns:a16="http://schemas.microsoft.com/office/drawing/2014/main" id="{E917EE7F-4311-4469-89AF-7C9D5372A5AD}"/>
                    </a:ext>
                  </a:extLst>
                </p:cNvPr>
                <p:cNvSpPr/>
                <p:nvPr/>
              </p:nvSpPr>
              <p:spPr bwMode="auto">
                <a:xfrm>
                  <a:off x="7476127" y="5224668"/>
                  <a:ext cx="124646" cy="124646"/>
                </a:xfrm>
                <a:prstGeom prst="ellipse">
                  <a:avLst/>
                </a:prstGeom>
                <a:solidFill>
                  <a:srgbClr val="353535"/>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6" name="Oval 35">
                  <a:extLst>
                    <a:ext uri="{FF2B5EF4-FFF2-40B4-BE49-F238E27FC236}">
                      <a16:creationId xmlns:a16="http://schemas.microsoft.com/office/drawing/2014/main" id="{7495BDBB-8DFF-4E95-A9F2-B08761078F06}"/>
                    </a:ext>
                  </a:extLst>
                </p:cNvPr>
                <p:cNvSpPr/>
                <p:nvPr/>
              </p:nvSpPr>
              <p:spPr bwMode="auto">
                <a:xfrm>
                  <a:off x="7296654" y="5448552"/>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7" name="Oval 36">
                  <a:extLst>
                    <a:ext uri="{FF2B5EF4-FFF2-40B4-BE49-F238E27FC236}">
                      <a16:creationId xmlns:a16="http://schemas.microsoft.com/office/drawing/2014/main" id="{8D974030-6302-413F-8012-704F5A0F00FD}"/>
                    </a:ext>
                  </a:extLst>
                </p:cNvPr>
                <p:cNvSpPr/>
                <p:nvPr/>
              </p:nvSpPr>
              <p:spPr bwMode="auto">
                <a:xfrm>
                  <a:off x="7655599" y="5448552"/>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38" name="Straight Connector 37">
                  <a:extLst>
                    <a:ext uri="{FF2B5EF4-FFF2-40B4-BE49-F238E27FC236}">
                      <a16:creationId xmlns:a16="http://schemas.microsoft.com/office/drawing/2014/main" id="{FF02BBE5-420D-4F17-B3DC-8E65930C0FF2}"/>
                    </a:ext>
                  </a:extLst>
                </p:cNvPr>
                <p:cNvCxnSpPr>
                  <a:cxnSpLocks/>
                </p:cNvCxnSpPr>
                <p:nvPr/>
              </p:nvCxnSpPr>
              <p:spPr>
                <a:xfrm>
                  <a:off x="7240481" y="5221859"/>
                  <a:ext cx="235646" cy="65132"/>
                </a:xfrm>
                <a:prstGeom prst="line">
                  <a:avLst/>
                </a:prstGeom>
                <a:grpFill/>
                <a:ln w="12700" cap="flat" cmpd="sng" algn="ctr">
                  <a:solidFill>
                    <a:srgbClr val="353535"/>
                  </a:solidFill>
                  <a:prstDash val="sysDot"/>
                  <a:miter lim="800000"/>
                  <a:headEnd type="none"/>
                  <a:tailEnd type="none"/>
                </a:ln>
                <a:effectLst/>
              </p:spPr>
            </p:cxnSp>
            <p:cxnSp>
              <p:nvCxnSpPr>
                <p:cNvPr id="39" name="Straight Connector 38">
                  <a:extLst>
                    <a:ext uri="{FF2B5EF4-FFF2-40B4-BE49-F238E27FC236}">
                      <a16:creationId xmlns:a16="http://schemas.microsoft.com/office/drawing/2014/main" id="{F6033C13-3A0B-4665-A17D-211CCA259EE7}"/>
                    </a:ext>
                  </a:extLst>
                </p:cNvPr>
                <p:cNvCxnSpPr>
                  <a:cxnSpLocks/>
                </p:cNvCxnSpPr>
                <p:nvPr/>
              </p:nvCxnSpPr>
              <p:spPr>
                <a:xfrm>
                  <a:off x="7421300" y="5510875"/>
                  <a:ext cx="234299" cy="0"/>
                </a:xfrm>
                <a:prstGeom prst="line">
                  <a:avLst/>
                </a:prstGeom>
                <a:grpFill/>
                <a:ln w="12700" cap="flat" cmpd="sng" algn="ctr">
                  <a:solidFill>
                    <a:srgbClr val="353535"/>
                  </a:solidFill>
                  <a:prstDash val="sysDot"/>
                  <a:miter lim="800000"/>
                  <a:headEnd type="none"/>
                  <a:tailEnd type="none"/>
                </a:ln>
                <a:effectLst/>
              </p:spPr>
            </p:cxnSp>
            <p:cxnSp>
              <p:nvCxnSpPr>
                <p:cNvPr id="40" name="Straight Connector 39">
                  <a:extLst>
                    <a:ext uri="{FF2B5EF4-FFF2-40B4-BE49-F238E27FC236}">
                      <a16:creationId xmlns:a16="http://schemas.microsoft.com/office/drawing/2014/main" id="{01C36697-AA71-47D5-AAAA-E5BF02C8C121}"/>
                    </a:ext>
                  </a:extLst>
                </p:cNvPr>
                <p:cNvCxnSpPr>
                  <a:cxnSpLocks/>
                </p:cNvCxnSpPr>
                <p:nvPr/>
              </p:nvCxnSpPr>
              <p:spPr>
                <a:xfrm>
                  <a:off x="7582519" y="5331060"/>
                  <a:ext cx="91334" cy="135746"/>
                </a:xfrm>
                <a:prstGeom prst="line">
                  <a:avLst/>
                </a:prstGeom>
                <a:grpFill/>
                <a:ln w="12700" cap="flat" cmpd="sng" algn="ctr">
                  <a:solidFill>
                    <a:srgbClr val="353535"/>
                  </a:solidFill>
                  <a:prstDash val="sysDot"/>
                  <a:miter lim="800000"/>
                  <a:headEnd type="none"/>
                  <a:tailEnd type="none"/>
                </a:ln>
                <a:effectLst/>
              </p:spPr>
            </p:cxnSp>
            <p:cxnSp>
              <p:nvCxnSpPr>
                <p:cNvPr id="41" name="Straight Connector 40">
                  <a:extLst>
                    <a:ext uri="{FF2B5EF4-FFF2-40B4-BE49-F238E27FC236}">
                      <a16:creationId xmlns:a16="http://schemas.microsoft.com/office/drawing/2014/main" id="{66962A43-A50B-48F5-B3D5-59761D2421E6}"/>
                    </a:ext>
                  </a:extLst>
                </p:cNvPr>
                <p:cNvCxnSpPr>
                  <a:cxnSpLocks/>
                </p:cNvCxnSpPr>
                <p:nvPr/>
              </p:nvCxnSpPr>
              <p:spPr>
                <a:xfrm flipV="1">
                  <a:off x="7403046" y="5331060"/>
                  <a:ext cx="91335" cy="135746"/>
                </a:xfrm>
                <a:prstGeom prst="line">
                  <a:avLst/>
                </a:prstGeom>
                <a:grpFill/>
                <a:ln w="12700" cap="flat" cmpd="sng" algn="ctr">
                  <a:solidFill>
                    <a:srgbClr val="353535"/>
                  </a:solidFill>
                  <a:prstDash val="sysDot"/>
                  <a:miter lim="800000"/>
                  <a:headEnd type="none"/>
                  <a:tailEnd type="none"/>
                </a:ln>
                <a:effectLst/>
              </p:spPr>
            </p:cxnSp>
          </p:grpSp>
        </p:grpSp>
        <p:grpSp>
          <p:nvGrpSpPr>
            <p:cNvPr id="42" name="Group 41">
              <a:extLst>
                <a:ext uri="{FF2B5EF4-FFF2-40B4-BE49-F238E27FC236}">
                  <a16:creationId xmlns:a16="http://schemas.microsoft.com/office/drawing/2014/main" id="{B6B13F62-6851-418F-AF80-C9C36ED2A575}"/>
                </a:ext>
              </a:extLst>
            </p:cNvPr>
            <p:cNvGrpSpPr/>
            <p:nvPr/>
          </p:nvGrpSpPr>
          <p:grpSpPr>
            <a:xfrm>
              <a:off x="4431462" y="4469783"/>
              <a:ext cx="1049404" cy="831456"/>
              <a:chOff x="6376014" y="4304133"/>
              <a:chExt cx="1526157" cy="1209193"/>
            </a:xfrm>
          </p:grpSpPr>
          <p:sp>
            <p:nvSpPr>
              <p:cNvPr id="43" name="Rectangle 42">
                <a:extLst>
                  <a:ext uri="{FF2B5EF4-FFF2-40B4-BE49-F238E27FC236}">
                    <a16:creationId xmlns:a16="http://schemas.microsoft.com/office/drawing/2014/main" id="{9D70573C-7C65-44A8-BC44-A671ABA42330}"/>
                  </a:ext>
                </a:extLst>
              </p:cNvPr>
              <p:cNvSpPr/>
              <p:nvPr/>
            </p:nvSpPr>
            <p:spPr>
              <a:xfrm>
                <a:off x="6376014" y="4304133"/>
                <a:ext cx="1526157"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Documents</a:t>
                </a:r>
              </a:p>
            </p:txBody>
          </p:sp>
          <p:grpSp>
            <p:nvGrpSpPr>
              <p:cNvPr id="44" name="Group 43">
                <a:extLst>
                  <a:ext uri="{FF2B5EF4-FFF2-40B4-BE49-F238E27FC236}">
                    <a16:creationId xmlns:a16="http://schemas.microsoft.com/office/drawing/2014/main" id="{08A86157-581A-45FE-B184-17C04F563355}"/>
                  </a:ext>
                </a:extLst>
              </p:cNvPr>
              <p:cNvGrpSpPr/>
              <p:nvPr/>
            </p:nvGrpSpPr>
            <p:grpSpPr>
              <a:xfrm>
                <a:off x="6612226" y="4637185"/>
                <a:ext cx="994251" cy="876141"/>
                <a:chOff x="7128988" y="4166153"/>
                <a:chExt cx="604908" cy="573541"/>
              </a:xfrm>
            </p:grpSpPr>
            <p:cxnSp>
              <p:nvCxnSpPr>
                <p:cNvPr id="45" name="Straight Connector 44">
                  <a:extLst>
                    <a:ext uri="{FF2B5EF4-FFF2-40B4-BE49-F238E27FC236}">
                      <a16:creationId xmlns:a16="http://schemas.microsoft.com/office/drawing/2014/main" id="{3035885F-39A9-4C5F-A281-BB0795726A9C}"/>
                    </a:ext>
                  </a:extLst>
                </p:cNvPr>
                <p:cNvCxnSpPr>
                  <a:cxnSpLocks/>
                </p:cNvCxnSpPr>
                <p:nvPr/>
              </p:nvCxnSpPr>
              <p:spPr>
                <a:xfrm>
                  <a:off x="7128988" y="4451736"/>
                  <a:ext cx="238107" cy="72556"/>
                </a:xfrm>
                <a:prstGeom prst="line">
                  <a:avLst/>
                </a:prstGeom>
                <a:solidFill>
                  <a:srgbClr val="B8D432"/>
                </a:solidFill>
                <a:ln w="12700" cap="flat" cmpd="sng" algn="ctr">
                  <a:solidFill>
                    <a:srgbClr val="353535"/>
                  </a:solidFill>
                  <a:prstDash val="sysDot"/>
                  <a:miter lim="800000"/>
                  <a:headEnd type="none"/>
                  <a:tailEnd type="none"/>
                </a:ln>
                <a:effectLst/>
              </p:spPr>
            </p:cxnSp>
            <p:cxnSp>
              <p:nvCxnSpPr>
                <p:cNvPr id="46" name="Straight Connector 45">
                  <a:extLst>
                    <a:ext uri="{FF2B5EF4-FFF2-40B4-BE49-F238E27FC236}">
                      <a16:creationId xmlns:a16="http://schemas.microsoft.com/office/drawing/2014/main" id="{047526DE-B04C-4755-8DDD-8BE85BD28106}"/>
                    </a:ext>
                  </a:extLst>
                </p:cNvPr>
                <p:cNvCxnSpPr>
                  <a:cxnSpLocks/>
                </p:cNvCxnSpPr>
                <p:nvPr/>
              </p:nvCxnSpPr>
              <p:spPr>
                <a:xfrm flipV="1">
                  <a:off x="7128988" y="4379180"/>
                  <a:ext cx="233873" cy="72556"/>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7" name="Oval 46">
                  <a:extLst>
                    <a:ext uri="{FF2B5EF4-FFF2-40B4-BE49-F238E27FC236}">
                      <a16:creationId xmlns:a16="http://schemas.microsoft.com/office/drawing/2014/main" id="{BC306CBD-BF18-457B-AC7D-9A32E25DC0E7}"/>
                    </a:ext>
                  </a:extLst>
                </p:cNvPr>
                <p:cNvSpPr/>
                <p:nvPr/>
              </p:nvSpPr>
              <p:spPr bwMode="auto">
                <a:xfrm>
                  <a:off x="7128988" y="4383154"/>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48" name="Straight Connector 47">
                  <a:extLst>
                    <a:ext uri="{FF2B5EF4-FFF2-40B4-BE49-F238E27FC236}">
                      <a16:creationId xmlns:a16="http://schemas.microsoft.com/office/drawing/2014/main" id="{75B62A0E-20BB-470D-ACDE-7919FDE96BFD}"/>
                    </a:ext>
                  </a:extLst>
                </p:cNvPr>
                <p:cNvCxnSpPr>
                  <a:cxnSpLocks/>
                </p:cNvCxnSpPr>
                <p:nvPr/>
              </p:nvCxnSpPr>
              <p:spPr>
                <a:xfrm>
                  <a:off x="7367095" y="4524292"/>
                  <a:ext cx="241432" cy="108368"/>
                </a:xfrm>
                <a:prstGeom prst="line">
                  <a:avLst/>
                </a:prstGeom>
                <a:solidFill>
                  <a:srgbClr val="B8D432"/>
                </a:solidFill>
                <a:ln w="12700" cap="flat" cmpd="sng" algn="ctr">
                  <a:solidFill>
                    <a:srgbClr val="353535"/>
                  </a:solidFill>
                  <a:prstDash val="sysDot"/>
                  <a:miter lim="800000"/>
                  <a:headEnd type="none"/>
                  <a:tailEnd type="none"/>
                </a:ln>
                <a:effectLst/>
              </p:spPr>
            </p:cxnSp>
            <p:cxnSp>
              <p:nvCxnSpPr>
                <p:cNvPr id="49" name="Straight Connector 48">
                  <a:extLst>
                    <a:ext uri="{FF2B5EF4-FFF2-40B4-BE49-F238E27FC236}">
                      <a16:creationId xmlns:a16="http://schemas.microsoft.com/office/drawing/2014/main" id="{23832B8B-10EF-4C90-9838-DC0DB1E5D097}"/>
                    </a:ext>
                  </a:extLst>
                </p:cNvPr>
                <p:cNvCxnSpPr>
                  <a:cxnSpLocks/>
                </p:cNvCxnSpPr>
                <p:nvPr/>
              </p:nvCxnSpPr>
              <p:spPr>
                <a:xfrm>
                  <a:off x="7367095" y="4524292"/>
                  <a:ext cx="229638" cy="1361"/>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50" name="Oval 49">
                  <a:extLst>
                    <a:ext uri="{FF2B5EF4-FFF2-40B4-BE49-F238E27FC236}">
                      <a16:creationId xmlns:a16="http://schemas.microsoft.com/office/drawing/2014/main" id="{D1D35328-AAF1-4E1E-8484-28CE3651F90A}"/>
                    </a:ext>
                  </a:extLst>
                </p:cNvPr>
                <p:cNvSpPr/>
                <p:nvPr/>
              </p:nvSpPr>
              <p:spPr bwMode="auto">
                <a:xfrm rot="20946206">
                  <a:off x="7596733" y="460253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51" name="Oval 50">
                  <a:extLst>
                    <a:ext uri="{FF2B5EF4-FFF2-40B4-BE49-F238E27FC236}">
                      <a16:creationId xmlns:a16="http://schemas.microsoft.com/office/drawing/2014/main" id="{97F1AB62-8166-4A8D-90E6-976F77EE18FD}"/>
                    </a:ext>
                  </a:extLst>
                </p:cNvPr>
                <p:cNvSpPr/>
                <p:nvPr/>
              </p:nvSpPr>
              <p:spPr bwMode="auto">
                <a:xfrm>
                  <a:off x="7596733" y="445707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52" name="Straight Connector 51">
                  <a:extLst>
                    <a:ext uri="{FF2B5EF4-FFF2-40B4-BE49-F238E27FC236}">
                      <a16:creationId xmlns:a16="http://schemas.microsoft.com/office/drawing/2014/main" id="{1929434D-6FFD-4BA9-B411-A2E75928D86C}"/>
                    </a:ext>
                  </a:extLst>
                </p:cNvPr>
                <p:cNvCxnSpPr>
                  <a:cxnSpLocks/>
                </p:cNvCxnSpPr>
                <p:nvPr/>
              </p:nvCxnSpPr>
              <p:spPr>
                <a:xfrm>
                  <a:off x="7362861" y="4379181"/>
                  <a:ext cx="233872" cy="1013"/>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53" name="Oval 52">
                  <a:extLst>
                    <a:ext uri="{FF2B5EF4-FFF2-40B4-BE49-F238E27FC236}">
                      <a16:creationId xmlns:a16="http://schemas.microsoft.com/office/drawing/2014/main" id="{717921B7-96BE-4B34-8E33-E6112AB339EA}"/>
                    </a:ext>
                  </a:extLst>
                </p:cNvPr>
                <p:cNvSpPr/>
                <p:nvPr/>
              </p:nvSpPr>
              <p:spPr bwMode="auto">
                <a:xfrm>
                  <a:off x="7367095" y="4455710"/>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54" name="Straight Connector 53">
                  <a:extLst>
                    <a:ext uri="{FF2B5EF4-FFF2-40B4-BE49-F238E27FC236}">
                      <a16:creationId xmlns:a16="http://schemas.microsoft.com/office/drawing/2014/main" id="{A526C8CE-E89F-47DD-8EE7-03239EE24E78}"/>
                    </a:ext>
                  </a:extLst>
                </p:cNvPr>
                <p:cNvCxnSpPr>
                  <a:cxnSpLocks/>
                </p:cNvCxnSpPr>
                <p:nvPr/>
              </p:nvCxnSpPr>
              <p:spPr>
                <a:xfrm flipV="1">
                  <a:off x="7362861" y="4277619"/>
                  <a:ext cx="248934" cy="101562"/>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55" name="Oval 54">
                  <a:extLst>
                    <a:ext uri="{FF2B5EF4-FFF2-40B4-BE49-F238E27FC236}">
                      <a16:creationId xmlns:a16="http://schemas.microsoft.com/office/drawing/2014/main" id="{184F5C6A-F049-4761-80A0-C1E2BDBC8E04}"/>
                    </a:ext>
                  </a:extLst>
                </p:cNvPr>
                <p:cNvSpPr/>
                <p:nvPr/>
              </p:nvSpPr>
              <p:spPr bwMode="auto">
                <a:xfrm>
                  <a:off x="7362861" y="4310599"/>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56" name="Oval 55">
                  <a:extLst>
                    <a:ext uri="{FF2B5EF4-FFF2-40B4-BE49-F238E27FC236}">
                      <a16:creationId xmlns:a16="http://schemas.microsoft.com/office/drawing/2014/main" id="{CB7594EB-1394-4EE4-A9D4-0C2F6A44FB67}"/>
                    </a:ext>
                  </a:extLst>
                </p:cNvPr>
                <p:cNvSpPr/>
                <p:nvPr/>
              </p:nvSpPr>
              <p:spPr bwMode="auto">
                <a:xfrm>
                  <a:off x="7596733" y="4311612"/>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57" name="Oval 56">
                  <a:extLst>
                    <a:ext uri="{FF2B5EF4-FFF2-40B4-BE49-F238E27FC236}">
                      <a16:creationId xmlns:a16="http://schemas.microsoft.com/office/drawing/2014/main" id="{42E1D948-8FAC-4A16-853D-85DC55F4CDAD}"/>
                    </a:ext>
                  </a:extLst>
                </p:cNvPr>
                <p:cNvSpPr/>
                <p:nvPr/>
              </p:nvSpPr>
              <p:spPr bwMode="auto">
                <a:xfrm rot="377738">
                  <a:off x="7596733" y="4166153"/>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grpSp>
        <p:grpSp>
          <p:nvGrpSpPr>
            <p:cNvPr id="58" name="Group 57">
              <a:extLst>
                <a:ext uri="{FF2B5EF4-FFF2-40B4-BE49-F238E27FC236}">
                  <a16:creationId xmlns:a16="http://schemas.microsoft.com/office/drawing/2014/main" id="{054D641B-4337-441C-B4DD-09AD83C614D9}"/>
                </a:ext>
              </a:extLst>
            </p:cNvPr>
            <p:cNvGrpSpPr/>
            <p:nvPr/>
          </p:nvGrpSpPr>
          <p:grpSpPr>
            <a:xfrm>
              <a:off x="770195" y="3496954"/>
              <a:ext cx="1096107" cy="657354"/>
              <a:chOff x="1051401" y="2889338"/>
              <a:chExt cx="1594078" cy="955996"/>
            </a:xfrm>
          </p:grpSpPr>
          <p:pic>
            <p:nvPicPr>
              <p:cNvPr id="59" name="Picture 2" descr="Image result for azure table storage logo">
                <a:extLst>
                  <a:ext uri="{FF2B5EF4-FFF2-40B4-BE49-F238E27FC236}">
                    <a16:creationId xmlns:a16="http://schemas.microsoft.com/office/drawing/2014/main" id="{113F7C22-95BB-448C-98C2-AE6117C1F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01" y="2889338"/>
                <a:ext cx="955996" cy="955996"/>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a:extLst>
                  <a:ext uri="{FF2B5EF4-FFF2-40B4-BE49-F238E27FC236}">
                    <a16:creationId xmlns:a16="http://schemas.microsoft.com/office/drawing/2014/main" id="{4B1BE0AB-C736-409E-8301-B6A0219F147C}"/>
                  </a:ext>
                </a:extLst>
              </p:cNvPr>
              <p:cNvCxnSpPr/>
              <p:nvPr/>
            </p:nvCxnSpPr>
            <p:spPr>
              <a:xfrm>
                <a:off x="2096788" y="3412972"/>
                <a:ext cx="548691" cy="0"/>
              </a:xfrm>
              <a:prstGeom prst="line">
                <a:avLst/>
              </a:prstGeom>
              <a:noFill/>
              <a:ln w="28575" cap="flat" cmpd="sng" algn="ctr">
                <a:solidFill>
                  <a:srgbClr val="92D050"/>
                </a:solidFill>
                <a:prstDash val="sysDot"/>
                <a:tailEnd type="oval"/>
              </a:ln>
              <a:effectLst/>
            </p:spPr>
          </p:cxnSp>
        </p:grpSp>
        <p:grpSp>
          <p:nvGrpSpPr>
            <p:cNvPr id="61" name="Group 60">
              <a:extLst>
                <a:ext uri="{FF2B5EF4-FFF2-40B4-BE49-F238E27FC236}">
                  <a16:creationId xmlns:a16="http://schemas.microsoft.com/office/drawing/2014/main" id="{B2EC7315-2F9F-4E43-9486-71250797D6C9}"/>
                </a:ext>
              </a:extLst>
            </p:cNvPr>
            <p:cNvGrpSpPr/>
            <p:nvPr/>
          </p:nvGrpSpPr>
          <p:grpSpPr>
            <a:xfrm>
              <a:off x="5645208" y="2481963"/>
              <a:ext cx="2472104" cy="732907"/>
              <a:chOff x="8141176" y="1413229"/>
              <a:chExt cx="3595203" cy="1065873"/>
            </a:xfrm>
          </p:grpSpPr>
          <p:pic>
            <p:nvPicPr>
              <p:cNvPr id="62" name="Picture 8" descr="Image result for gremlin api logo">
                <a:extLst>
                  <a:ext uri="{FF2B5EF4-FFF2-40B4-BE49-F238E27FC236}">
                    <a16:creationId xmlns:a16="http://schemas.microsoft.com/office/drawing/2014/main" id="{E10E77D4-E9FD-4461-AF82-2D8CE61F2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1168" y="1413229"/>
                <a:ext cx="2345211" cy="909562"/>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Connector: Elbow 62">
                <a:extLst>
                  <a:ext uri="{FF2B5EF4-FFF2-40B4-BE49-F238E27FC236}">
                    <a16:creationId xmlns:a16="http://schemas.microsoft.com/office/drawing/2014/main" id="{C28540D0-32BB-42CF-A329-9952FDC53BBE}"/>
                  </a:ext>
                </a:extLst>
              </p:cNvPr>
              <p:cNvCxnSpPr/>
              <p:nvPr/>
            </p:nvCxnSpPr>
            <p:spPr>
              <a:xfrm rot="10800000" flipV="1">
                <a:off x="8141176" y="1965231"/>
                <a:ext cx="1555051" cy="513871"/>
              </a:xfrm>
              <a:prstGeom prst="bentConnector3">
                <a:avLst/>
              </a:prstGeom>
              <a:noFill/>
              <a:ln w="28575" cap="flat" cmpd="sng" algn="ctr">
                <a:solidFill>
                  <a:srgbClr val="92D050"/>
                </a:solidFill>
                <a:prstDash val="sysDot"/>
                <a:tailEnd type="oval"/>
              </a:ln>
              <a:effectLst/>
            </p:spPr>
          </p:cxnSp>
        </p:grpSp>
        <p:sp>
          <p:nvSpPr>
            <p:cNvPr id="64" name="TextBox 63">
              <a:extLst>
                <a:ext uri="{FF2B5EF4-FFF2-40B4-BE49-F238E27FC236}">
                  <a16:creationId xmlns:a16="http://schemas.microsoft.com/office/drawing/2014/main" id="{9421FAF2-E17F-4449-A7AA-D5C50D6DCFDF}"/>
                </a:ext>
              </a:extLst>
            </p:cNvPr>
            <p:cNvSpPr txBox="1"/>
            <p:nvPr/>
          </p:nvSpPr>
          <p:spPr>
            <a:xfrm>
              <a:off x="5232538" y="5421747"/>
              <a:ext cx="1558440" cy="261610"/>
            </a:xfrm>
            <a:prstGeom prst="rect">
              <a:avLst/>
            </a:prstGeom>
            <a:noFill/>
          </p:spPr>
          <p:txBody>
            <a:bodyPr wrap="none" rtlCol="0">
              <a:spAutoFit/>
            </a:bodyPr>
            <a:lstStyle/>
            <a:p>
              <a:pPr lvl="0" defTabSz="914367" fontAlgn="auto">
                <a:spcBef>
                  <a:spcPts val="0"/>
                </a:spcBef>
                <a:spcAft>
                  <a:spcPts val="0"/>
                </a:spcAft>
                <a:defRPr/>
              </a:pPr>
              <a:r>
                <a:rPr lang="en-US" sz="1100" b="0" dirty="0">
                  <a:solidFill>
                    <a:srgbClr val="505050"/>
                  </a:solidFill>
                  <a:latin typeface="Helvetica Light" charset="0"/>
                  <a:ea typeface="Helvetica Light" charset="0"/>
                  <a:cs typeface="Helvetica Light" charset="0"/>
                </a:rPr>
                <a:t>Five consistency models</a:t>
              </a:r>
            </a:p>
          </p:txBody>
        </p:sp>
        <p:grpSp>
          <p:nvGrpSpPr>
            <p:cNvPr id="65" name="Group 64">
              <a:extLst>
                <a:ext uri="{FF2B5EF4-FFF2-40B4-BE49-F238E27FC236}">
                  <a16:creationId xmlns:a16="http://schemas.microsoft.com/office/drawing/2014/main" id="{66FE74D9-1580-41B8-ADCC-4CDCBEAFCFD0}"/>
                </a:ext>
              </a:extLst>
            </p:cNvPr>
            <p:cNvGrpSpPr/>
            <p:nvPr/>
          </p:nvGrpSpPr>
          <p:grpSpPr>
            <a:xfrm>
              <a:off x="4751704" y="1820862"/>
              <a:ext cx="1798838" cy="1294228"/>
              <a:chOff x="6841746" y="451784"/>
              <a:chExt cx="2616066" cy="1882206"/>
            </a:xfrm>
          </p:grpSpPr>
          <p:cxnSp>
            <p:nvCxnSpPr>
              <p:cNvPr id="66" name="Connector: Elbow 65">
                <a:extLst>
                  <a:ext uri="{FF2B5EF4-FFF2-40B4-BE49-F238E27FC236}">
                    <a16:creationId xmlns:a16="http://schemas.microsoft.com/office/drawing/2014/main" id="{88827857-2FDD-4772-8E70-F3EB0F25FB1C}"/>
                  </a:ext>
                </a:extLst>
              </p:cNvPr>
              <p:cNvCxnSpPr/>
              <p:nvPr/>
            </p:nvCxnSpPr>
            <p:spPr>
              <a:xfrm rot="5400000">
                <a:off x="6844305" y="1384161"/>
                <a:ext cx="1112220" cy="787438"/>
              </a:xfrm>
              <a:prstGeom prst="bentConnector3">
                <a:avLst>
                  <a:gd name="adj1" fmla="val 50000"/>
                </a:avLst>
              </a:prstGeom>
              <a:noFill/>
              <a:ln w="28575" cap="flat" cmpd="sng" algn="ctr">
                <a:solidFill>
                  <a:srgbClr val="92D050"/>
                </a:solidFill>
                <a:prstDash val="sysDot"/>
                <a:tailEnd type="oval"/>
              </a:ln>
              <a:effectLst/>
            </p:spPr>
          </p:cxnSp>
          <p:pic>
            <p:nvPicPr>
              <p:cNvPr id="67" name="Picture 6" descr="Image result for mongodb logo">
                <a:extLst>
                  <a:ext uri="{FF2B5EF4-FFF2-40B4-BE49-F238E27FC236}">
                    <a16:creationId xmlns:a16="http://schemas.microsoft.com/office/drawing/2014/main" id="{4D269285-024C-45C5-81FD-839C67FA0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1746" y="451784"/>
                <a:ext cx="2616066" cy="6904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229FB888-069C-40C7-B3EA-F4968B34E228}"/>
                </a:ext>
              </a:extLst>
            </p:cNvPr>
            <p:cNvGrpSpPr/>
            <p:nvPr/>
          </p:nvGrpSpPr>
          <p:grpSpPr>
            <a:xfrm>
              <a:off x="1985187" y="1925903"/>
              <a:ext cx="1534042" cy="1187982"/>
              <a:chOff x="2818374" y="604546"/>
              <a:chExt cx="2230971" cy="1727692"/>
            </a:xfrm>
          </p:grpSpPr>
          <p:cxnSp>
            <p:nvCxnSpPr>
              <p:cNvPr id="69" name="Connector: Elbow 68">
                <a:extLst>
                  <a:ext uri="{FF2B5EF4-FFF2-40B4-BE49-F238E27FC236}">
                    <a16:creationId xmlns:a16="http://schemas.microsoft.com/office/drawing/2014/main" id="{1846EBF2-AC47-4ADE-8F22-31D5A0D38F5C}"/>
                  </a:ext>
                </a:extLst>
              </p:cNvPr>
              <p:cNvCxnSpPr/>
              <p:nvPr/>
            </p:nvCxnSpPr>
            <p:spPr>
              <a:xfrm rot="16200000" flipH="1">
                <a:off x="4099516" y="1382409"/>
                <a:ext cx="1112219" cy="787439"/>
              </a:xfrm>
              <a:prstGeom prst="bentConnector3">
                <a:avLst>
                  <a:gd name="adj1" fmla="val 50000"/>
                </a:avLst>
              </a:prstGeom>
              <a:noFill/>
              <a:ln w="28575" cap="flat" cmpd="sng" algn="ctr">
                <a:solidFill>
                  <a:srgbClr val="92D050"/>
                </a:solidFill>
                <a:prstDash val="sysDot"/>
                <a:tailEnd type="oval"/>
              </a:ln>
              <a:effectLst/>
            </p:spPr>
          </p:cxnSp>
          <p:sp>
            <p:nvSpPr>
              <p:cNvPr id="70" name="TextBox 69">
                <a:extLst>
                  <a:ext uri="{FF2B5EF4-FFF2-40B4-BE49-F238E27FC236}">
                    <a16:creationId xmlns:a16="http://schemas.microsoft.com/office/drawing/2014/main" id="{8971F669-4344-4592-BD86-3FDC58B2E688}"/>
                  </a:ext>
                </a:extLst>
              </p:cNvPr>
              <p:cNvSpPr txBox="1"/>
              <p:nvPr/>
            </p:nvSpPr>
            <p:spPr>
              <a:xfrm>
                <a:off x="3473322" y="604546"/>
                <a:ext cx="1543762" cy="1119004"/>
              </a:xfrm>
              <a:prstGeom prst="rect">
                <a:avLst/>
              </a:prstGeom>
              <a:noFill/>
            </p:spPr>
            <p:txBody>
              <a:bodyPr wrap="none" rtlCol="0">
                <a:spAutoFit/>
              </a:bodyPr>
              <a:lstStyle/>
              <a:p>
                <a:pPr lvl="0" defTabSz="914367" fontAlgn="auto">
                  <a:spcBef>
                    <a:spcPts val="0"/>
                  </a:spcBef>
                  <a:spcAft>
                    <a:spcPts val="0"/>
                  </a:spcAft>
                  <a:defRPr/>
                </a:pPr>
                <a:r>
                  <a:rPr lang="en-US" sz="4400" b="0" kern="0" dirty="0">
                    <a:solidFill>
                      <a:srgbClr val="505050"/>
                    </a:solidFill>
                    <a:latin typeface="Helvetica Light" charset="0"/>
                    <a:ea typeface="Helvetica Light" charset="0"/>
                    <a:cs typeface="Helvetica Light" charset="0"/>
                  </a:rPr>
                  <a:t>SQL</a:t>
                </a:r>
              </a:p>
            </p:txBody>
          </p:sp>
          <p:pic>
            <p:nvPicPr>
              <p:cNvPr id="71" name="Picture 4" descr="Image result for documentdb log">
                <a:extLst>
                  <a:ext uri="{FF2B5EF4-FFF2-40B4-BE49-F238E27FC236}">
                    <a16:creationId xmlns:a16="http://schemas.microsoft.com/office/drawing/2014/main" id="{4ACDF3BB-0718-4CB4-81B9-8EC7A0991F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8374" y="747900"/>
                <a:ext cx="962415" cy="505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6ED54ECE-1D50-4A65-AE07-278C6222A656}"/>
                </a:ext>
              </a:extLst>
            </p:cNvPr>
            <p:cNvGrpSpPr/>
            <p:nvPr/>
          </p:nvGrpSpPr>
          <p:grpSpPr>
            <a:xfrm>
              <a:off x="441175" y="2458226"/>
              <a:ext cx="1970787" cy="798039"/>
              <a:chOff x="572904" y="1378707"/>
              <a:chExt cx="2866133" cy="1160595"/>
            </a:xfrm>
          </p:grpSpPr>
          <p:cxnSp>
            <p:nvCxnSpPr>
              <p:cNvPr id="73" name="Connector: Elbow 72">
                <a:extLst>
                  <a:ext uri="{FF2B5EF4-FFF2-40B4-BE49-F238E27FC236}">
                    <a16:creationId xmlns:a16="http://schemas.microsoft.com/office/drawing/2014/main" id="{133AB8AC-02D0-46BC-8734-E70379C491FD}"/>
                  </a:ext>
                </a:extLst>
              </p:cNvPr>
              <p:cNvCxnSpPr/>
              <p:nvPr/>
            </p:nvCxnSpPr>
            <p:spPr>
              <a:xfrm>
                <a:off x="2007397" y="2012587"/>
                <a:ext cx="1431640" cy="526715"/>
              </a:xfrm>
              <a:prstGeom prst="bentConnector3">
                <a:avLst/>
              </a:prstGeom>
              <a:noFill/>
              <a:ln w="28575" cap="flat" cmpd="sng" algn="ctr">
                <a:solidFill>
                  <a:srgbClr val="92D050"/>
                </a:solidFill>
                <a:prstDash val="sysDot"/>
                <a:tailEnd type="oval"/>
              </a:ln>
              <a:effectLst/>
            </p:spPr>
          </p:cxnSp>
          <p:pic>
            <p:nvPicPr>
              <p:cNvPr id="74" name="Picture 4" descr="Image result for javascript logo">
                <a:extLst>
                  <a:ext uri="{FF2B5EF4-FFF2-40B4-BE49-F238E27FC236}">
                    <a16:creationId xmlns:a16="http://schemas.microsoft.com/office/drawing/2014/main" id="{0B20EB45-494A-4BA1-A644-A5701E18C7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6281" y="1378707"/>
                <a:ext cx="1039807" cy="103980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Image result for documentdb log">
                <a:extLst>
                  <a:ext uri="{FF2B5EF4-FFF2-40B4-BE49-F238E27FC236}">
                    <a16:creationId xmlns:a16="http://schemas.microsoft.com/office/drawing/2014/main" id="{E2238E49-3DAA-43E4-ABDA-D2C83760EB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04" y="1507319"/>
                <a:ext cx="962415" cy="505268"/>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Rectangle 75">
              <a:extLst>
                <a:ext uri="{FF2B5EF4-FFF2-40B4-BE49-F238E27FC236}">
                  <a16:creationId xmlns:a16="http://schemas.microsoft.com/office/drawing/2014/main" id="{5FEB4BE3-26A7-4BE4-B54A-36BBB64D348A}"/>
                </a:ext>
              </a:extLst>
            </p:cNvPr>
            <p:cNvSpPr/>
            <p:nvPr/>
          </p:nvSpPr>
          <p:spPr bwMode="auto">
            <a:xfrm>
              <a:off x="1819252" y="5826953"/>
              <a:ext cx="5315758" cy="763875"/>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Globally distributed</a:t>
              </a:r>
              <a:b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b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multi-model database engine</a:t>
              </a:r>
            </a:p>
          </p:txBody>
        </p:sp>
      </p:grpSp>
      <p:sp>
        <p:nvSpPr>
          <p:cNvPr id="77" name="TextBox 76">
            <a:extLst>
              <a:ext uri="{FF2B5EF4-FFF2-40B4-BE49-F238E27FC236}">
                <a16:creationId xmlns:a16="http://schemas.microsoft.com/office/drawing/2014/main" id="{409744D7-70AA-4A60-868B-73368F959951}"/>
              </a:ext>
            </a:extLst>
          </p:cNvPr>
          <p:cNvSpPr txBox="1"/>
          <p:nvPr/>
        </p:nvSpPr>
        <p:spPr>
          <a:xfrm>
            <a:off x="222422" y="6301946"/>
            <a:ext cx="955589" cy="369332"/>
          </a:xfrm>
          <a:prstGeom prst="rect">
            <a:avLst/>
          </a:prstGeom>
          <a:noFill/>
        </p:spPr>
        <p:txBody>
          <a:bodyPr wrap="square" rtlCol="0">
            <a:spAutoFit/>
          </a:bodyPr>
          <a:lstStyle/>
          <a:p>
            <a:r>
              <a:rPr lang="en-US" dirty="0"/>
              <a:t>7-10</a:t>
            </a:r>
          </a:p>
        </p:txBody>
      </p:sp>
    </p:spTree>
    <p:extLst>
      <p:ext uri="{BB962C8B-B14F-4D97-AF65-F5344CB8AC3E}">
        <p14:creationId xmlns:p14="http://schemas.microsoft.com/office/powerpoint/2010/main" val="1670138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4d847aba-86ea-42fc-9e4c-e8b0f6d2f0f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787-93AF-4C4B-9A46-2B96787AFA28}"/>
              </a:ext>
            </a:extLst>
          </p:cNvPr>
          <p:cNvSpPr>
            <a:spLocks noGrp="1"/>
          </p:cNvSpPr>
          <p:nvPr>
            <p:ph type="title"/>
          </p:nvPr>
        </p:nvSpPr>
        <p:spPr/>
        <p:txBody>
          <a:bodyPr/>
          <a:lstStyle/>
          <a:p>
            <a:r>
              <a:rPr lang="en-US" dirty="0"/>
              <a:t>Azure Storage Accounts</a:t>
            </a:r>
          </a:p>
        </p:txBody>
      </p:sp>
      <p:sp>
        <p:nvSpPr>
          <p:cNvPr id="4" name="Content Placeholder 2">
            <a:extLst>
              <a:ext uri="{FF2B5EF4-FFF2-40B4-BE49-F238E27FC236}">
                <a16:creationId xmlns:a16="http://schemas.microsoft.com/office/drawing/2014/main" id="{FD839227-D9BC-43D4-BF4F-212FA1076FE3}"/>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Storage accounts are further split into General Purpose and Blob Storage</a:t>
            </a:r>
          </a:p>
          <a:p>
            <a:pPr marL="0" lvl="0" indent="0">
              <a:buNone/>
            </a:pPr>
            <a:endParaRPr lang="en-US" b="0" kern="0" dirty="0">
              <a:solidFill>
                <a:srgbClr val="000000"/>
              </a:solidFill>
            </a:endParaRPr>
          </a:p>
        </p:txBody>
      </p:sp>
      <p:graphicFrame>
        <p:nvGraphicFramePr>
          <p:cNvPr id="5" name="Table 4" descr="Table showing differences between Storage account types">
            <a:extLst>
              <a:ext uri="{FF2B5EF4-FFF2-40B4-BE49-F238E27FC236}">
                <a16:creationId xmlns:a16="http://schemas.microsoft.com/office/drawing/2014/main" id="{DA92CDF8-3F0A-4344-979D-C078E25E2932}"/>
              </a:ext>
            </a:extLst>
          </p:cNvPr>
          <p:cNvGraphicFramePr>
            <a:graphicFrameLocks noGrp="1"/>
          </p:cNvGraphicFramePr>
          <p:nvPr>
            <p:extLst>
              <p:ext uri="{D42A27DB-BD31-4B8C-83A1-F6EECF244321}">
                <p14:modId xmlns:p14="http://schemas.microsoft.com/office/powerpoint/2010/main" val="1691873602"/>
              </p:ext>
            </p:extLst>
          </p:nvPr>
        </p:nvGraphicFramePr>
        <p:xfrm>
          <a:off x="209120" y="2398928"/>
          <a:ext cx="8725760" cy="3811587"/>
        </p:xfrm>
        <a:graphic>
          <a:graphicData uri="http://schemas.openxmlformats.org/drawingml/2006/table">
            <a:tbl>
              <a:tblPr firstRow="1" firstCol="1" bandRow="1">
                <a:tableStyleId>{93296810-A885-4BE3-A3E7-6D5BEEA58F35}</a:tableStyleId>
              </a:tblPr>
              <a:tblGrid>
                <a:gridCol w="2286000">
                  <a:extLst>
                    <a:ext uri="{9D8B030D-6E8A-4147-A177-3AD203B41FA5}">
                      <a16:colId xmlns:a16="http://schemas.microsoft.com/office/drawing/2014/main" val="1616782305"/>
                    </a:ext>
                  </a:extLst>
                </a:gridCol>
                <a:gridCol w="2076880">
                  <a:extLst>
                    <a:ext uri="{9D8B030D-6E8A-4147-A177-3AD203B41FA5}">
                      <a16:colId xmlns:a16="http://schemas.microsoft.com/office/drawing/2014/main" val="25666744"/>
                    </a:ext>
                  </a:extLst>
                </a:gridCol>
                <a:gridCol w="2181440">
                  <a:extLst>
                    <a:ext uri="{9D8B030D-6E8A-4147-A177-3AD203B41FA5}">
                      <a16:colId xmlns:a16="http://schemas.microsoft.com/office/drawing/2014/main" val="781928231"/>
                    </a:ext>
                  </a:extLst>
                </a:gridCol>
                <a:gridCol w="2181440">
                  <a:extLst>
                    <a:ext uri="{9D8B030D-6E8A-4147-A177-3AD203B41FA5}">
                      <a16:colId xmlns:a16="http://schemas.microsoft.com/office/drawing/2014/main" val="3282326534"/>
                    </a:ext>
                  </a:extLst>
                </a:gridCol>
              </a:tblGrid>
              <a:tr h="1270529">
                <a:tc>
                  <a:txBody>
                    <a:bodyPr/>
                    <a:lstStyle/>
                    <a:p>
                      <a:pPr algn="ctr"/>
                      <a:r>
                        <a:rPr lang="en-GB" sz="2000" dirty="0">
                          <a:latin typeface="Segoe UI" panose="020B0502040204020203" pitchFamily="34" charset="0"/>
                          <a:cs typeface="Segoe UI" panose="020B0502040204020203" pitchFamily="34" charset="0"/>
                        </a:rPr>
                        <a:t>Type of Account</a:t>
                      </a:r>
                    </a:p>
                  </a:txBody>
                  <a:tcPr anchor="ctr"/>
                </a:tc>
                <a:tc>
                  <a:txBody>
                    <a:bodyPr/>
                    <a:lstStyle/>
                    <a:p>
                      <a:pPr algn="ctr"/>
                      <a:r>
                        <a:rPr lang="en-GB" sz="2000" dirty="0">
                          <a:latin typeface="Segoe UI" panose="020B0502040204020203" pitchFamily="34" charset="0"/>
                          <a:cs typeface="Segoe UI" panose="020B0502040204020203" pitchFamily="34" charset="0"/>
                        </a:rPr>
                        <a:t>General Purpose Standard</a:t>
                      </a:r>
                    </a:p>
                  </a:txBody>
                  <a:tcPr anchor="ctr"/>
                </a:tc>
                <a:tc>
                  <a:txBody>
                    <a:bodyPr/>
                    <a:lstStyle/>
                    <a:p>
                      <a:pPr algn="ctr"/>
                      <a:r>
                        <a:rPr lang="en-GB" sz="2000" dirty="0">
                          <a:latin typeface="Segoe UI" panose="020B0502040204020203" pitchFamily="34" charset="0"/>
                          <a:cs typeface="Segoe UI" panose="020B0502040204020203" pitchFamily="34" charset="0"/>
                        </a:rPr>
                        <a:t>General Purpose Premium</a:t>
                      </a:r>
                    </a:p>
                  </a:txBody>
                  <a:tcPr anchor="ctr"/>
                </a:tc>
                <a:tc>
                  <a:txBody>
                    <a:bodyPr/>
                    <a:lstStyle/>
                    <a:p>
                      <a:pPr algn="ctr"/>
                      <a:r>
                        <a:rPr lang="en-GB" sz="2000" dirty="0">
                          <a:latin typeface="Segoe UI" panose="020B0502040204020203" pitchFamily="34" charset="0"/>
                          <a:cs typeface="Segoe UI" panose="020B0502040204020203" pitchFamily="34" charset="0"/>
                        </a:rPr>
                        <a:t>Blob Storage (hot and cool access tiers)</a:t>
                      </a:r>
                    </a:p>
                  </a:txBody>
                  <a:tcPr anchor="ctr"/>
                </a:tc>
                <a:extLst>
                  <a:ext uri="{0D108BD9-81ED-4DB2-BD59-A6C34878D82A}">
                    <a16:rowId xmlns:a16="http://schemas.microsoft.com/office/drawing/2014/main" val="1779939206"/>
                  </a:ext>
                </a:extLst>
              </a:tr>
              <a:tr h="1270529">
                <a:tc>
                  <a:txBody>
                    <a:bodyPr/>
                    <a:lstStyle/>
                    <a:p>
                      <a:pPr algn="ctr"/>
                      <a:r>
                        <a:rPr lang="en-GB" sz="2000" kern="1200" dirty="0">
                          <a:latin typeface="Segoe UI" panose="020B0502040204020203" pitchFamily="34" charset="0"/>
                          <a:cs typeface="Segoe UI" panose="020B0502040204020203" pitchFamily="34" charset="0"/>
                        </a:rPr>
                        <a:t>Services Supported</a:t>
                      </a:r>
                      <a:endParaRPr lang="en-GB" sz="2000" b="1" kern="1200" dirty="0">
                        <a:solidFill>
                          <a:schemeClr val="lt1"/>
                        </a:solidFill>
                        <a:latin typeface="Segoe UI" panose="020B0502040204020203" pitchFamily="34" charset="0"/>
                        <a:ea typeface="+mn-ea"/>
                        <a:cs typeface="Segoe UI" panose="020B0502040204020203" pitchFamily="34" charset="0"/>
                      </a:endParaRPr>
                    </a:p>
                  </a:txBody>
                  <a:tcPr anchor="ctr"/>
                </a:tc>
                <a:tc>
                  <a:txBody>
                    <a:bodyPr/>
                    <a:lstStyle/>
                    <a:p>
                      <a:pPr algn="ctr"/>
                      <a:r>
                        <a:rPr lang="en-GB" sz="1600" b="0" dirty="0">
                          <a:latin typeface="Segoe UI" panose="020B0502040204020203" pitchFamily="34" charset="0"/>
                          <a:cs typeface="Segoe UI" panose="020B0502040204020203" pitchFamily="34" charset="0"/>
                        </a:rPr>
                        <a:t>Blob, File, Queue services</a:t>
                      </a:r>
                    </a:p>
                  </a:txBody>
                  <a:tcPr anchor="ctr"/>
                </a:tc>
                <a:tc>
                  <a:txBody>
                    <a:bodyPr/>
                    <a:lstStyle/>
                    <a:p>
                      <a:pPr algn="ctr"/>
                      <a:r>
                        <a:rPr lang="en-GB" sz="1600" b="0" dirty="0">
                          <a:latin typeface="Segoe UI" panose="020B0502040204020203" pitchFamily="34" charset="0"/>
                          <a:cs typeface="Segoe UI" panose="020B0502040204020203" pitchFamily="34" charset="0"/>
                        </a:rPr>
                        <a:t>Blob service</a:t>
                      </a:r>
                    </a:p>
                  </a:txBody>
                  <a:tcPr anchor="ctr"/>
                </a:tc>
                <a:tc>
                  <a:txBody>
                    <a:bodyPr/>
                    <a:lstStyle/>
                    <a:p>
                      <a:pPr algn="ctr"/>
                      <a:r>
                        <a:rPr lang="en-GB" sz="1600" b="0" dirty="0">
                          <a:latin typeface="Segoe UI" panose="020B0502040204020203" pitchFamily="34" charset="0"/>
                          <a:cs typeface="Segoe UI" panose="020B0502040204020203" pitchFamily="34" charset="0"/>
                        </a:rPr>
                        <a:t>Blob service</a:t>
                      </a:r>
                    </a:p>
                  </a:txBody>
                  <a:tcPr anchor="ctr"/>
                </a:tc>
                <a:extLst>
                  <a:ext uri="{0D108BD9-81ED-4DB2-BD59-A6C34878D82A}">
                    <a16:rowId xmlns:a16="http://schemas.microsoft.com/office/drawing/2014/main" val="2943693170"/>
                  </a:ext>
                </a:extLst>
              </a:tr>
              <a:tr h="1270529">
                <a:tc>
                  <a:txBody>
                    <a:bodyPr/>
                    <a:lstStyle/>
                    <a:p>
                      <a:pPr algn="ctr"/>
                      <a:r>
                        <a:rPr lang="en-GB" sz="2000" kern="1200" dirty="0">
                          <a:latin typeface="Segoe UI" panose="020B0502040204020203" pitchFamily="34" charset="0"/>
                          <a:cs typeface="Segoe UI" panose="020B0502040204020203" pitchFamily="34" charset="0"/>
                        </a:rPr>
                        <a:t>Types of Blobs supported</a:t>
                      </a:r>
                      <a:endParaRPr lang="en-GB" sz="2000" b="1" kern="1200" dirty="0">
                        <a:solidFill>
                          <a:schemeClr val="lt1"/>
                        </a:solidFill>
                        <a:latin typeface="Segoe UI" panose="020B0502040204020203" pitchFamily="34" charset="0"/>
                        <a:ea typeface="+mn-ea"/>
                        <a:cs typeface="Segoe UI" panose="020B0502040204020203" pitchFamily="34" charset="0"/>
                      </a:endParaRPr>
                    </a:p>
                  </a:txBody>
                  <a:tcPr anchor="ctr"/>
                </a:tc>
                <a:tc>
                  <a:txBody>
                    <a:bodyPr/>
                    <a:lstStyle/>
                    <a:p>
                      <a:pPr algn="ctr"/>
                      <a:r>
                        <a:rPr lang="en-GB" sz="1600" b="0" dirty="0">
                          <a:latin typeface="Segoe UI" panose="020B0502040204020203" pitchFamily="34" charset="0"/>
                          <a:cs typeface="Segoe UI" panose="020B0502040204020203" pitchFamily="34" charset="0"/>
                        </a:rPr>
                        <a:t>Block blobs, Page blobs and Append blobs</a:t>
                      </a:r>
                    </a:p>
                  </a:txBody>
                  <a:tcPr anchor="ctr"/>
                </a:tc>
                <a:tc>
                  <a:txBody>
                    <a:bodyPr/>
                    <a:lstStyle/>
                    <a:p>
                      <a:pPr algn="ctr"/>
                      <a:r>
                        <a:rPr lang="en-GB" sz="1600" b="0" dirty="0">
                          <a:latin typeface="Segoe UI" panose="020B0502040204020203" pitchFamily="34" charset="0"/>
                          <a:cs typeface="Segoe UI" panose="020B0502040204020203" pitchFamily="34" charset="0"/>
                        </a:rPr>
                        <a:t>Page blobs</a:t>
                      </a:r>
                    </a:p>
                  </a:txBody>
                  <a:tcPr anchor="ctr"/>
                </a:tc>
                <a:tc>
                  <a:txBody>
                    <a:bodyPr/>
                    <a:lstStyle/>
                    <a:p>
                      <a:pPr algn="ctr"/>
                      <a:r>
                        <a:rPr lang="en-GB" sz="1600" b="0" dirty="0">
                          <a:latin typeface="Segoe UI" panose="020B0502040204020203" pitchFamily="34" charset="0"/>
                          <a:cs typeface="Segoe UI" panose="020B0502040204020203" pitchFamily="34" charset="0"/>
                        </a:rPr>
                        <a:t>Block blobs and Append blobs</a:t>
                      </a:r>
                    </a:p>
                  </a:txBody>
                  <a:tcPr anchor="ctr"/>
                </a:tc>
                <a:extLst>
                  <a:ext uri="{0D108BD9-81ED-4DB2-BD59-A6C34878D82A}">
                    <a16:rowId xmlns:a16="http://schemas.microsoft.com/office/drawing/2014/main" val="2390403479"/>
                  </a:ext>
                </a:extLst>
              </a:tr>
            </a:tbl>
          </a:graphicData>
        </a:graphic>
      </p:graphicFrame>
      <p:sp>
        <p:nvSpPr>
          <p:cNvPr id="6" name="TextBox 5">
            <a:extLst>
              <a:ext uri="{FF2B5EF4-FFF2-40B4-BE49-F238E27FC236}">
                <a16:creationId xmlns:a16="http://schemas.microsoft.com/office/drawing/2014/main" id="{65ECCC8D-ACED-4C9C-9975-7B4CA298CA06}"/>
              </a:ext>
            </a:extLst>
          </p:cNvPr>
          <p:cNvSpPr txBox="1"/>
          <p:nvPr/>
        </p:nvSpPr>
        <p:spPr>
          <a:xfrm>
            <a:off x="222422" y="6301946"/>
            <a:ext cx="955589" cy="369332"/>
          </a:xfrm>
          <a:prstGeom prst="rect">
            <a:avLst/>
          </a:prstGeom>
          <a:noFill/>
        </p:spPr>
        <p:txBody>
          <a:bodyPr wrap="square" rtlCol="0">
            <a:spAutoFit/>
          </a:bodyPr>
          <a:lstStyle/>
          <a:p>
            <a:r>
              <a:rPr lang="en-US" dirty="0"/>
              <a:t>6-3</a:t>
            </a:r>
          </a:p>
        </p:txBody>
      </p:sp>
    </p:spTree>
    <p:extLst>
      <p:ext uri="{BB962C8B-B14F-4D97-AF65-F5344CB8AC3E}">
        <p14:creationId xmlns:p14="http://schemas.microsoft.com/office/powerpoint/2010/main" val="1876524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2B82-B738-4733-A50A-84DD1F758032}"/>
              </a:ext>
            </a:extLst>
          </p:cNvPr>
          <p:cNvSpPr>
            <a:spLocks noGrp="1"/>
          </p:cNvSpPr>
          <p:nvPr>
            <p:ph type="title"/>
          </p:nvPr>
        </p:nvSpPr>
        <p:spPr/>
        <p:txBody>
          <a:bodyPr/>
          <a:lstStyle/>
          <a:p>
            <a:r>
              <a:rPr lang="en-US" dirty="0"/>
              <a:t>Global Distribution</a:t>
            </a:r>
          </a:p>
        </p:txBody>
      </p:sp>
      <p:sp>
        <p:nvSpPr>
          <p:cNvPr id="34" name="TextBox 33">
            <a:extLst>
              <a:ext uri="{FF2B5EF4-FFF2-40B4-BE49-F238E27FC236}">
                <a16:creationId xmlns:a16="http://schemas.microsoft.com/office/drawing/2014/main" id="{EDA31D25-A8AC-41CE-8553-D72BBC8DC5C8}"/>
              </a:ext>
            </a:extLst>
          </p:cNvPr>
          <p:cNvSpPr txBox="1"/>
          <p:nvPr/>
        </p:nvSpPr>
        <p:spPr>
          <a:xfrm>
            <a:off x="1727039" y="4896520"/>
            <a:ext cx="5687221" cy="349391"/>
          </a:xfrm>
          <a:prstGeom prst="rect">
            <a:avLst/>
          </a:prstGeom>
          <a:noFill/>
        </p:spPr>
        <p:txBody>
          <a:bodyPr wrap="square" rtlCol="0">
            <a:spAutoFit/>
          </a:bodyPr>
          <a:lstStyle/>
          <a:p>
            <a:pPr defTabSz="1218935" fontAlgn="auto">
              <a:lnSpc>
                <a:spcPct val="114000"/>
              </a:lnSpc>
              <a:spcBef>
                <a:spcPts val="0"/>
              </a:spcBef>
              <a:spcAft>
                <a:spcPts val="0"/>
              </a:spcAft>
              <a:defRPr/>
            </a:pPr>
            <a:r>
              <a:rPr lang="en-US" sz="1600" kern="0" dirty="0">
                <a:solidFill>
                  <a:srgbClr val="353535"/>
                </a:solidFill>
                <a:latin typeface="Segoe UI Light" panose="020B0502040204020203" pitchFamily="34" charset="0"/>
                <a:cs typeface="Segoe UI Light" panose="020B0502040204020203" pitchFamily="34" charset="0"/>
              </a:rPr>
              <a:t>Mission-critical applications for a global userbase need …</a:t>
            </a:r>
          </a:p>
        </p:txBody>
      </p:sp>
      <p:sp>
        <p:nvSpPr>
          <p:cNvPr id="35" name="Rectangle 34">
            <a:extLst>
              <a:ext uri="{FF2B5EF4-FFF2-40B4-BE49-F238E27FC236}">
                <a16:creationId xmlns:a16="http://schemas.microsoft.com/office/drawing/2014/main" id="{0A19C24F-1123-476C-870F-C73BF0A23343}"/>
              </a:ext>
            </a:extLst>
          </p:cNvPr>
          <p:cNvSpPr/>
          <p:nvPr/>
        </p:nvSpPr>
        <p:spPr bwMode="auto">
          <a:xfrm>
            <a:off x="949412" y="5413292"/>
            <a:ext cx="2212159" cy="433168"/>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ctr" anchorCtr="0" forceAA="0" compatLnSpc="1">
            <a:prstTxWarp prst="textNoShape">
              <a:avLst/>
            </a:prstTxWarp>
            <a:noAutofit/>
          </a:bodyPr>
          <a:lstStyle/>
          <a:p>
            <a:pPr defTabSz="913837" fontAlgn="auto">
              <a:lnSpc>
                <a:spcPct val="90000"/>
              </a:lnSpc>
              <a:spcBef>
                <a:spcPts val="0"/>
              </a:spcBef>
              <a:spcAft>
                <a:spcPts val="0"/>
              </a:spcAft>
              <a:defRPr/>
            </a:pPr>
            <a:r>
              <a:rPr lang="en-US" sz="1600" b="0" kern="0" dirty="0">
                <a:solidFill>
                  <a:srgbClr val="353535"/>
                </a:solidFill>
                <a:latin typeface="Segoe UI Light" panose="020B0502040204020203" pitchFamily="34" charset="0"/>
                <a:cs typeface="Segoe UI Light" panose="020B0502040204020203" pitchFamily="34" charset="0"/>
              </a:rPr>
              <a:t>Global distribution</a:t>
            </a:r>
          </a:p>
        </p:txBody>
      </p:sp>
      <p:sp>
        <p:nvSpPr>
          <p:cNvPr id="43" name="Rectangle 42">
            <a:extLst>
              <a:ext uri="{FF2B5EF4-FFF2-40B4-BE49-F238E27FC236}">
                <a16:creationId xmlns:a16="http://schemas.microsoft.com/office/drawing/2014/main" id="{9C305BD1-AF53-4A4D-9000-A73D6C7D2C95}"/>
              </a:ext>
            </a:extLst>
          </p:cNvPr>
          <p:cNvSpPr/>
          <p:nvPr/>
        </p:nvSpPr>
        <p:spPr bwMode="auto">
          <a:xfrm>
            <a:off x="949412" y="6151692"/>
            <a:ext cx="3084487" cy="451952"/>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ctr" anchorCtr="0" forceAA="0" compatLnSpc="1">
            <a:prstTxWarp prst="textNoShape">
              <a:avLst/>
            </a:prstTxWarp>
            <a:noAutofit/>
          </a:bodyPr>
          <a:lstStyle/>
          <a:p>
            <a:pPr defTabSz="913837" fontAlgn="auto">
              <a:lnSpc>
                <a:spcPct val="90000"/>
              </a:lnSpc>
              <a:spcBef>
                <a:spcPts val="0"/>
              </a:spcBef>
              <a:spcAft>
                <a:spcPts val="0"/>
              </a:spcAft>
              <a:defRPr/>
            </a:pPr>
            <a:r>
              <a:rPr lang="en-US" sz="1600" b="0" kern="0" dirty="0">
                <a:solidFill>
                  <a:srgbClr val="353535"/>
                </a:solidFill>
                <a:latin typeface="Segoe UI Light" panose="020B0502040204020203" pitchFamily="34" charset="0"/>
                <a:cs typeface="Segoe UI Light" panose="020B0502040204020203" pitchFamily="34" charset="0"/>
              </a:rPr>
              <a:t>Elasticity of compute and storage</a:t>
            </a:r>
          </a:p>
        </p:txBody>
      </p:sp>
      <p:sp>
        <p:nvSpPr>
          <p:cNvPr id="49" name="Rectangle 48">
            <a:extLst>
              <a:ext uri="{FF2B5EF4-FFF2-40B4-BE49-F238E27FC236}">
                <a16:creationId xmlns:a16="http://schemas.microsoft.com/office/drawing/2014/main" id="{E4D7E92E-C5A6-4FCB-9B18-CAE1498F6D5B}"/>
              </a:ext>
            </a:extLst>
          </p:cNvPr>
          <p:cNvSpPr/>
          <p:nvPr/>
        </p:nvSpPr>
        <p:spPr bwMode="auto">
          <a:xfrm>
            <a:off x="5365124" y="6180210"/>
            <a:ext cx="3648307" cy="387985"/>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ctr" anchorCtr="0" forceAA="0" compatLnSpc="1">
            <a:prstTxWarp prst="textNoShape">
              <a:avLst/>
            </a:prstTxWarp>
            <a:noAutofit/>
          </a:bodyPr>
          <a:lstStyle/>
          <a:p>
            <a:pPr defTabSz="913837" fontAlgn="auto">
              <a:lnSpc>
                <a:spcPct val="90000"/>
              </a:lnSpc>
              <a:spcBef>
                <a:spcPts val="0"/>
              </a:spcBef>
              <a:spcAft>
                <a:spcPts val="0"/>
              </a:spcAft>
              <a:defRPr/>
            </a:pPr>
            <a:r>
              <a:rPr lang="en-US" sz="1600" b="0" kern="0" dirty="0">
                <a:solidFill>
                  <a:srgbClr val="353535"/>
                </a:solidFill>
                <a:latin typeface="Segoe UI Light" panose="020B0502040204020203" pitchFamily="34" charset="0"/>
                <a:cs typeface="Segoe UI Light" panose="020B0502040204020203" pitchFamily="34" charset="0"/>
              </a:rPr>
              <a:t>Durable, Consistent and Highly available</a:t>
            </a:r>
          </a:p>
        </p:txBody>
      </p:sp>
      <p:sp>
        <p:nvSpPr>
          <p:cNvPr id="63" name="Rectangle 62">
            <a:extLst>
              <a:ext uri="{FF2B5EF4-FFF2-40B4-BE49-F238E27FC236}">
                <a16:creationId xmlns:a16="http://schemas.microsoft.com/office/drawing/2014/main" id="{1B49408E-DCD1-473C-8024-F451F499434A}"/>
              </a:ext>
            </a:extLst>
          </p:cNvPr>
          <p:cNvSpPr/>
          <p:nvPr/>
        </p:nvSpPr>
        <p:spPr bwMode="auto">
          <a:xfrm>
            <a:off x="5350528" y="5441054"/>
            <a:ext cx="3384357" cy="377645"/>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ctr" anchorCtr="0" forceAA="0" compatLnSpc="1">
            <a:prstTxWarp prst="textNoShape">
              <a:avLst/>
            </a:prstTxWarp>
            <a:noAutofit/>
          </a:bodyPr>
          <a:lstStyle/>
          <a:p>
            <a:pPr defTabSz="913837" fontAlgn="auto">
              <a:lnSpc>
                <a:spcPct val="90000"/>
              </a:lnSpc>
              <a:spcBef>
                <a:spcPts val="0"/>
              </a:spcBef>
              <a:spcAft>
                <a:spcPts val="0"/>
              </a:spcAft>
              <a:defRPr/>
            </a:pPr>
            <a:r>
              <a:rPr lang="en-US" sz="1600" b="0" kern="0" dirty="0">
                <a:solidFill>
                  <a:srgbClr val="353535"/>
                </a:solidFill>
                <a:latin typeface="Segoe UI Light" panose="020B0502040204020203" pitchFamily="34" charset="0"/>
                <a:cs typeface="Segoe UI Light" panose="020B0502040204020203" pitchFamily="34" charset="0"/>
              </a:rPr>
              <a:t>Fast, Responsive millisecond latency</a:t>
            </a:r>
          </a:p>
        </p:txBody>
      </p:sp>
      <p:grpSp>
        <p:nvGrpSpPr>
          <p:cNvPr id="3" name="Group 2" descr="Global Distribution">
            <a:extLst>
              <a:ext uri="{FF2B5EF4-FFF2-40B4-BE49-F238E27FC236}">
                <a16:creationId xmlns:a16="http://schemas.microsoft.com/office/drawing/2014/main" id="{27CFBFFC-72BA-467F-97D8-EA764D24093B}"/>
              </a:ext>
            </a:extLst>
          </p:cNvPr>
          <p:cNvGrpSpPr/>
          <p:nvPr/>
        </p:nvGrpSpPr>
        <p:grpSpPr>
          <a:xfrm>
            <a:off x="306012" y="175476"/>
            <a:ext cx="8292026" cy="6476473"/>
            <a:chOff x="306012" y="175476"/>
            <a:chExt cx="8292026" cy="6476473"/>
          </a:xfrm>
        </p:grpSpPr>
        <p:grpSp>
          <p:nvGrpSpPr>
            <p:cNvPr id="36" name="Group 35">
              <a:extLst>
                <a:ext uri="{FF2B5EF4-FFF2-40B4-BE49-F238E27FC236}">
                  <a16:creationId xmlns:a16="http://schemas.microsoft.com/office/drawing/2014/main" id="{5A6C8D0B-2552-4477-85D0-E884405C75B7}"/>
                </a:ext>
              </a:extLst>
            </p:cNvPr>
            <p:cNvGrpSpPr/>
            <p:nvPr/>
          </p:nvGrpSpPr>
          <p:grpSpPr>
            <a:xfrm>
              <a:off x="306012" y="5355595"/>
              <a:ext cx="548562" cy="548562"/>
              <a:chOff x="457200" y="2971800"/>
              <a:chExt cx="1330326" cy="1330326"/>
            </a:xfrm>
          </p:grpSpPr>
          <p:grpSp>
            <p:nvGrpSpPr>
              <p:cNvPr id="37" name="Group 36">
                <a:extLst>
                  <a:ext uri="{FF2B5EF4-FFF2-40B4-BE49-F238E27FC236}">
                    <a16:creationId xmlns:a16="http://schemas.microsoft.com/office/drawing/2014/main" id="{F561A732-93F0-4174-AEF7-02CD03EF6766}"/>
                  </a:ext>
                </a:extLst>
              </p:cNvPr>
              <p:cNvGrpSpPr>
                <a:grpSpLocks noChangeAspect="1"/>
              </p:cNvGrpSpPr>
              <p:nvPr/>
            </p:nvGrpSpPr>
            <p:grpSpPr bwMode="auto">
              <a:xfrm>
                <a:off x="880746" y="3394805"/>
                <a:ext cx="483234" cy="484316"/>
                <a:chOff x="704" y="2037"/>
                <a:chExt cx="447" cy="448"/>
              </a:xfrm>
            </p:grpSpPr>
            <p:sp>
              <p:nvSpPr>
                <p:cNvPr id="39" name="Oval 5">
                  <a:extLst>
                    <a:ext uri="{FF2B5EF4-FFF2-40B4-BE49-F238E27FC236}">
                      <a16:creationId xmlns:a16="http://schemas.microsoft.com/office/drawing/2014/main" id="{CE5D85B2-C7A2-4F2A-AF0E-C4C9B41D6A71}"/>
                    </a:ext>
                  </a:extLst>
                </p:cNvPr>
                <p:cNvSpPr>
                  <a:spLocks noChangeArrowheads="1"/>
                </p:cNvSpPr>
                <p:nvPr/>
              </p:nvSpPr>
              <p:spPr bwMode="auto">
                <a:xfrm>
                  <a:off x="704" y="2037"/>
                  <a:ext cx="447" cy="448"/>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40" name="Oval 6">
                  <a:extLst>
                    <a:ext uri="{FF2B5EF4-FFF2-40B4-BE49-F238E27FC236}">
                      <a16:creationId xmlns:a16="http://schemas.microsoft.com/office/drawing/2014/main" id="{ADC88E60-85D6-4DD8-9ECB-AA851FDD70A9}"/>
                    </a:ext>
                  </a:extLst>
                </p:cNvPr>
                <p:cNvSpPr>
                  <a:spLocks noChangeArrowheads="1"/>
                </p:cNvSpPr>
                <p:nvPr/>
              </p:nvSpPr>
              <p:spPr bwMode="auto">
                <a:xfrm>
                  <a:off x="838" y="2037"/>
                  <a:ext cx="179" cy="448"/>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41" name="Line 7">
                  <a:extLst>
                    <a:ext uri="{FF2B5EF4-FFF2-40B4-BE49-F238E27FC236}">
                      <a16:creationId xmlns:a16="http://schemas.microsoft.com/office/drawing/2014/main" id="{F9AA58F6-A17B-4F36-89E8-892FBFD53BA4}"/>
                    </a:ext>
                  </a:extLst>
                </p:cNvPr>
                <p:cNvSpPr>
                  <a:spLocks noChangeShapeType="1"/>
                </p:cNvSpPr>
                <p:nvPr/>
              </p:nvSpPr>
              <p:spPr bwMode="auto">
                <a:xfrm>
                  <a:off x="719" y="2186"/>
                  <a:ext cx="417"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42" name="Line 8">
                  <a:extLst>
                    <a:ext uri="{FF2B5EF4-FFF2-40B4-BE49-F238E27FC236}">
                      <a16:creationId xmlns:a16="http://schemas.microsoft.com/office/drawing/2014/main" id="{46CDEEAD-9AD6-4C9F-8366-18736C4DCD5A}"/>
                    </a:ext>
                  </a:extLst>
                </p:cNvPr>
                <p:cNvSpPr>
                  <a:spLocks noChangeShapeType="1"/>
                </p:cNvSpPr>
                <p:nvPr/>
              </p:nvSpPr>
              <p:spPr bwMode="auto">
                <a:xfrm flipH="1">
                  <a:off x="719" y="2336"/>
                  <a:ext cx="417"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grpSp>
          <p:sp>
            <p:nvSpPr>
              <p:cNvPr id="38" name="Oval 37">
                <a:extLst>
                  <a:ext uri="{FF2B5EF4-FFF2-40B4-BE49-F238E27FC236}">
                    <a16:creationId xmlns:a16="http://schemas.microsoft.com/office/drawing/2014/main" id="{1978C42A-8906-421C-86B7-4DC55AB98E17}"/>
                  </a:ext>
                </a:extLst>
              </p:cNvPr>
              <p:cNvSpPr/>
              <p:nvPr/>
            </p:nvSpPr>
            <p:spPr bwMode="auto">
              <a:xfrm>
                <a:off x="457200" y="2971800"/>
                <a:ext cx="1330326" cy="1330326"/>
              </a:xfrm>
              <a:prstGeom prst="ellipse">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b="0" kern="0" dirty="0">
                  <a:solidFill>
                    <a:srgbClr val="353535"/>
                  </a:solidFill>
                  <a:latin typeface="Segoe UI Semilight"/>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17903092-C49B-4404-8E5F-4C3BD6B6EF54}"/>
                </a:ext>
              </a:extLst>
            </p:cNvPr>
            <p:cNvGrpSpPr/>
            <p:nvPr/>
          </p:nvGrpSpPr>
          <p:grpSpPr>
            <a:xfrm>
              <a:off x="4706141" y="5355595"/>
              <a:ext cx="548562" cy="548562"/>
              <a:chOff x="3368040" y="2971800"/>
              <a:chExt cx="1330326" cy="1330326"/>
            </a:xfrm>
          </p:grpSpPr>
          <p:grpSp>
            <p:nvGrpSpPr>
              <p:cNvPr id="45" name="Group 11">
                <a:extLst>
                  <a:ext uri="{FF2B5EF4-FFF2-40B4-BE49-F238E27FC236}">
                    <a16:creationId xmlns:a16="http://schemas.microsoft.com/office/drawing/2014/main" id="{187BFACD-32C1-4BF7-9CEA-8C70A0EDAE90}"/>
                  </a:ext>
                </a:extLst>
              </p:cNvPr>
              <p:cNvGrpSpPr>
                <a:grpSpLocks noChangeAspect="1"/>
              </p:cNvGrpSpPr>
              <p:nvPr/>
            </p:nvGrpSpPr>
            <p:grpSpPr bwMode="auto">
              <a:xfrm>
                <a:off x="3762980" y="3366136"/>
                <a:ext cx="540446" cy="541654"/>
                <a:chOff x="2485" y="2037"/>
                <a:chExt cx="447" cy="448"/>
              </a:xfrm>
            </p:grpSpPr>
            <p:sp>
              <p:nvSpPr>
                <p:cNvPr id="47" name="Oval 12">
                  <a:extLst>
                    <a:ext uri="{FF2B5EF4-FFF2-40B4-BE49-F238E27FC236}">
                      <a16:creationId xmlns:a16="http://schemas.microsoft.com/office/drawing/2014/main" id="{C7A204A1-1193-46A9-9A10-D9DFBA391A64}"/>
                    </a:ext>
                  </a:extLst>
                </p:cNvPr>
                <p:cNvSpPr>
                  <a:spLocks noChangeArrowheads="1"/>
                </p:cNvSpPr>
                <p:nvPr/>
              </p:nvSpPr>
              <p:spPr bwMode="auto">
                <a:xfrm>
                  <a:off x="2485" y="2037"/>
                  <a:ext cx="447" cy="448"/>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48" name="Freeform 13">
                  <a:extLst>
                    <a:ext uri="{FF2B5EF4-FFF2-40B4-BE49-F238E27FC236}">
                      <a16:creationId xmlns:a16="http://schemas.microsoft.com/office/drawing/2014/main" id="{1F191876-2746-4E36-8770-5E5507B9BC0E}"/>
                    </a:ext>
                  </a:extLst>
                </p:cNvPr>
                <p:cNvSpPr>
                  <a:spLocks/>
                </p:cNvSpPr>
                <p:nvPr/>
              </p:nvSpPr>
              <p:spPr bwMode="auto">
                <a:xfrm>
                  <a:off x="2709" y="2112"/>
                  <a:ext cx="89" cy="239"/>
                </a:xfrm>
                <a:custGeom>
                  <a:avLst/>
                  <a:gdLst>
                    <a:gd name="T0" fmla="*/ 0 w 89"/>
                    <a:gd name="T1" fmla="*/ 0 h 239"/>
                    <a:gd name="T2" fmla="*/ 0 w 89"/>
                    <a:gd name="T3" fmla="*/ 149 h 239"/>
                    <a:gd name="T4" fmla="*/ 89 w 89"/>
                    <a:gd name="T5" fmla="*/ 239 h 239"/>
                  </a:gdLst>
                  <a:ahLst/>
                  <a:cxnLst>
                    <a:cxn ang="0">
                      <a:pos x="T0" y="T1"/>
                    </a:cxn>
                    <a:cxn ang="0">
                      <a:pos x="T2" y="T3"/>
                    </a:cxn>
                    <a:cxn ang="0">
                      <a:pos x="T4" y="T5"/>
                    </a:cxn>
                  </a:cxnLst>
                  <a:rect l="0" t="0" r="r" b="b"/>
                  <a:pathLst>
                    <a:path w="89" h="239">
                      <a:moveTo>
                        <a:pt x="0" y="0"/>
                      </a:moveTo>
                      <a:lnTo>
                        <a:pt x="0" y="149"/>
                      </a:lnTo>
                      <a:lnTo>
                        <a:pt x="89" y="239"/>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grpSp>
          <p:sp>
            <p:nvSpPr>
              <p:cNvPr id="46" name="Oval 45">
                <a:extLst>
                  <a:ext uri="{FF2B5EF4-FFF2-40B4-BE49-F238E27FC236}">
                    <a16:creationId xmlns:a16="http://schemas.microsoft.com/office/drawing/2014/main" id="{0EB0F437-CCFF-42DE-B208-E81FCBCDCB7B}"/>
                  </a:ext>
                </a:extLst>
              </p:cNvPr>
              <p:cNvSpPr/>
              <p:nvPr/>
            </p:nvSpPr>
            <p:spPr bwMode="auto">
              <a:xfrm>
                <a:off x="3368040" y="2971800"/>
                <a:ext cx="1330326" cy="1330326"/>
              </a:xfrm>
              <a:prstGeom prst="ellipse">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b="0" kern="0" dirty="0">
                  <a:solidFill>
                    <a:srgbClr val="353535"/>
                  </a:solidFill>
                  <a:latin typeface="Segoe UI Semilight"/>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130DA34C-BCBD-4247-8D86-BE0B2A1359F1}"/>
                </a:ext>
              </a:extLst>
            </p:cNvPr>
            <p:cNvGrpSpPr/>
            <p:nvPr/>
          </p:nvGrpSpPr>
          <p:grpSpPr>
            <a:xfrm>
              <a:off x="4706141" y="6099922"/>
              <a:ext cx="548562" cy="548562"/>
              <a:chOff x="7100003" y="5925852"/>
              <a:chExt cx="548640" cy="548640"/>
            </a:xfrm>
          </p:grpSpPr>
          <p:sp>
            <p:nvSpPr>
              <p:cNvPr id="51" name="Oval 50">
                <a:extLst>
                  <a:ext uri="{FF2B5EF4-FFF2-40B4-BE49-F238E27FC236}">
                    <a16:creationId xmlns:a16="http://schemas.microsoft.com/office/drawing/2014/main" id="{C7CDAEE7-E3E8-48E2-BAE0-1234FD105BC4}"/>
                  </a:ext>
                </a:extLst>
              </p:cNvPr>
              <p:cNvSpPr/>
              <p:nvPr/>
            </p:nvSpPr>
            <p:spPr bwMode="auto">
              <a:xfrm>
                <a:off x="7100003" y="5925852"/>
                <a:ext cx="548640" cy="548640"/>
              </a:xfrm>
              <a:prstGeom prst="ellipse">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b="0" kern="0" dirty="0">
                  <a:solidFill>
                    <a:srgbClr val="353535"/>
                  </a:solidFill>
                  <a:latin typeface="Segoe UI Semilight"/>
                  <a:ea typeface="Segoe UI" pitchFamily="34" charset="0"/>
                  <a:cs typeface="Segoe UI" pitchFamily="34" charset="0"/>
                </a:endParaRPr>
              </a:p>
            </p:txBody>
          </p:sp>
          <p:sp>
            <p:nvSpPr>
              <p:cNvPr id="52" name="Freeform 77">
                <a:extLst>
                  <a:ext uri="{FF2B5EF4-FFF2-40B4-BE49-F238E27FC236}">
                    <a16:creationId xmlns:a16="http://schemas.microsoft.com/office/drawing/2014/main" id="{FD84BBC4-9403-48B7-88C2-CD2AA52EB614}"/>
                  </a:ext>
                </a:extLst>
              </p:cNvPr>
              <p:cNvSpPr>
                <a:spLocks noEditPoints="1"/>
              </p:cNvSpPr>
              <p:nvPr/>
            </p:nvSpPr>
            <p:spPr bwMode="auto">
              <a:xfrm>
                <a:off x="7218765" y="6013364"/>
                <a:ext cx="282380" cy="332949"/>
              </a:xfrm>
              <a:custGeom>
                <a:avLst/>
                <a:gdLst>
                  <a:gd name="T0" fmla="*/ 47 w 332"/>
                  <a:gd name="T1" fmla="*/ 279 h 285"/>
                  <a:gd name="T2" fmla="*/ 41 w 332"/>
                  <a:gd name="T3" fmla="*/ 285 h 285"/>
                  <a:gd name="T4" fmla="*/ 6 w 332"/>
                  <a:gd name="T5" fmla="*/ 285 h 285"/>
                  <a:gd name="T6" fmla="*/ 0 w 332"/>
                  <a:gd name="T7" fmla="*/ 279 h 285"/>
                  <a:gd name="T8" fmla="*/ 0 w 332"/>
                  <a:gd name="T9" fmla="*/ 244 h 285"/>
                  <a:gd name="T10" fmla="*/ 6 w 332"/>
                  <a:gd name="T11" fmla="*/ 238 h 285"/>
                  <a:gd name="T12" fmla="*/ 41 w 332"/>
                  <a:gd name="T13" fmla="*/ 238 h 285"/>
                  <a:gd name="T14" fmla="*/ 47 w 332"/>
                  <a:gd name="T15" fmla="*/ 244 h 285"/>
                  <a:gd name="T16" fmla="*/ 47 w 332"/>
                  <a:gd name="T17" fmla="*/ 279 h 285"/>
                  <a:gd name="T18" fmla="*/ 118 w 332"/>
                  <a:gd name="T19" fmla="*/ 279 h 285"/>
                  <a:gd name="T20" fmla="*/ 113 w 332"/>
                  <a:gd name="T21" fmla="*/ 285 h 285"/>
                  <a:gd name="T22" fmla="*/ 77 w 332"/>
                  <a:gd name="T23" fmla="*/ 285 h 285"/>
                  <a:gd name="T24" fmla="*/ 71 w 332"/>
                  <a:gd name="T25" fmla="*/ 279 h 285"/>
                  <a:gd name="T26" fmla="*/ 71 w 332"/>
                  <a:gd name="T27" fmla="*/ 220 h 285"/>
                  <a:gd name="T28" fmla="*/ 77 w 332"/>
                  <a:gd name="T29" fmla="*/ 214 h 285"/>
                  <a:gd name="T30" fmla="*/ 113 w 332"/>
                  <a:gd name="T31" fmla="*/ 214 h 285"/>
                  <a:gd name="T32" fmla="*/ 118 w 332"/>
                  <a:gd name="T33" fmla="*/ 220 h 285"/>
                  <a:gd name="T34" fmla="*/ 118 w 332"/>
                  <a:gd name="T35" fmla="*/ 279 h 285"/>
                  <a:gd name="T36" fmla="*/ 190 w 332"/>
                  <a:gd name="T37" fmla="*/ 279 h 285"/>
                  <a:gd name="T38" fmla="*/ 184 w 332"/>
                  <a:gd name="T39" fmla="*/ 285 h 285"/>
                  <a:gd name="T40" fmla="*/ 148 w 332"/>
                  <a:gd name="T41" fmla="*/ 285 h 285"/>
                  <a:gd name="T42" fmla="*/ 142 w 332"/>
                  <a:gd name="T43" fmla="*/ 279 h 285"/>
                  <a:gd name="T44" fmla="*/ 142 w 332"/>
                  <a:gd name="T45" fmla="*/ 173 h 285"/>
                  <a:gd name="T46" fmla="*/ 148 w 332"/>
                  <a:gd name="T47" fmla="*/ 167 h 285"/>
                  <a:gd name="T48" fmla="*/ 184 w 332"/>
                  <a:gd name="T49" fmla="*/ 167 h 285"/>
                  <a:gd name="T50" fmla="*/ 190 w 332"/>
                  <a:gd name="T51" fmla="*/ 173 h 285"/>
                  <a:gd name="T52" fmla="*/ 190 w 332"/>
                  <a:gd name="T53" fmla="*/ 279 h 285"/>
                  <a:gd name="T54" fmla="*/ 261 w 332"/>
                  <a:gd name="T55" fmla="*/ 279 h 285"/>
                  <a:gd name="T56" fmla="*/ 255 w 332"/>
                  <a:gd name="T57" fmla="*/ 285 h 285"/>
                  <a:gd name="T58" fmla="*/ 219 w 332"/>
                  <a:gd name="T59" fmla="*/ 285 h 285"/>
                  <a:gd name="T60" fmla="*/ 213 w 332"/>
                  <a:gd name="T61" fmla="*/ 279 h 285"/>
                  <a:gd name="T62" fmla="*/ 213 w 332"/>
                  <a:gd name="T63" fmla="*/ 101 h 285"/>
                  <a:gd name="T64" fmla="*/ 219 w 332"/>
                  <a:gd name="T65" fmla="*/ 95 h 285"/>
                  <a:gd name="T66" fmla="*/ 255 w 332"/>
                  <a:gd name="T67" fmla="*/ 95 h 285"/>
                  <a:gd name="T68" fmla="*/ 261 w 332"/>
                  <a:gd name="T69" fmla="*/ 101 h 285"/>
                  <a:gd name="T70" fmla="*/ 261 w 332"/>
                  <a:gd name="T71" fmla="*/ 279 h 285"/>
                  <a:gd name="T72" fmla="*/ 332 w 332"/>
                  <a:gd name="T73" fmla="*/ 279 h 285"/>
                  <a:gd name="T74" fmla="*/ 326 w 332"/>
                  <a:gd name="T75" fmla="*/ 285 h 285"/>
                  <a:gd name="T76" fmla="*/ 291 w 332"/>
                  <a:gd name="T77" fmla="*/ 285 h 285"/>
                  <a:gd name="T78" fmla="*/ 285 w 332"/>
                  <a:gd name="T79" fmla="*/ 279 h 285"/>
                  <a:gd name="T80" fmla="*/ 285 w 332"/>
                  <a:gd name="T81" fmla="*/ 6 h 285"/>
                  <a:gd name="T82" fmla="*/ 291 w 332"/>
                  <a:gd name="T83" fmla="*/ 0 h 285"/>
                  <a:gd name="T84" fmla="*/ 326 w 332"/>
                  <a:gd name="T85" fmla="*/ 0 h 285"/>
                  <a:gd name="T86" fmla="*/ 332 w 332"/>
                  <a:gd name="T87" fmla="*/ 6 h 285"/>
                  <a:gd name="T88" fmla="*/ 332 w 332"/>
                  <a:gd name="T89" fmla="*/ 27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2" h="285">
                    <a:moveTo>
                      <a:pt x="47" y="279"/>
                    </a:moveTo>
                    <a:cubicBezTo>
                      <a:pt x="47" y="283"/>
                      <a:pt x="45" y="285"/>
                      <a:pt x="41" y="285"/>
                    </a:cubicBezTo>
                    <a:cubicBezTo>
                      <a:pt x="6" y="285"/>
                      <a:pt x="6" y="285"/>
                      <a:pt x="6" y="285"/>
                    </a:cubicBezTo>
                    <a:cubicBezTo>
                      <a:pt x="2" y="285"/>
                      <a:pt x="0" y="283"/>
                      <a:pt x="0" y="279"/>
                    </a:cubicBezTo>
                    <a:cubicBezTo>
                      <a:pt x="0" y="244"/>
                      <a:pt x="0" y="244"/>
                      <a:pt x="0" y="244"/>
                    </a:cubicBezTo>
                    <a:cubicBezTo>
                      <a:pt x="0" y="240"/>
                      <a:pt x="2" y="238"/>
                      <a:pt x="6" y="238"/>
                    </a:cubicBezTo>
                    <a:cubicBezTo>
                      <a:pt x="41" y="238"/>
                      <a:pt x="41" y="238"/>
                      <a:pt x="41" y="238"/>
                    </a:cubicBezTo>
                    <a:cubicBezTo>
                      <a:pt x="45" y="238"/>
                      <a:pt x="47" y="240"/>
                      <a:pt x="47" y="244"/>
                    </a:cubicBezTo>
                    <a:lnTo>
                      <a:pt x="47" y="279"/>
                    </a:lnTo>
                    <a:close/>
                    <a:moveTo>
                      <a:pt x="118" y="279"/>
                    </a:moveTo>
                    <a:cubicBezTo>
                      <a:pt x="118" y="283"/>
                      <a:pt x="116" y="285"/>
                      <a:pt x="113" y="285"/>
                    </a:cubicBezTo>
                    <a:cubicBezTo>
                      <a:pt x="77" y="285"/>
                      <a:pt x="77" y="285"/>
                      <a:pt x="77" y="285"/>
                    </a:cubicBezTo>
                    <a:cubicBezTo>
                      <a:pt x="74" y="285"/>
                      <a:pt x="71" y="283"/>
                      <a:pt x="71" y="279"/>
                    </a:cubicBezTo>
                    <a:cubicBezTo>
                      <a:pt x="71" y="220"/>
                      <a:pt x="71" y="220"/>
                      <a:pt x="71" y="220"/>
                    </a:cubicBezTo>
                    <a:cubicBezTo>
                      <a:pt x="71" y="217"/>
                      <a:pt x="74" y="214"/>
                      <a:pt x="77" y="214"/>
                    </a:cubicBezTo>
                    <a:cubicBezTo>
                      <a:pt x="113" y="214"/>
                      <a:pt x="113" y="214"/>
                      <a:pt x="113" y="214"/>
                    </a:cubicBezTo>
                    <a:cubicBezTo>
                      <a:pt x="116" y="214"/>
                      <a:pt x="118" y="217"/>
                      <a:pt x="118" y="220"/>
                    </a:cubicBezTo>
                    <a:lnTo>
                      <a:pt x="118" y="279"/>
                    </a:lnTo>
                    <a:close/>
                    <a:moveTo>
                      <a:pt x="190" y="279"/>
                    </a:moveTo>
                    <a:cubicBezTo>
                      <a:pt x="190" y="283"/>
                      <a:pt x="187" y="285"/>
                      <a:pt x="184" y="285"/>
                    </a:cubicBezTo>
                    <a:cubicBezTo>
                      <a:pt x="148" y="285"/>
                      <a:pt x="148" y="285"/>
                      <a:pt x="148" y="285"/>
                    </a:cubicBezTo>
                    <a:cubicBezTo>
                      <a:pt x="145" y="285"/>
                      <a:pt x="142" y="283"/>
                      <a:pt x="142" y="279"/>
                    </a:cubicBezTo>
                    <a:cubicBezTo>
                      <a:pt x="142" y="173"/>
                      <a:pt x="142" y="173"/>
                      <a:pt x="142" y="173"/>
                    </a:cubicBezTo>
                    <a:cubicBezTo>
                      <a:pt x="142" y="169"/>
                      <a:pt x="145" y="167"/>
                      <a:pt x="148" y="167"/>
                    </a:cubicBezTo>
                    <a:cubicBezTo>
                      <a:pt x="184" y="167"/>
                      <a:pt x="184" y="167"/>
                      <a:pt x="184" y="167"/>
                    </a:cubicBezTo>
                    <a:cubicBezTo>
                      <a:pt x="187" y="167"/>
                      <a:pt x="190" y="169"/>
                      <a:pt x="190" y="173"/>
                    </a:cubicBezTo>
                    <a:lnTo>
                      <a:pt x="190" y="279"/>
                    </a:lnTo>
                    <a:close/>
                    <a:moveTo>
                      <a:pt x="261" y="279"/>
                    </a:moveTo>
                    <a:cubicBezTo>
                      <a:pt x="261" y="283"/>
                      <a:pt x="258" y="285"/>
                      <a:pt x="255" y="285"/>
                    </a:cubicBezTo>
                    <a:cubicBezTo>
                      <a:pt x="219" y="285"/>
                      <a:pt x="219" y="285"/>
                      <a:pt x="219" y="285"/>
                    </a:cubicBezTo>
                    <a:cubicBezTo>
                      <a:pt x="216" y="285"/>
                      <a:pt x="213" y="283"/>
                      <a:pt x="213" y="279"/>
                    </a:cubicBezTo>
                    <a:cubicBezTo>
                      <a:pt x="213" y="101"/>
                      <a:pt x="213" y="101"/>
                      <a:pt x="213" y="101"/>
                    </a:cubicBezTo>
                    <a:cubicBezTo>
                      <a:pt x="213" y="98"/>
                      <a:pt x="216" y="95"/>
                      <a:pt x="219" y="95"/>
                    </a:cubicBezTo>
                    <a:cubicBezTo>
                      <a:pt x="255" y="95"/>
                      <a:pt x="255" y="95"/>
                      <a:pt x="255" y="95"/>
                    </a:cubicBezTo>
                    <a:cubicBezTo>
                      <a:pt x="258" y="95"/>
                      <a:pt x="261" y="98"/>
                      <a:pt x="261" y="101"/>
                    </a:cubicBezTo>
                    <a:lnTo>
                      <a:pt x="261" y="279"/>
                    </a:lnTo>
                    <a:close/>
                    <a:moveTo>
                      <a:pt x="332" y="279"/>
                    </a:moveTo>
                    <a:cubicBezTo>
                      <a:pt x="332" y="283"/>
                      <a:pt x="330" y="285"/>
                      <a:pt x="326" y="285"/>
                    </a:cubicBezTo>
                    <a:cubicBezTo>
                      <a:pt x="291" y="285"/>
                      <a:pt x="291" y="285"/>
                      <a:pt x="291" y="285"/>
                    </a:cubicBezTo>
                    <a:cubicBezTo>
                      <a:pt x="287" y="285"/>
                      <a:pt x="285" y="283"/>
                      <a:pt x="285" y="279"/>
                    </a:cubicBezTo>
                    <a:cubicBezTo>
                      <a:pt x="285" y="6"/>
                      <a:pt x="285" y="6"/>
                      <a:pt x="285" y="6"/>
                    </a:cubicBezTo>
                    <a:cubicBezTo>
                      <a:pt x="285" y="3"/>
                      <a:pt x="287" y="0"/>
                      <a:pt x="291" y="0"/>
                    </a:cubicBezTo>
                    <a:cubicBezTo>
                      <a:pt x="326" y="0"/>
                      <a:pt x="326" y="0"/>
                      <a:pt x="326" y="0"/>
                    </a:cubicBezTo>
                    <a:cubicBezTo>
                      <a:pt x="330" y="0"/>
                      <a:pt x="332" y="3"/>
                      <a:pt x="332" y="6"/>
                    </a:cubicBezTo>
                    <a:lnTo>
                      <a:pt x="332" y="279"/>
                    </a:lnTo>
                    <a:close/>
                  </a:path>
                </a:pathLst>
              </a:custGeom>
              <a:solidFill>
                <a:srgbClr val="0B7DD8"/>
              </a:solidFill>
              <a:ln>
                <a:noFill/>
              </a:ln>
            </p:spPr>
            <p:txBody>
              <a:bodyPr vert="horz" wrap="square" lIns="91427" tIns="45713" rIns="91427" bIns="45713" numCol="1" anchor="t" anchorCtr="0" compatLnSpc="1">
                <a:prstTxWarp prst="textNoShape">
                  <a:avLst/>
                </a:prstTxWarp>
              </a:bodyPr>
              <a:lstStyle/>
              <a:p>
                <a:pPr defTabSz="914225" fontAlgn="auto">
                  <a:spcBef>
                    <a:spcPts val="0"/>
                  </a:spcBef>
                  <a:spcAft>
                    <a:spcPts val="0"/>
                  </a:spcAft>
                  <a:defRPr/>
                </a:pPr>
                <a:endParaRPr lang="en-US" b="0" kern="0" dirty="0">
                  <a:solidFill>
                    <a:srgbClr val="353535"/>
                  </a:solidFill>
                  <a:latin typeface="Calibri"/>
                  <a:cs typeface="+mn-cs"/>
                </a:endParaRPr>
              </a:p>
            </p:txBody>
          </p:sp>
        </p:grpSp>
        <p:grpSp>
          <p:nvGrpSpPr>
            <p:cNvPr id="53" name="Group 52">
              <a:extLst>
                <a:ext uri="{FF2B5EF4-FFF2-40B4-BE49-F238E27FC236}">
                  <a16:creationId xmlns:a16="http://schemas.microsoft.com/office/drawing/2014/main" id="{87B3FF69-88EB-42AE-B6CD-018589C43311}"/>
                </a:ext>
              </a:extLst>
            </p:cNvPr>
            <p:cNvGrpSpPr/>
            <p:nvPr/>
          </p:nvGrpSpPr>
          <p:grpSpPr>
            <a:xfrm>
              <a:off x="306012" y="6103387"/>
              <a:ext cx="548562" cy="548562"/>
              <a:chOff x="9189720" y="2971800"/>
              <a:chExt cx="1330326" cy="1330326"/>
            </a:xfrm>
          </p:grpSpPr>
          <p:grpSp>
            <p:nvGrpSpPr>
              <p:cNvPr id="54" name="Group 53">
                <a:extLst>
                  <a:ext uri="{FF2B5EF4-FFF2-40B4-BE49-F238E27FC236}">
                    <a16:creationId xmlns:a16="http://schemas.microsoft.com/office/drawing/2014/main" id="{D49B8047-A5E8-4094-9E71-79B4DD50E419}"/>
                  </a:ext>
                </a:extLst>
              </p:cNvPr>
              <p:cNvGrpSpPr>
                <a:grpSpLocks noChangeAspect="1"/>
              </p:cNvGrpSpPr>
              <p:nvPr/>
            </p:nvGrpSpPr>
            <p:grpSpPr bwMode="auto">
              <a:xfrm>
                <a:off x="9589453" y="3302900"/>
                <a:ext cx="530860" cy="668126"/>
                <a:chOff x="6084" y="2012"/>
                <a:chExt cx="379" cy="477"/>
              </a:xfrm>
            </p:grpSpPr>
            <p:sp>
              <p:nvSpPr>
                <p:cNvPr id="56" name="Freeform 24">
                  <a:extLst>
                    <a:ext uri="{FF2B5EF4-FFF2-40B4-BE49-F238E27FC236}">
                      <a16:creationId xmlns:a16="http://schemas.microsoft.com/office/drawing/2014/main" id="{5CA4D343-412A-4272-93F9-DA961F211C98}"/>
                    </a:ext>
                  </a:extLst>
                </p:cNvPr>
                <p:cNvSpPr>
                  <a:spLocks/>
                </p:cNvSpPr>
                <p:nvPr/>
              </p:nvSpPr>
              <p:spPr bwMode="auto">
                <a:xfrm>
                  <a:off x="6273" y="2073"/>
                  <a:ext cx="190" cy="367"/>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57" name="Freeform 25">
                  <a:extLst>
                    <a:ext uri="{FF2B5EF4-FFF2-40B4-BE49-F238E27FC236}">
                      <a16:creationId xmlns:a16="http://schemas.microsoft.com/office/drawing/2014/main" id="{A59AFAAB-708F-40E0-A709-44C5F1207EF8}"/>
                    </a:ext>
                  </a:extLst>
                </p:cNvPr>
                <p:cNvSpPr>
                  <a:spLocks/>
                </p:cNvSpPr>
                <p:nvPr/>
              </p:nvSpPr>
              <p:spPr bwMode="auto">
                <a:xfrm>
                  <a:off x="6084" y="2061"/>
                  <a:ext cx="189" cy="367"/>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58" name="Line 26">
                  <a:extLst>
                    <a:ext uri="{FF2B5EF4-FFF2-40B4-BE49-F238E27FC236}">
                      <a16:creationId xmlns:a16="http://schemas.microsoft.com/office/drawing/2014/main" id="{8888E8B5-9E30-4866-8784-1933BAD6340A}"/>
                    </a:ext>
                  </a:extLst>
                </p:cNvPr>
                <p:cNvSpPr>
                  <a:spLocks noChangeShapeType="1"/>
                </p:cNvSpPr>
                <p:nvPr/>
              </p:nvSpPr>
              <p:spPr bwMode="auto">
                <a:xfrm>
                  <a:off x="6273" y="2218"/>
                  <a:ext cx="0"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59" name="Freeform 27">
                  <a:extLst>
                    <a:ext uri="{FF2B5EF4-FFF2-40B4-BE49-F238E27FC236}">
                      <a16:creationId xmlns:a16="http://schemas.microsoft.com/office/drawing/2014/main" id="{9B1612E8-DD6E-4151-A7E0-D91BB140A820}"/>
                    </a:ext>
                  </a:extLst>
                </p:cNvPr>
                <p:cNvSpPr>
                  <a:spLocks/>
                </p:cNvSpPr>
                <p:nvPr/>
              </p:nvSpPr>
              <p:spPr bwMode="auto">
                <a:xfrm>
                  <a:off x="6250" y="2012"/>
                  <a:ext cx="47" cy="98"/>
                </a:xfrm>
                <a:custGeom>
                  <a:avLst/>
                  <a:gdLst>
                    <a:gd name="T0" fmla="*/ 0 w 47"/>
                    <a:gd name="T1" fmla="*/ 98 h 98"/>
                    <a:gd name="T2" fmla="*/ 47 w 47"/>
                    <a:gd name="T3" fmla="*/ 49 h 98"/>
                    <a:gd name="T4" fmla="*/ 0 w 47"/>
                    <a:gd name="T5" fmla="*/ 0 h 98"/>
                  </a:gdLst>
                  <a:ahLst/>
                  <a:cxnLst>
                    <a:cxn ang="0">
                      <a:pos x="T0" y="T1"/>
                    </a:cxn>
                    <a:cxn ang="0">
                      <a:pos x="T2" y="T3"/>
                    </a:cxn>
                    <a:cxn ang="0">
                      <a:pos x="T4" y="T5"/>
                    </a:cxn>
                  </a:cxnLst>
                  <a:rect l="0" t="0" r="r" b="b"/>
                  <a:pathLst>
                    <a:path w="47" h="98">
                      <a:moveTo>
                        <a:pt x="0" y="98"/>
                      </a:moveTo>
                      <a:lnTo>
                        <a:pt x="47" y="49"/>
                      </a:lnTo>
                      <a:lnTo>
                        <a:pt x="0" y="0"/>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60" name="Line 28">
                  <a:extLst>
                    <a:ext uri="{FF2B5EF4-FFF2-40B4-BE49-F238E27FC236}">
                      <a16:creationId xmlns:a16="http://schemas.microsoft.com/office/drawing/2014/main" id="{38B7A7ED-6939-46ED-A843-4F88217CD979}"/>
                    </a:ext>
                  </a:extLst>
                </p:cNvPr>
                <p:cNvSpPr>
                  <a:spLocks noChangeShapeType="1"/>
                </p:cNvSpPr>
                <p:nvPr/>
              </p:nvSpPr>
              <p:spPr bwMode="auto">
                <a:xfrm>
                  <a:off x="6273" y="2061"/>
                  <a:ext cx="24"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61" name="Freeform 29">
                  <a:extLst>
                    <a:ext uri="{FF2B5EF4-FFF2-40B4-BE49-F238E27FC236}">
                      <a16:creationId xmlns:a16="http://schemas.microsoft.com/office/drawing/2014/main" id="{9E222F64-9861-4CAF-816A-77C8559F4C81}"/>
                    </a:ext>
                  </a:extLst>
                </p:cNvPr>
                <p:cNvSpPr>
                  <a:spLocks/>
                </p:cNvSpPr>
                <p:nvPr/>
              </p:nvSpPr>
              <p:spPr bwMode="auto">
                <a:xfrm>
                  <a:off x="6250" y="2391"/>
                  <a:ext cx="47" cy="98"/>
                </a:xfrm>
                <a:custGeom>
                  <a:avLst/>
                  <a:gdLst>
                    <a:gd name="T0" fmla="*/ 47 w 47"/>
                    <a:gd name="T1" fmla="*/ 0 h 98"/>
                    <a:gd name="T2" fmla="*/ 0 w 47"/>
                    <a:gd name="T3" fmla="*/ 49 h 98"/>
                    <a:gd name="T4" fmla="*/ 47 w 47"/>
                    <a:gd name="T5" fmla="*/ 98 h 98"/>
                  </a:gdLst>
                  <a:ahLst/>
                  <a:cxnLst>
                    <a:cxn ang="0">
                      <a:pos x="T0" y="T1"/>
                    </a:cxn>
                    <a:cxn ang="0">
                      <a:pos x="T2" y="T3"/>
                    </a:cxn>
                    <a:cxn ang="0">
                      <a:pos x="T4" y="T5"/>
                    </a:cxn>
                  </a:cxnLst>
                  <a:rect l="0" t="0" r="r" b="b"/>
                  <a:pathLst>
                    <a:path w="47" h="98">
                      <a:moveTo>
                        <a:pt x="47" y="0"/>
                      </a:moveTo>
                      <a:lnTo>
                        <a:pt x="0" y="49"/>
                      </a:lnTo>
                      <a:lnTo>
                        <a:pt x="47" y="98"/>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sp>
              <p:nvSpPr>
                <p:cNvPr id="62" name="Line 30">
                  <a:extLst>
                    <a:ext uri="{FF2B5EF4-FFF2-40B4-BE49-F238E27FC236}">
                      <a16:creationId xmlns:a16="http://schemas.microsoft.com/office/drawing/2014/main" id="{7B184127-1865-4B12-B9BD-5F9B1B3625C5}"/>
                    </a:ext>
                  </a:extLst>
                </p:cNvPr>
                <p:cNvSpPr>
                  <a:spLocks noChangeShapeType="1"/>
                </p:cNvSpPr>
                <p:nvPr/>
              </p:nvSpPr>
              <p:spPr bwMode="auto">
                <a:xfrm flipH="1">
                  <a:off x="6250" y="2440"/>
                  <a:ext cx="23"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5" fontAlgn="auto">
                    <a:spcBef>
                      <a:spcPts val="0"/>
                    </a:spcBef>
                    <a:spcAft>
                      <a:spcPts val="0"/>
                    </a:spcAft>
                    <a:defRPr/>
                  </a:pPr>
                  <a:endParaRPr lang="en-US" b="0" kern="0" dirty="0">
                    <a:solidFill>
                      <a:srgbClr val="353535"/>
                    </a:solidFill>
                    <a:latin typeface="Segoe UI Semilight"/>
                    <a:cs typeface="+mn-cs"/>
                  </a:endParaRPr>
                </a:p>
              </p:txBody>
            </p:sp>
          </p:grpSp>
          <p:sp>
            <p:nvSpPr>
              <p:cNvPr id="55" name="Oval 54">
                <a:extLst>
                  <a:ext uri="{FF2B5EF4-FFF2-40B4-BE49-F238E27FC236}">
                    <a16:creationId xmlns:a16="http://schemas.microsoft.com/office/drawing/2014/main" id="{6CED0F24-EA28-46BC-8049-6E26AB0E27E2}"/>
                  </a:ext>
                </a:extLst>
              </p:cNvPr>
              <p:cNvSpPr/>
              <p:nvPr/>
            </p:nvSpPr>
            <p:spPr bwMode="auto">
              <a:xfrm>
                <a:off x="9189720" y="2971800"/>
                <a:ext cx="1330326" cy="1330326"/>
              </a:xfrm>
              <a:prstGeom prst="ellipse">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b="0" kern="0" dirty="0">
                  <a:solidFill>
                    <a:srgbClr val="353535"/>
                  </a:soli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D89B9E6-F9EE-4D2E-8A73-7F5ACFD16662}"/>
                </a:ext>
              </a:extLst>
            </p:cNvPr>
            <p:cNvGrpSpPr>
              <a:grpSpLocks noChangeAspect="1"/>
            </p:cNvGrpSpPr>
            <p:nvPr/>
          </p:nvGrpSpPr>
          <p:grpSpPr>
            <a:xfrm>
              <a:off x="825638" y="175476"/>
              <a:ext cx="7772400" cy="4745253"/>
              <a:chOff x="1497138" y="760460"/>
              <a:chExt cx="9197728" cy="5544685"/>
            </a:xfrm>
          </p:grpSpPr>
          <p:sp>
            <p:nvSpPr>
              <p:cNvPr id="65" name="Freeform 6">
                <a:extLst>
                  <a:ext uri="{FF2B5EF4-FFF2-40B4-BE49-F238E27FC236}">
                    <a16:creationId xmlns:a16="http://schemas.microsoft.com/office/drawing/2014/main" id="{B78B01C2-1A0A-48E5-9E69-EA3F38D7B749}"/>
                  </a:ext>
                </a:extLst>
              </p:cNvPr>
              <p:cNvSpPr>
                <a:spLocks noEditPoints="1"/>
              </p:cNvSpPr>
              <p:nvPr/>
            </p:nvSpPr>
            <p:spPr bwMode="auto">
              <a:xfrm>
                <a:off x="1497138" y="1524272"/>
                <a:ext cx="9197728" cy="4780873"/>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969696"/>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66" name="Freeform 29">
                <a:extLst>
                  <a:ext uri="{FF2B5EF4-FFF2-40B4-BE49-F238E27FC236}">
                    <a16:creationId xmlns:a16="http://schemas.microsoft.com/office/drawing/2014/main" id="{3164B692-C1BE-415E-820F-2A69034D03DD}"/>
                  </a:ext>
                </a:extLst>
              </p:cNvPr>
              <p:cNvSpPr>
                <a:spLocks/>
              </p:cNvSpPr>
              <p:nvPr/>
            </p:nvSpPr>
            <p:spPr bwMode="auto">
              <a:xfrm>
                <a:off x="2921452" y="1450199"/>
                <a:ext cx="3511053" cy="2738579"/>
              </a:xfrm>
              <a:custGeom>
                <a:avLst/>
                <a:gdLst>
                  <a:gd name="T0" fmla="*/ 0 w 1244"/>
                  <a:gd name="T1" fmla="*/ 306 h 970"/>
                  <a:gd name="T2" fmla="*/ 1244 w 1244"/>
                  <a:gd name="T3" fmla="*/ 970 h 970"/>
                </a:gdLst>
                <a:ahLst/>
                <a:cxnLst>
                  <a:cxn ang="0">
                    <a:pos x="T0" y="T1"/>
                  </a:cxn>
                  <a:cxn ang="0">
                    <a:pos x="T2" y="T3"/>
                  </a:cxn>
                </a:cxnLst>
                <a:rect l="0" t="0" r="r" b="b"/>
                <a:pathLst>
                  <a:path w="1244" h="970">
                    <a:moveTo>
                      <a:pt x="0" y="306"/>
                    </a:moveTo>
                    <a:cubicBezTo>
                      <a:pt x="0" y="306"/>
                      <a:pt x="1236" y="0"/>
                      <a:pt x="1244" y="970"/>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67" name="Freeform 30">
                <a:extLst>
                  <a:ext uri="{FF2B5EF4-FFF2-40B4-BE49-F238E27FC236}">
                    <a16:creationId xmlns:a16="http://schemas.microsoft.com/office/drawing/2014/main" id="{3CFD3E42-9A64-46CB-9D1A-22D3A0356380}"/>
                  </a:ext>
                </a:extLst>
              </p:cNvPr>
              <p:cNvSpPr>
                <a:spLocks/>
              </p:cNvSpPr>
              <p:nvPr/>
            </p:nvSpPr>
            <p:spPr bwMode="auto">
              <a:xfrm>
                <a:off x="3994451" y="1659718"/>
                <a:ext cx="5515251" cy="3553380"/>
              </a:xfrm>
              <a:custGeom>
                <a:avLst/>
                <a:gdLst>
                  <a:gd name="T0" fmla="*/ 1955 w 1955"/>
                  <a:gd name="T1" fmla="*/ 1259 h 1259"/>
                  <a:gd name="T2" fmla="*/ 0 w 1955"/>
                  <a:gd name="T3" fmla="*/ 1104 h 1259"/>
                </a:gdLst>
                <a:ahLst/>
                <a:cxnLst>
                  <a:cxn ang="0">
                    <a:pos x="T0" y="T1"/>
                  </a:cxn>
                  <a:cxn ang="0">
                    <a:pos x="T2" y="T3"/>
                  </a:cxn>
                </a:cxnLst>
                <a:rect l="0" t="0" r="r" b="b"/>
                <a:pathLst>
                  <a:path w="1955" h="1259">
                    <a:moveTo>
                      <a:pt x="1955" y="1259"/>
                    </a:moveTo>
                    <a:cubicBezTo>
                      <a:pt x="1131" y="0"/>
                      <a:pt x="0" y="1104"/>
                      <a:pt x="0" y="1104"/>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68" name="Freeform 31">
                <a:extLst>
                  <a:ext uri="{FF2B5EF4-FFF2-40B4-BE49-F238E27FC236}">
                    <a16:creationId xmlns:a16="http://schemas.microsoft.com/office/drawing/2014/main" id="{46D482B0-60ED-4262-A267-FBE4BAEE7261}"/>
                  </a:ext>
                </a:extLst>
              </p:cNvPr>
              <p:cNvSpPr>
                <a:spLocks/>
              </p:cNvSpPr>
              <p:nvPr/>
            </p:nvSpPr>
            <p:spPr bwMode="auto">
              <a:xfrm>
                <a:off x="6451551" y="2311558"/>
                <a:ext cx="1623253" cy="1879333"/>
              </a:xfrm>
              <a:custGeom>
                <a:avLst/>
                <a:gdLst>
                  <a:gd name="T0" fmla="*/ 575 w 575"/>
                  <a:gd name="T1" fmla="*/ 119 h 666"/>
                  <a:gd name="T2" fmla="*/ 0 w 575"/>
                  <a:gd name="T3" fmla="*/ 666 h 666"/>
                </a:gdLst>
                <a:ahLst/>
                <a:cxnLst>
                  <a:cxn ang="0">
                    <a:pos x="T0" y="T1"/>
                  </a:cxn>
                  <a:cxn ang="0">
                    <a:pos x="T2" y="T3"/>
                  </a:cxn>
                </a:cxnLst>
                <a:rect l="0" t="0" r="r" b="b"/>
                <a:pathLst>
                  <a:path w="575" h="666">
                    <a:moveTo>
                      <a:pt x="575" y="119"/>
                    </a:moveTo>
                    <a:cubicBezTo>
                      <a:pt x="30" y="0"/>
                      <a:pt x="0" y="666"/>
                      <a:pt x="0" y="666"/>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69" name="Freeform 32">
                <a:extLst>
                  <a:ext uri="{FF2B5EF4-FFF2-40B4-BE49-F238E27FC236}">
                    <a16:creationId xmlns:a16="http://schemas.microsoft.com/office/drawing/2014/main" id="{ED5123BE-02A6-40CC-9F3A-A6BE0AE6EA9A}"/>
                  </a:ext>
                </a:extLst>
              </p:cNvPr>
              <p:cNvSpPr>
                <a:spLocks/>
              </p:cNvSpPr>
              <p:nvPr/>
            </p:nvSpPr>
            <p:spPr bwMode="auto">
              <a:xfrm>
                <a:off x="2728863" y="2885094"/>
                <a:ext cx="1506853" cy="1853937"/>
              </a:xfrm>
              <a:custGeom>
                <a:avLst/>
                <a:gdLst>
                  <a:gd name="T0" fmla="*/ 440 w 534"/>
                  <a:gd name="T1" fmla="*/ 657 h 657"/>
                  <a:gd name="T2" fmla="*/ 0 w 534"/>
                  <a:gd name="T3" fmla="*/ 20 h 657"/>
                </a:gdLst>
                <a:ahLst/>
                <a:cxnLst>
                  <a:cxn ang="0">
                    <a:pos x="T0" y="T1"/>
                  </a:cxn>
                  <a:cxn ang="0">
                    <a:pos x="T2" y="T3"/>
                  </a:cxn>
                </a:cxnLst>
                <a:rect l="0" t="0" r="r" b="b"/>
                <a:pathLst>
                  <a:path w="534" h="657">
                    <a:moveTo>
                      <a:pt x="440" y="657"/>
                    </a:moveTo>
                    <a:cubicBezTo>
                      <a:pt x="440" y="657"/>
                      <a:pt x="534" y="0"/>
                      <a:pt x="0" y="20"/>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70" name="Freeform 33">
                <a:extLst>
                  <a:ext uri="{FF2B5EF4-FFF2-40B4-BE49-F238E27FC236}">
                    <a16:creationId xmlns:a16="http://schemas.microsoft.com/office/drawing/2014/main" id="{075622AF-6148-4B04-B801-30BBD388E6DF}"/>
                  </a:ext>
                </a:extLst>
              </p:cNvPr>
              <p:cNvSpPr>
                <a:spLocks/>
              </p:cNvSpPr>
              <p:nvPr/>
            </p:nvSpPr>
            <p:spPr bwMode="auto">
              <a:xfrm>
                <a:off x="7397566" y="1500991"/>
                <a:ext cx="1534367" cy="1625369"/>
              </a:xfrm>
              <a:custGeom>
                <a:avLst/>
                <a:gdLst>
                  <a:gd name="T0" fmla="*/ 61 w 544"/>
                  <a:gd name="T1" fmla="*/ 576 h 576"/>
                  <a:gd name="T2" fmla="*/ 544 w 544"/>
                  <a:gd name="T3" fmla="*/ 184 h 576"/>
                </a:gdLst>
                <a:ahLst/>
                <a:cxnLst>
                  <a:cxn ang="0">
                    <a:pos x="T0" y="T1"/>
                  </a:cxn>
                  <a:cxn ang="0">
                    <a:pos x="T2" y="T3"/>
                  </a:cxn>
                </a:cxnLst>
                <a:rect l="0" t="0" r="r" b="b"/>
                <a:pathLst>
                  <a:path w="544" h="576">
                    <a:moveTo>
                      <a:pt x="61" y="576"/>
                    </a:moveTo>
                    <a:cubicBezTo>
                      <a:pt x="61" y="576"/>
                      <a:pt x="0" y="0"/>
                      <a:pt x="544" y="184"/>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71" name="Freeform 34">
                <a:extLst>
                  <a:ext uri="{FF2B5EF4-FFF2-40B4-BE49-F238E27FC236}">
                    <a16:creationId xmlns:a16="http://schemas.microsoft.com/office/drawing/2014/main" id="{E23F7F0D-8687-4237-9D55-D0EB6B42047B}"/>
                  </a:ext>
                </a:extLst>
              </p:cNvPr>
              <p:cNvSpPr>
                <a:spLocks/>
              </p:cNvSpPr>
              <p:nvPr/>
            </p:nvSpPr>
            <p:spPr bwMode="auto">
              <a:xfrm>
                <a:off x="4015613" y="3776085"/>
                <a:ext cx="2387261" cy="1030671"/>
              </a:xfrm>
              <a:custGeom>
                <a:avLst/>
                <a:gdLst>
                  <a:gd name="T0" fmla="*/ 0 w 846"/>
                  <a:gd name="T1" fmla="*/ 365 h 365"/>
                  <a:gd name="T2" fmla="*/ 846 w 846"/>
                  <a:gd name="T3" fmla="*/ 365 h 365"/>
                </a:gdLst>
                <a:ahLst/>
                <a:cxnLst>
                  <a:cxn ang="0">
                    <a:pos x="T0" y="T1"/>
                  </a:cxn>
                  <a:cxn ang="0">
                    <a:pos x="T2" y="T3"/>
                  </a:cxn>
                </a:cxnLst>
                <a:rect l="0" t="0" r="r" b="b"/>
                <a:pathLst>
                  <a:path w="846" h="365">
                    <a:moveTo>
                      <a:pt x="0" y="365"/>
                    </a:moveTo>
                    <a:cubicBezTo>
                      <a:pt x="0" y="365"/>
                      <a:pt x="514" y="0"/>
                      <a:pt x="846" y="365"/>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72" name="Freeform 35">
                <a:extLst>
                  <a:ext uri="{FF2B5EF4-FFF2-40B4-BE49-F238E27FC236}">
                    <a16:creationId xmlns:a16="http://schemas.microsoft.com/office/drawing/2014/main" id="{3A5893C5-8359-4BD7-B51C-63907E5018A2}"/>
                  </a:ext>
                </a:extLst>
              </p:cNvPr>
              <p:cNvSpPr>
                <a:spLocks/>
              </p:cNvSpPr>
              <p:nvPr/>
            </p:nvSpPr>
            <p:spPr bwMode="auto">
              <a:xfrm>
                <a:off x="2915103" y="971901"/>
                <a:ext cx="3944907" cy="2594665"/>
              </a:xfrm>
              <a:custGeom>
                <a:avLst/>
                <a:gdLst>
                  <a:gd name="T0" fmla="*/ 0 w 1398"/>
                  <a:gd name="T1" fmla="*/ 920 h 920"/>
                  <a:gd name="T2" fmla="*/ 1398 w 1398"/>
                  <a:gd name="T3" fmla="*/ 544 h 920"/>
                </a:gdLst>
                <a:ahLst/>
                <a:cxnLst>
                  <a:cxn ang="0">
                    <a:pos x="T0" y="T1"/>
                  </a:cxn>
                  <a:cxn ang="0">
                    <a:pos x="T2" y="T3"/>
                  </a:cxn>
                </a:cxnLst>
                <a:rect l="0" t="0" r="r" b="b"/>
                <a:pathLst>
                  <a:path w="1398" h="920">
                    <a:moveTo>
                      <a:pt x="0" y="920"/>
                    </a:moveTo>
                    <a:cubicBezTo>
                      <a:pt x="0" y="920"/>
                      <a:pt x="529" y="0"/>
                      <a:pt x="1398" y="544"/>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nvGrpSpPr>
              <p:cNvPr id="73" name="Group 72">
                <a:extLst>
                  <a:ext uri="{FF2B5EF4-FFF2-40B4-BE49-F238E27FC236}">
                    <a16:creationId xmlns:a16="http://schemas.microsoft.com/office/drawing/2014/main" id="{FD696659-3014-405A-92BC-23876338DA51}"/>
                  </a:ext>
                </a:extLst>
              </p:cNvPr>
              <p:cNvGrpSpPr/>
              <p:nvPr/>
            </p:nvGrpSpPr>
            <p:grpSpPr>
              <a:xfrm>
                <a:off x="7941472" y="2514731"/>
                <a:ext cx="264546" cy="264546"/>
                <a:chOff x="5956300" y="1885950"/>
                <a:chExt cx="198438" cy="198438"/>
              </a:xfrm>
            </p:grpSpPr>
            <p:sp>
              <p:nvSpPr>
                <p:cNvPr id="123" name="Oval 122">
                  <a:extLst>
                    <a:ext uri="{FF2B5EF4-FFF2-40B4-BE49-F238E27FC236}">
                      <a16:creationId xmlns:a16="http://schemas.microsoft.com/office/drawing/2014/main" id="{6ECDD5D4-6A38-4867-92D2-B4FF8D257738}"/>
                    </a:ext>
                  </a:extLst>
                </p:cNvPr>
                <p:cNvSpPr>
                  <a:spLocks noChangeArrowheads="1"/>
                </p:cNvSpPr>
                <p:nvPr/>
              </p:nvSpPr>
              <p:spPr bwMode="auto">
                <a:xfrm>
                  <a:off x="5956300" y="1885950"/>
                  <a:ext cx="198438" cy="198438"/>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24" name="Oval 123">
                  <a:extLst>
                    <a:ext uri="{FF2B5EF4-FFF2-40B4-BE49-F238E27FC236}">
                      <a16:creationId xmlns:a16="http://schemas.microsoft.com/office/drawing/2014/main" id="{0BCC7912-F966-42CC-A02A-7A703BBF7D4A}"/>
                    </a:ext>
                  </a:extLst>
                </p:cNvPr>
                <p:cNvSpPr>
                  <a:spLocks noChangeArrowheads="1"/>
                </p:cNvSpPr>
                <p:nvPr/>
              </p:nvSpPr>
              <p:spPr bwMode="auto">
                <a:xfrm>
                  <a:off x="6007100" y="1936750"/>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4" name="Group 73">
                <a:extLst>
                  <a:ext uri="{FF2B5EF4-FFF2-40B4-BE49-F238E27FC236}">
                    <a16:creationId xmlns:a16="http://schemas.microsoft.com/office/drawing/2014/main" id="{313233A4-D848-49CD-B680-A891A6331056}"/>
                  </a:ext>
                </a:extLst>
              </p:cNvPr>
              <p:cNvGrpSpPr/>
              <p:nvPr/>
            </p:nvGrpSpPr>
            <p:grpSpPr>
              <a:xfrm>
                <a:off x="7435661" y="2995147"/>
                <a:ext cx="266662" cy="266662"/>
                <a:chOff x="5576888" y="2246313"/>
                <a:chExt cx="200025" cy="200025"/>
              </a:xfrm>
            </p:grpSpPr>
            <p:sp>
              <p:nvSpPr>
                <p:cNvPr id="121" name="Oval 120">
                  <a:extLst>
                    <a:ext uri="{FF2B5EF4-FFF2-40B4-BE49-F238E27FC236}">
                      <a16:creationId xmlns:a16="http://schemas.microsoft.com/office/drawing/2014/main" id="{BBA823F3-A10F-46B2-8C9A-2217F7C308C4}"/>
                    </a:ext>
                  </a:extLst>
                </p:cNvPr>
                <p:cNvSpPr>
                  <a:spLocks noChangeArrowheads="1"/>
                </p:cNvSpPr>
                <p:nvPr/>
              </p:nvSpPr>
              <p:spPr bwMode="auto">
                <a:xfrm>
                  <a:off x="5576888" y="2246313"/>
                  <a:ext cx="200025" cy="200025"/>
                </a:xfrm>
                <a:prstGeom prst="ellipse">
                  <a:avLst/>
                </a:prstGeom>
                <a:solidFill>
                  <a:srgbClr val="FF8C00"/>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22" name="Oval 12">
                  <a:extLst>
                    <a:ext uri="{FF2B5EF4-FFF2-40B4-BE49-F238E27FC236}">
                      <a16:creationId xmlns:a16="http://schemas.microsoft.com/office/drawing/2014/main" id="{A0861209-69FE-4118-B146-DCEF8C9556A7}"/>
                    </a:ext>
                  </a:extLst>
                </p:cNvPr>
                <p:cNvSpPr>
                  <a:spLocks noChangeArrowheads="1"/>
                </p:cNvSpPr>
                <p:nvPr/>
              </p:nvSpPr>
              <p:spPr bwMode="auto">
                <a:xfrm>
                  <a:off x="5627688" y="2298700"/>
                  <a:ext cx="98425"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5" name="Group 74">
                <a:extLst>
                  <a:ext uri="{FF2B5EF4-FFF2-40B4-BE49-F238E27FC236}">
                    <a16:creationId xmlns:a16="http://schemas.microsoft.com/office/drawing/2014/main" id="{B023DC0C-5AB6-47DE-A5B3-5A35C4243DDF}"/>
                  </a:ext>
                </a:extLst>
              </p:cNvPr>
              <p:cNvGrpSpPr/>
              <p:nvPr/>
            </p:nvGrpSpPr>
            <p:grpSpPr>
              <a:xfrm>
                <a:off x="5852270" y="4673424"/>
                <a:ext cx="266662" cy="264546"/>
                <a:chOff x="4703763" y="3505200"/>
                <a:chExt cx="200025" cy="198438"/>
              </a:xfrm>
            </p:grpSpPr>
            <p:sp>
              <p:nvSpPr>
                <p:cNvPr id="119" name="Oval 13">
                  <a:extLst>
                    <a:ext uri="{FF2B5EF4-FFF2-40B4-BE49-F238E27FC236}">
                      <a16:creationId xmlns:a16="http://schemas.microsoft.com/office/drawing/2014/main" id="{7AE08E63-05AB-4216-9F2B-65A99A36035A}"/>
                    </a:ext>
                  </a:extLst>
                </p:cNvPr>
                <p:cNvSpPr>
                  <a:spLocks noChangeArrowheads="1"/>
                </p:cNvSpPr>
                <p:nvPr/>
              </p:nvSpPr>
              <p:spPr bwMode="auto">
                <a:xfrm>
                  <a:off x="4703763" y="3505200"/>
                  <a:ext cx="200025" cy="198438"/>
                </a:xfrm>
                <a:prstGeom prst="ellipse">
                  <a:avLst/>
                </a:prstGeom>
                <a:solidFill>
                  <a:srgbClr val="E6E6E6"/>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20" name="Oval 14">
                  <a:extLst>
                    <a:ext uri="{FF2B5EF4-FFF2-40B4-BE49-F238E27FC236}">
                      <a16:creationId xmlns:a16="http://schemas.microsoft.com/office/drawing/2014/main" id="{A16C23B7-3A8C-4C75-98C5-77D62AD9EE11}"/>
                    </a:ext>
                  </a:extLst>
                </p:cNvPr>
                <p:cNvSpPr>
                  <a:spLocks noChangeArrowheads="1"/>
                </p:cNvSpPr>
                <p:nvPr/>
              </p:nvSpPr>
              <p:spPr bwMode="auto">
                <a:xfrm>
                  <a:off x="4756150" y="3556000"/>
                  <a:ext cx="95250" cy="96838"/>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6" name="Group 75">
                <a:extLst>
                  <a:ext uri="{FF2B5EF4-FFF2-40B4-BE49-F238E27FC236}">
                    <a16:creationId xmlns:a16="http://schemas.microsoft.com/office/drawing/2014/main" id="{FED15234-379C-4AD8-AC3E-DDB221985D52}"/>
                  </a:ext>
                </a:extLst>
              </p:cNvPr>
              <p:cNvGrpSpPr/>
              <p:nvPr/>
            </p:nvGrpSpPr>
            <p:grpSpPr>
              <a:xfrm>
                <a:off x="2766957" y="3420536"/>
                <a:ext cx="264546" cy="268778"/>
                <a:chOff x="2074863" y="2565400"/>
                <a:chExt cx="198438" cy="201613"/>
              </a:xfrm>
            </p:grpSpPr>
            <p:sp>
              <p:nvSpPr>
                <p:cNvPr id="117" name="Oval 17">
                  <a:extLst>
                    <a:ext uri="{FF2B5EF4-FFF2-40B4-BE49-F238E27FC236}">
                      <a16:creationId xmlns:a16="http://schemas.microsoft.com/office/drawing/2014/main" id="{D0691E70-683D-4F8D-9BB9-B5E95A41A261}"/>
                    </a:ext>
                  </a:extLst>
                </p:cNvPr>
                <p:cNvSpPr>
                  <a:spLocks noChangeArrowheads="1"/>
                </p:cNvSpPr>
                <p:nvPr/>
              </p:nvSpPr>
              <p:spPr bwMode="auto">
                <a:xfrm>
                  <a:off x="2074863" y="2565400"/>
                  <a:ext cx="198438" cy="201613"/>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8" name="Oval 18">
                  <a:extLst>
                    <a:ext uri="{FF2B5EF4-FFF2-40B4-BE49-F238E27FC236}">
                      <a16:creationId xmlns:a16="http://schemas.microsoft.com/office/drawing/2014/main" id="{4C77299B-D528-42E8-9E6D-10CBB52909F1}"/>
                    </a:ext>
                  </a:extLst>
                </p:cNvPr>
                <p:cNvSpPr>
                  <a:spLocks noChangeArrowheads="1"/>
                </p:cNvSpPr>
                <p:nvPr/>
              </p:nvSpPr>
              <p:spPr bwMode="auto">
                <a:xfrm>
                  <a:off x="2125663" y="2617788"/>
                  <a:ext cx="96838"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7" name="Group 76">
                <a:extLst>
                  <a:ext uri="{FF2B5EF4-FFF2-40B4-BE49-F238E27FC236}">
                    <a16:creationId xmlns:a16="http://schemas.microsoft.com/office/drawing/2014/main" id="{F04A01D6-707D-4040-8DEE-D12AA5CF8E84}"/>
                  </a:ext>
                </a:extLst>
              </p:cNvPr>
              <p:cNvGrpSpPr/>
              <p:nvPr/>
            </p:nvGrpSpPr>
            <p:grpSpPr>
              <a:xfrm>
                <a:off x="6728795" y="2372936"/>
                <a:ext cx="264546" cy="266662"/>
                <a:chOff x="5046663" y="1779588"/>
                <a:chExt cx="198438" cy="200025"/>
              </a:xfrm>
            </p:grpSpPr>
            <p:sp>
              <p:nvSpPr>
                <p:cNvPr id="115" name="Oval 19">
                  <a:extLst>
                    <a:ext uri="{FF2B5EF4-FFF2-40B4-BE49-F238E27FC236}">
                      <a16:creationId xmlns:a16="http://schemas.microsoft.com/office/drawing/2014/main" id="{6FD87D93-BA4B-4E20-8A3D-C5FE76A94068}"/>
                    </a:ext>
                  </a:extLst>
                </p:cNvPr>
                <p:cNvSpPr>
                  <a:spLocks noChangeArrowheads="1"/>
                </p:cNvSpPr>
                <p:nvPr/>
              </p:nvSpPr>
              <p:spPr bwMode="auto">
                <a:xfrm>
                  <a:off x="5046663" y="1779588"/>
                  <a:ext cx="198438" cy="200025"/>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6" name="Oval 20">
                  <a:extLst>
                    <a:ext uri="{FF2B5EF4-FFF2-40B4-BE49-F238E27FC236}">
                      <a16:creationId xmlns:a16="http://schemas.microsoft.com/office/drawing/2014/main" id="{02AB93EC-5BA8-431B-AC64-4002D003920A}"/>
                    </a:ext>
                  </a:extLst>
                </p:cNvPr>
                <p:cNvSpPr>
                  <a:spLocks noChangeArrowheads="1"/>
                </p:cNvSpPr>
                <p:nvPr/>
              </p:nvSpPr>
              <p:spPr bwMode="auto">
                <a:xfrm>
                  <a:off x="5099050" y="1833563"/>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8" name="Group 77">
                <a:extLst>
                  <a:ext uri="{FF2B5EF4-FFF2-40B4-BE49-F238E27FC236}">
                    <a16:creationId xmlns:a16="http://schemas.microsoft.com/office/drawing/2014/main" id="{2F004381-945E-4AC7-B167-E05C3E4D141D}"/>
                  </a:ext>
                </a:extLst>
              </p:cNvPr>
              <p:cNvGrpSpPr/>
              <p:nvPr/>
            </p:nvGrpSpPr>
            <p:grpSpPr>
              <a:xfrm>
                <a:off x="3441729" y="4641680"/>
                <a:ext cx="268778" cy="268778"/>
                <a:chOff x="2895600" y="3481388"/>
                <a:chExt cx="201613" cy="201613"/>
              </a:xfrm>
            </p:grpSpPr>
            <p:sp>
              <p:nvSpPr>
                <p:cNvPr id="113" name="Oval 21">
                  <a:extLst>
                    <a:ext uri="{FF2B5EF4-FFF2-40B4-BE49-F238E27FC236}">
                      <a16:creationId xmlns:a16="http://schemas.microsoft.com/office/drawing/2014/main" id="{B35C8BA3-C0E0-4C3E-9DF9-7CAF850AC441}"/>
                    </a:ext>
                  </a:extLst>
                </p:cNvPr>
                <p:cNvSpPr>
                  <a:spLocks noChangeArrowheads="1"/>
                </p:cNvSpPr>
                <p:nvPr/>
              </p:nvSpPr>
              <p:spPr bwMode="auto">
                <a:xfrm>
                  <a:off x="2895600" y="3481388"/>
                  <a:ext cx="201613" cy="201613"/>
                </a:xfrm>
                <a:prstGeom prst="ellipse">
                  <a:avLst/>
                </a:prstGeom>
                <a:solidFill>
                  <a:srgbClr val="E6E6E6"/>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4" name="Oval 22">
                  <a:extLst>
                    <a:ext uri="{FF2B5EF4-FFF2-40B4-BE49-F238E27FC236}">
                      <a16:creationId xmlns:a16="http://schemas.microsoft.com/office/drawing/2014/main" id="{99FBF9AC-F9A5-4006-A7C5-73C75119C649}"/>
                    </a:ext>
                  </a:extLst>
                </p:cNvPr>
                <p:cNvSpPr>
                  <a:spLocks noChangeArrowheads="1"/>
                </p:cNvSpPr>
                <p:nvPr/>
              </p:nvSpPr>
              <p:spPr bwMode="auto">
                <a:xfrm>
                  <a:off x="2947988" y="3535363"/>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79" name="Group 78">
                <a:extLst>
                  <a:ext uri="{FF2B5EF4-FFF2-40B4-BE49-F238E27FC236}">
                    <a16:creationId xmlns:a16="http://schemas.microsoft.com/office/drawing/2014/main" id="{C4BFEB2B-3AA0-4800-9DA5-D4E8BFEAF3F4}"/>
                  </a:ext>
                </a:extLst>
              </p:cNvPr>
              <p:cNvGrpSpPr/>
              <p:nvPr/>
            </p:nvGrpSpPr>
            <p:grpSpPr>
              <a:xfrm>
                <a:off x="2565903" y="2804674"/>
                <a:ext cx="268778" cy="268778"/>
                <a:chOff x="1924050" y="2103438"/>
                <a:chExt cx="201613" cy="201613"/>
              </a:xfrm>
            </p:grpSpPr>
            <p:sp>
              <p:nvSpPr>
                <p:cNvPr id="111" name="Oval 23">
                  <a:extLst>
                    <a:ext uri="{FF2B5EF4-FFF2-40B4-BE49-F238E27FC236}">
                      <a16:creationId xmlns:a16="http://schemas.microsoft.com/office/drawing/2014/main" id="{0609DC84-9BBD-4D4D-AF1F-F2FB4BE9B211}"/>
                    </a:ext>
                  </a:extLst>
                </p:cNvPr>
                <p:cNvSpPr>
                  <a:spLocks noChangeArrowheads="1"/>
                </p:cNvSpPr>
                <p:nvPr/>
              </p:nvSpPr>
              <p:spPr bwMode="auto">
                <a:xfrm>
                  <a:off x="1924050" y="2103438"/>
                  <a:ext cx="201613" cy="201613"/>
                </a:xfrm>
                <a:prstGeom prst="ellipse">
                  <a:avLst/>
                </a:prstGeom>
                <a:solidFill>
                  <a:srgbClr val="E6E6E6"/>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2" name="Oval 24">
                  <a:extLst>
                    <a:ext uri="{FF2B5EF4-FFF2-40B4-BE49-F238E27FC236}">
                      <a16:creationId xmlns:a16="http://schemas.microsoft.com/office/drawing/2014/main" id="{CAEF7024-7BB8-4AE4-9DF3-55FBEEE79BC6}"/>
                    </a:ext>
                  </a:extLst>
                </p:cNvPr>
                <p:cNvSpPr>
                  <a:spLocks noChangeArrowheads="1"/>
                </p:cNvSpPr>
                <p:nvPr/>
              </p:nvSpPr>
              <p:spPr bwMode="auto">
                <a:xfrm>
                  <a:off x="1976438" y="2157413"/>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80" name="Group 79">
                <a:extLst>
                  <a:ext uri="{FF2B5EF4-FFF2-40B4-BE49-F238E27FC236}">
                    <a16:creationId xmlns:a16="http://schemas.microsoft.com/office/drawing/2014/main" id="{264E5F94-7DE8-4B92-8DF2-F2B0045AD7A9}"/>
                  </a:ext>
                </a:extLst>
              </p:cNvPr>
              <p:cNvGrpSpPr/>
              <p:nvPr/>
            </p:nvGrpSpPr>
            <p:grpSpPr>
              <a:xfrm>
                <a:off x="6299173" y="4055446"/>
                <a:ext cx="268778" cy="268778"/>
                <a:chOff x="4724400" y="3041650"/>
                <a:chExt cx="201613" cy="201613"/>
              </a:xfrm>
            </p:grpSpPr>
            <p:sp>
              <p:nvSpPr>
                <p:cNvPr id="109" name="Oval 25">
                  <a:extLst>
                    <a:ext uri="{FF2B5EF4-FFF2-40B4-BE49-F238E27FC236}">
                      <a16:creationId xmlns:a16="http://schemas.microsoft.com/office/drawing/2014/main" id="{BF97150E-E941-4D43-92CC-71A980C903BF}"/>
                    </a:ext>
                  </a:extLst>
                </p:cNvPr>
                <p:cNvSpPr>
                  <a:spLocks noChangeArrowheads="1"/>
                </p:cNvSpPr>
                <p:nvPr/>
              </p:nvSpPr>
              <p:spPr bwMode="auto">
                <a:xfrm>
                  <a:off x="4724400" y="3041650"/>
                  <a:ext cx="201613" cy="201613"/>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10" name="Oval 26">
                  <a:extLst>
                    <a:ext uri="{FF2B5EF4-FFF2-40B4-BE49-F238E27FC236}">
                      <a16:creationId xmlns:a16="http://schemas.microsoft.com/office/drawing/2014/main" id="{B6751405-C338-48E1-8E3A-FF689CBCA5AE}"/>
                    </a:ext>
                  </a:extLst>
                </p:cNvPr>
                <p:cNvSpPr>
                  <a:spLocks noChangeArrowheads="1"/>
                </p:cNvSpPr>
                <p:nvPr/>
              </p:nvSpPr>
              <p:spPr bwMode="auto">
                <a:xfrm>
                  <a:off x="4776788" y="3094038"/>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81" name="Group 80">
                <a:extLst>
                  <a:ext uri="{FF2B5EF4-FFF2-40B4-BE49-F238E27FC236}">
                    <a16:creationId xmlns:a16="http://schemas.microsoft.com/office/drawing/2014/main" id="{A3118391-9812-4A71-B42B-5073515F06DF}"/>
                  </a:ext>
                </a:extLst>
              </p:cNvPr>
              <p:cNvGrpSpPr/>
              <p:nvPr/>
            </p:nvGrpSpPr>
            <p:grpSpPr>
              <a:xfrm>
                <a:off x="9378486" y="5079766"/>
                <a:ext cx="264546" cy="264546"/>
                <a:chOff x="7034213" y="3810000"/>
                <a:chExt cx="198438" cy="198438"/>
              </a:xfrm>
            </p:grpSpPr>
            <p:sp>
              <p:nvSpPr>
                <p:cNvPr id="107" name="Oval 27">
                  <a:extLst>
                    <a:ext uri="{FF2B5EF4-FFF2-40B4-BE49-F238E27FC236}">
                      <a16:creationId xmlns:a16="http://schemas.microsoft.com/office/drawing/2014/main" id="{3B1754F3-934A-4630-AB85-A915C0060F6F}"/>
                    </a:ext>
                  </a:extLst>
                </p:cNvPr>
                <p:cNvSpPr>
                  <a:spLocks noChangeArrowheads="1"/>
                </p:cNvSpPr>
                <p:nvPr/>
              </p:nvSpPr>
              <p:spPr bwMode="auto">
                <a:xfrm>
                  <a:off x="7034213" y="3810000"/>
                  <a:ext cx="198438" cy="198438"/>
                </a:xfrm>
                <a:prstGeom prst="ellipse">
                  <a:avLst/>
                </a:prstGeom>
                <a:solidFill>
                  <a:srgbClr val="FFFFFF"/>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8" name="Oval 28">
                  <a:extLst>
                    <a:ext uri="{FF2B5EF4-FFF2-40B4-BE49-F238E27FC236}">
                      <a16:creationId xmlns:a16="http://schemas.microsoft.com/office/drawing/2014/main" id="{BEFCCEB2-E141-4059-B3C3-CCEB2CF472D0}"/>
                    </a:ext>
                  </a:extLst>
                </p:cNvPr>
                <p:cNvSpPr>
                  <a:spLocks noChangeArrowheads="1"/>
                </p:cNvSpPr>
                <p:nvPr/>
              </p:nvSpPr>
              <p:spPr bwMode="auto">
                <a:xfrm>
                  <a:off x="7085013" y="3860800"/>
                  <a:ext cx="96838" cy="96838"/>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82" name="Group 81">
                <a:extLst>
                  <a:ext uri="{FF2B5EF4-FFF2-40B4-BE49-F238E27FC236}">
                    <a16:creationId xmlns:a16="http://schemas.microsoft.com/office/drawing/2014/main" id="{5FCFF8AB-80CB-4741-A1DB-8680D00DA156}"/>
                  </a:ext>
                </a:extLst>
              </p:cNvPr>
              <p:cNvGrpSpPr/>
              <p:nvPr/>
            </p:nvGrpSpPr>
            <p:grpSpPr>
              <a:xfrm>
                <a:off x="2788122" y="2182462"/>
                <a:ext cx="268778" cy="266662"/>
                <a:chOff x="2090738" y="1636713"/>
                <a:chExt cx="201613" cy="200025"/>
              </a:xfrm>
            </p:grpSpPr>
            <p:sp>
              <p:nvSpPr>
                <p:cNvPr id="105" name="Oval 15">
                  <a:extLst>
                    <a:ext uri="{FF2B5EF4-FFF2-40B4-BE49-F238E27FC236}">
                      <a16:creationId xmlns:a16="http://schemas.microsoft.com/office/drawing/2014/main" id="{B15CB9CE-50FB-415A-9107-8CA71BCD36FC}"/>
                    </a:ext>
                  </a:extLst>
                </p:cNvPr>
                <p:cNvSpPr>
                  <a:spLocks noChangeArrowheads="1"/>
                </p:cNvSpPr>
                <p:nvPr/>
              </p:nvSpPr>
              <p:spPr bwMode="auto">
                <a:xfrm>
                  <a:off x="2090738" y="1636713"/>
                  <a:ext cx="201613" cy="200025"/>
                </a:xfrm>
                <a:prstGeom prst="ellipse">
                  <a:avLst/>
                </a:prstGeom>
                <a:solidFill>
                  <a:srgbClr val="D83B01"/>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6" name="Oval 16">
                  <a:extLst>
                    <a:ext uri="{FF2B5EF4-FFF2-40B4-BE49-F238E27FC236}">
                      <a16:creationId xmlns:a16="http://schemas.microsoft.com/office/drawing/2014/main" id="{211EE208-B407-49A4-88C2-7046C7E85694}"/>
                    </a:ext>
                  </a:extLst>
                </p:cNvPr>
                <p:cNvSpPr>
                  <a:spLocks noChangeArrowheads="1"/>
                </p:cNvSpPr>
                <p:nvPr/>
              </p:nvSpPr>
              <p:spPr bwMode="auto">
                <a:xfrm>
                  <a:off x="2144713" y="1689100"/>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sp>
            <p:nvSpPr>
              <p:cNvPr id="83" name="Freeform 40">
                <a:extLst>
                  <a:ext uri="{FF2B5EF4-FFF2-40B4-BE49-F238E27FC236}">
                    <a16:creationId xmlns:a16="http://schemas.microsoft.com/office/drawing/2014/main" id="{1C856173-C113-41E0-BCA9-BFF6E9B1387F}"/>
                  </a:ext>
                </a:extLst>
              </p:cNvPr>
              <p:cNvSpPr>
                <a:spLocks noEditPoints="1"/>
              </p:cNvSpPr>
              <p:nvPr/>
            </p:nvSpPr>
            <p:spPr bwMode="auto">
              <a:xfrm rot="1105759">
                <a:off x="5731743" y="4282315"/>
                <a:ext cx="340013" cy="277498"/>
              </a:xfrm>
              <a:custGeom>
                <a:avLst/>
                <a:gdLst>
                  <a:gd name="T0" fmla="*/ 320 w 320"/>
                  <a:gd name="T1" fmla="*/ 202 h 261"/>
                  <a:gd name="T2" fmla="*/ 297 w 320"/>
                  <a:gd name="T3" fmla="*/ 214 h 261"/>
                  <a:gd name="T4" fmla="*/ 249 w 320"/>
                  <a:gd name="T5" fmla="*/ 261 h 261"/>
                  <a:gd name="T6" fmla="*/ 202 w 320"/>
                  <a:gd name="T7" fmla="*/ 214 h 261"/>
                  <a:gd name="T8" fmla="*/ 130 w 320"/>
                  <a:gd name="T9" fmla="*/ 214 h 261"/>
                  <a:gd name="T10" fmla="*/ 83 w 320"/>
                  <a:gd name="T11" fmla="*/ 261 h 261"/>
                  <a:gd name="T12" fmla="*/ 36 w 320"/>
                  <a:gd name="T13" fmla="*/ 214 h 261"/>
                  <a:gd name="T14" fmla="*/ 24 w 320"/>
                  <a:gd name="T15" fmla="*/ 214 h 261"/>
                  <a:gd name="T16" fmla="*/ 0 w 320"/>
                  <a:gd name="T17" fmla="*/ 202 h 261"/>
                  <a:gd name="T18" fmla="*/ 12 w 320"/>
                  <a:gd name="T19" fmla="*/ 190 h 261"/>
                  <a:gd name="T20" fmla="*/ 12 w 320"/>
                  <a:gd name="T21" fmla="*/ 131 h 261"/>
                  <a:gd name="T22" fmla="*/ 20 w 320"/>
                  <a:gd name="T23" fmla="*/ 93 h 261"/>
                  <a:gd name="T24" fmla="*/ 57 w 320"/>
                  <a:gd name="T25" fmla="*/ 56 h 261"/>
                  <a:gd name="T26" fmla="*/ 77 w 320"/>
                  <a:gd name="T27" fmla="*/ 48 h 261"/>
                  <a:gd name="T28" fmla="*/ 107 w 320"/>
                  <a:gd name="T29" fmla="*/ 48 h 261"/>
                  <a:gd name="T30" fmla="*/ 107 w 320"/>
                  <a:gd name="T31" fmla="*/ 12 h 261"/>
                  <a:gd name="T32" fmla="*/ 119 w 320"/>
                  <a:gd name="T33" fmla="*/ 0 h 261"/>
                  <a:gd name="T34" fmla="*/ 309 w 320"/>
                  <a:gd name="T35" fmla="*/ 0 h 261"/>
                  <a:gd name="T36" fmla="*/ 320 w 320"/>
                  <a:gd name="T37" fmla="*/ 12 h 261"/>
                  <a:gd name="T38" fmla="*/ 320 w 320"/>
                  <a:gd name="T39" fmla="*/ 202 h 261"/>
                  <a:gd name="T40" fmla="*/ 107 w 320"/>
                  <a:gd name="T41" fmla="*/ 119 h 261"/>
                  <a:gd name="T42" fmla="*/ 107 w 320"/>
                  <a:gd name="T43" fmla="*/ 71 h 261"/>
                  <a:gd name="T44" fmla="*/ 77 w 320"/>
                  <a:gd name="T45" fmla="*/ 71 h 261"/>
                  <a:gd name="T46" fmla="*/ 73 w 320"/>
                  <a:gd name="T47" fmla="*/ 73 h 261"/>
                  <a:gd name="T48" fmla="*/ 37 w 320"/>
                  <a:gd name="T49" fmla="*/ 109 h 261"/>
                  <a:gd name="T50" fmla="*/ 36 w 320"/>
                  <a:gd name="T51" fmla="*/ 113 h 261"/>
                  <a:gd name="T52" fmla="*/ 36 w 320"/>
                  <a:gd name="T53" fmla="*/ 119 h 261"/>
                  <a:gd name="T54" fmla="*/ 107 w 320"/>
                  <a:gd name="T55" fmla="*/ 119 h 261"/>
                  <a:gd name="T56" fmla="*/ 83 w 320"/>
                  <a:gd name="T57" fmla="*/ 190 h 261"/>
                  <a:gd name="T58" fmla="*/ 59 w 320"/>
                  <a:gd name="T59" fmla="*/ 214 h 261"/>
                  <a:gd name="T60" fmla="*/ 83 w 320"/>
                  <a:gd name="T61" fmla="*/ 238 h 261"/>
                  <a:gd name="T62" fmla="*/ 107 w 320"/>
                  <a:gd name="T63" fmla="*/ 214 h 261"/>
                  <a:gd name="T64" fmla="*/ 83 w 320"/>
                  <a:gd name="T65" fmla="*/ 190 h 261"/>
                  <a:gd name="T66" fmla="*/ 249 w 320"/>
                  <a:gd name="T67" fmla="*/ 190 h 261"/>
                  <a:gd name="T68" fmla="*/ 225 w 320"/>
                  <a:gd name="T69" fmla="*/ 214 h 261"/>
                  <a:gd name="T70" fmla="*/ 249 w 320"/>
                  <a:gd name="T71" fmla="*/ 238 h 261"/>
                  <a:gd name="T72" fmla="*/ 273 w 320"/>
                  <a:gd name="T73" fmla="*/ 214 h 261"/>
                  <a:gd name="T74" fmla="*/ 249 w 320"/>
                  <a:gd name="T75" fmla="*/ 19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261">
                    <a:moveTo>
                      <a:pt x="320" y="202"/>
                    </a:moveTo>
                    <a:cubicBezTo>
                      <a:pt x="320" y="216"/>
                      <a:pt x="306" y="214"/>
                      <a:pt x="297" y="214"/>
                    </a:cubicBezTo>
                    <a:cubicBezTo>
                      <a:pt x="297" y="240"/>
                      <a:pt x="275" y="261"/>
                      <a:pt x="249" y="261"/>
                    </a:cubicBezTo>
                    <a:cubicBezTo>
                      <a:pt x="223" y="261"/>
                      <a:pt x="202" y="240"/>
                      <a:pt x="202" y="214"/>
                    </a:cubicBezTo>
                    <a:cubicBezTo>
                      <a:pt x="130" y="214"/>
                      <a:pt x="130" y="214"/>
                      <a:pt x="130" y="214"/>
                    </a:cubicBezTo>
                    <a:cubicBezTo>
                      <a:pt x="130" y="240"/>
                      <a:pt x="109" y="261"/>
                      <a:pt x="83" y="261"/>
                    </a:cubicBezTo>
                    <a:cubicBezTo>
                      <a:pt x="57" y="261"/>
                      <a:pt x="36" y="240"/>
                      <a:pt x="36" y="214"/>
                    </a:cubicBezTo>
                    <a:cubicBezTo>
                      <a:pt x="24" y="214"/>
                      <a:pt x="24" y="214"/>
                      <a:pt x="24" y="214"/>
                    </a:cubicBezTo>
                    <a:cubicBezTo>
                      <a:pt x="14" y="214"/>
                      <a:pt x="0" y="216"/>
                      <a:pt x="0" y="202"/>
                    </a:cubicBezTo>
                    <a:cubicBezTo>
                      <a:pt x="0" y="195"/>
                      <a:pt x="5" y="190"/>
                      <a:pt x="12" y="190"/>
                    </a:cubicBezTo>
                    <a:cubicBezTo>
                      <a:pt x="12" y="131"/>
                      <a:pt x="12" y="131"/>
                      <a:pt x="12" y="131"/>
                    </a:cubicBezTo>
                    <a:cubicBezTo>
                      <a:pt x="12" y="118"/>
                      <a:pt x="10" y="103"/>
                      <a:pt x="20" y="93"/>
                    </a:cubicBezTo>
                    <a:cubicBezTo>
                      <a:pt x="57" y="56"/>
                      <a:pt x="57" y="56"/>
                      <a:pt x="57" y="56"/>
                    </a:cubicBezTo>
                    <a:cubicBezTo>
                      <a:pt x="61" y="51"/>
                      <a:pt x="70" y="48"/>
                      <a:pt x="77" y="48"/>
                    </a:cubicBezTo>
                    <a:cubicBezTo>
                      <a:pt x="107" y="48"/>
                      <a:pt x="107" y="48"/>
                      <a:pt x="107" y="48"/>
                    </a:cubicBezTo>
                    <a:cubicBezTo>
                      <a:pt x="107" y="12"/>
                      <a:pt x="107" y="12"/>
                      <a:pt x="107" y="12"/>
                    </a:cubicBezTo>
                    <a:cubicBezTo>
                      <a:pt x="107" y="5"/>
                      <a:pt x="112" y="0"/>
                      <a:pt x="119" y="0"/>
                    </a:cubicBezTo>
                    <a:cubicBezTo>
                      <a:pt x="309" y="0"/>
                      <a:pt x="309" y="0"/>
                      <a:pt x="309" y="0"/>
                    </a:cubicBezTo>
                    <a:cubicBezTo>
                      <a:pt x="315" y="0"/>
                      <a:pt x="320" y="5"/>
                      <a:pt x="320" y="12"/>
                    </a:cubicBezTo>
                    <a:lnTo>
                      <a:pt x="320" y="202"/>
                    </a:lnTo>
                    <a:close/>
                    <a:moveTo>
                      <a:pt x="107" y="119"/>
                    </a:moveTo>
                    <a:cubicBezTo>
                      <a:pt x="107" y="71"/>
                      <a:pt x="107" y="71"/>
                      <a:pt x="107" y="71"/>
                    </a:cubicBezTo>
                    <a:cubicBezTo>
                      <a:pt x="77" y="71"/>
                      <a:pt x="77" y="71"/>
                      <a:pt x="77" y="71"/>
                    </a:cubicBezTo>
                    <a:cubicBezTo>
                      <a:pt x="77" y="71"/>
                      <a:pt x="74" y="72"/>
                      <a:pt x="73" y="73"/>
                    </a:cubicBezTo>
                    <a:cubicBezTo>
                      <a:pt x="37" y="109"/>
                      <a:pt x="37" y="109"/>
                      <a:pt x="37" y="109"/>
                    </a:cubicBezTo>
                    <a:cubicBezTo>
                      <a:pt x="37" y="110"/>
                      <a:pt x="36" y="113"/>
                      <a:pt x="36" y="113"/>
                    </a:cubicBezTo>
                    <a:cubicBezTo>
                      <a:pt x="36" y="119"/>
                      <a:pt x="36" y="119"/>
                      <a:pt x="36" y="119"/>
                    </a:cubicBezTo>
                    <a:lnTo>
                      <a:pt x="107" y="119"/>
                    </a:lnTo>
                    <a:close/>
                    <a:moveTo>
                      <a:pt x="83" y="190"/>
                    </a:moveTo>
                    <a:cubicBezTo>
                      <a:pt x="70" y="190"/>
                      <a:pt x="59" y="201"/>
                      <a:pt x="59" y="214"/>
                    </a:cubicBezTo>
                    <a:cubicBezTo>
                      <a:pt x="59" y="227"/>
                      <a:pt x="70" y="238"/>
                      <a:pt x="83" y="238"/>
                    </a:cubicBezTo>
                    <a:cubicBezTo>
                      <a:pt x="96" y="238"/>
                      <a:pt x="107" y="227"/>
                      <a:pt x="107" y="214"/>
                    </a:cubicBezTo>
                    <a:cubicBezTo>
                      <a:pt x="107" y="201"/>
                      <a:pt x="96" y="190"/>
                      <a:pt x="83" y="190"/>
                    </a:cubicBezTo>
                    <a:close/>
                    <a:moveTo>
                      <a:pt x="249" y="190"/>
                    </a:moveTo>
                    <a:cubicBezTo>
                      <a:pt x="236" y="190"/>
                      <a:pt x="225" y="201"/>
                      <a:pt x="225" y="214"/>
                    </a:cubicBezTo>
                    <a:cubicBezTo>
                      <a:pt x="225" y="227"/>
                      <a:pt x="236" y="238"/>
                      <a:pt x="249" y="238"/>
                    </a:cubicBezTo>
                    <a:cubicBezTo>
                      <a:pt x="262" y="238"/>
                      <a:pt x="273" y="227"/>
                      <a:pt x="273" y="214"/>
                    </a:cubicBezTo>
                    <a:cubicBezTo>
                      <a:pt x="273" y="201"/>
                      <a:pt x="262" y="190"/>
                      <a:pt x="249" y="190"/>
                    </a:cubicBezTo>
                    <a:close/>
                  </a:path>
                </a:pathLst>
              </a:custGeom>
              <a:solidFill>
                <a:srgbClr val="353535"/>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4" name="Freeform 45">
                <a:extLst>
                  <a:ext uri="{FF2B5EF4-FFF2-40B4-BE49-F238E27FC236}">
                    <a16:creationId xmlns:a16="http://schemas.microsoft.com/office/drawing/2014/main" id="{9A473CBC-FD21-460C-9F59-6109575C6072}"/>
                  </a:ext>
                </a:extLst>
              </p:cNvPr>
              <p:cNvSpPr>
                <a:spLocks noEditPoints="1"/>
              </p:cNvSpPr>
              <p:nvPr/>
            </p:nvSpPr>
            <p:spPr bwMode="auto">
              <a:xfrm rot="1194219">
                <a:off x="7843525" y="1884046"/>
                <a:ext cx="321828" cy="251865"/>
              </a:xfrm>
              <a:custGeom>
                <a:avLst/>
                <a:gdLst>
                  <a:gd name="T0" fmla="*/ 380 w 380"/>
                  <a:gd name="T1" fmla="*/ 231 h 297"/>
                  <a:gd name="T2" fmla="*/ 374 w 380"/>
                  <a:gd name="T3" fmla="*/ 237 h 297"/>
                  <a:gd name="T4" fmla="*/ 356 w 380"/>
                  <a:gd name="T5" fmla="*/ 237 h 297"/>
                  <a:gd name="T6" fmla="*/ 356 w 380"/>
                  <a:gd name="T7" fmla="*/ 261 h 297"/>
                  <a:gd name="T8" fmla="*/ 320 w 380"/>
                  <a:gd name="T9" fmla="*/ 297 h 297"/>
                  <a:gd name="T10" fmla="*/ 285 w 380"/>
                  <a:gd name="T11" fmla="*/ 261 h 297"/>
                  <a:gd name="T12" fmla="*/ 285 w 380"/>
                  <a:gd name="T13" fmla="*/ 237 h 297"/>
                  <a:gd name="T14" fmla="*/ 95 w 380"/>
                  <a:gd name="T15" fmla="*/ 237 h 297"/>
                  <a:gd name="T16" fmla="*/ 95 w 380"/>
                  <a:gd name="T17" fmla="*/ 261 h 297"/>
                  <a:gd name="T18" fmla="*/ 59 w 380"/>
                  <a:gd name="T19" fmla="*/ 297 h 297"/>
                  <a:gd name="T20" fmla="*/ 23 w 380"/>
                  <a:gd name="T21" fmla="*/ 261 h 297"/>
                  <a:gd name="T22" fmla="*/ 23 w 380"/>
                  <a:gd name="T23" fmla="*/ 237 h 297"/>
                  <a:gd name="T24" fmla="*/ 6 w 380"/>
                  <a:gd name="T25" fmla="*/ 237 h 297"/>
                  <a:gd name="T26" fmla="*/ 0 w 380"/>
                  <a:gd name="T27" fmla="*/ 231 h 297"/>
                  <a:gd name="T28" fmla="*/ 0 w 380"/>
                  <a:gd name="T29" fmla="*/ 160 h 297"/>
                  <a:gd name="T30" fmla="*/ 41 w 380"/>
                  <a:gd name="T31" fmla="*/ 118 h 297"/>
                  <a:gd name="T32" fmla="*/ 46 w 380"/>
                  <a:gd name="T33" fmla="*/ 118 h 297"/>
                  <a:gd name="T34" fmla="*/ 66 w 380"/>
                  <a:gd name="T35" fmla="*/ 41 h 297"/>
                  <a:gd name="T36" fmla="*/ 118 w 380"/>
                  <a:gd name="T37" fmla="*/ 0 h 297"/>
                  <a:gd name="T38" fmla="*/ 261 w 380"/>
                  <a:gd name="T39" fmla="*/ 0 h 297"/>
                  <a:gd name="T40" fmla="*/ 313 w 380"/>
                  <a:gd name="T41" fmla="*/ 41 h 297"/>
                  <a:gd name="T42" fmla="*/ 333 w 380"/>
                  <a:gd name="T43" fmla="*/ 118 h 297"/>
                  <a:gd name="T44" fmla="*/ 338 w 380"/>
                  <a:gd name="T45" fmla="*/ 118 h 297"/>
                  <a:gd name="T46" fmla="*/ 380 w 380"/>
                  <a:gd name="T47" fmla="*/ 160 h 297"/>
                  <a:gd name="T48" fmla="*/ 380 w 380"/>
                  <a:gd name="T49" fmla="*/ 231 h 297"/>
                  <a:gd name="T50" fmla="*/ 59 w 380"/>
                  <a:gd name="T51" fmla="*/ 148 h 297"/>
                  <a:gd name="T52" fmla="*/ 29 w 380"/>
                  <a:gd name="T53" fmla="*/ 178 h 297"/>
                  <a:gd name="T54" fmla="*/ 59 w 380"/>
                  <a:gd name="T55" fmla="*/ 208 h 297"/>
                  <a:gd name="T56" fmla="*/ 89 w 380"/>
                  <a:gd name="T57" fmla="*/ 178 h 297"/>
                  <a:gd name="T58" fmla="*/ 59 w 380"/>
                  <a:gd name="T59" fmla="*/ 148 h 297"/>
                  <a:gd name="T60" fmla="*/ 284 w 380"/>
                  <a:gd name="T61" fmla="*/ 118 h 297"/>
                  <a:gd name="T62" fmla="*/ 267 w 380"/>
                  <a:gd name="T63" fmla="*/ 52 h 297"/>
                  <a:gd name="T64" fmla="*/ 261 w 380"/>
                  <a:gd name="T65" fmla="*/ 47 h 297"/>
                  <a:gd name="T66" fmla="*/ 118 w 380"/>
                  <a:gd name="T67" fmla="*/ 47 h 297"/>
                  <a:gd name="T68" fmla="*/ 112 w 380"/>
                  <a:gd name="T69" fmla="*/ 52 h 297"/>
                  <a:gd name="T70" fmla="*/ 95 w 380"/>
                  <a:gd name="T71" fmla="*/ 118 h 297"/>
                  <a:gd name="T72" fmla="*/ 284 w 380"/>
                  <a:gd name="T73" fmla="*/ 118 h 297"/>
                  <a:gd name="T74" fmla="*/ 320 w 380"/>
                  <a:gd name="T75" fmla="*/ 148 h 297"/>
                  <a:gd name="T76" fmla="*/ 291 w 380"/>
                  <a:gd name="T77" fmla="*/ 178 h 297"/>
                  <a:gd name="T78" fmla="*/ 320 w 380"/>
                  <a:gd name="T79" fmla="*/ 208 h 297"/>
                  <a:gd name="T80" fmla="*/ 350 w 380"/>
                  <a:gd name="T81" fmla="*/ 178 h 297"/>
                  <a:gd name="T82" fmla="*/ 320 w 380"/>
                  <a:gd name="T83" fmla="*/ 14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297">
                    <a:moveTo>
                      <a:pt x="380" y="231"/>
                    </a:moveTo>
                    <a:cubicBezTo>
                      <a:pt x="380" y="235"/>
                      <a:pt x="377" y="237"/>
                      <a:pt x="374" y="237"/>
                    </a:cubicBezTo>
                    <a:cubicBezTo>
                      <a:pt x="356" y="237"/>
                      <a:pt x="356" y="237"/>
                      <a:pt x="356" y="237"/>
                    </a:cubicBezTo>
                    <a:cubicBezTo>
                      <a:pt x="356" y="261"/>
                      <a:pt x="356" y="261"/>
                      <a:pt x="356" y="261"/>
                    </a:cubicBezTo>
                    <a:cubicBezTo>
                      <a:pt x="356" y="281"/>
                      <a:pt x="340" y="297"/>
                      <a:pt x="320" y="297"/>
                    </a:cubicBezTo>
                    <a:cubicBezTo>
                      <a:pt x="301" y="297"/>
                      <a:pt x="285" y="281"/>
                      <a:pt x="285" y="261"/>
                    </a:cubicBezTo>
                    <a:cubicBezTo>
                      <a:pt x="285" y="237"/>
                      <a:pt x="285" y="237"/>
                      <a:pt x="285" y="237"/>
                    </a:cubicBezTo>
                    <a:cubicBezTo>
                      <a:pt x="95" y="237"/>
                      <a:pt x="95" y="237"/>
                      <a:pt x="95" y="237"/>
                    </a:cubicBezTo>
                    <a:cubicBezTo>
                      <a:pt x="95" y="261"/>
                      <a:pt x="95" y="261"/>
                      <a:pt x="95" y="261"/>
                    </a:cubicBezTo>
                    <a:cubicBezTo>
                      <a:pt x="95" y="281"/>
                      <a:pt x="79" y="297"/>
                      <a:pt x="59" y="297"/>
                    </a:cubicBezTo>
                    <a:cubicBezTo>
                      <a:pt x="39" y="297"/>
                      <a:pt x="23" y="281"/>
                      <a:pt x="23" y="261"/>
                    </a:cubicBezTo>
                    <a:cubicBezTo>
                      <a:pt x="23" y="237"/>
                      <a:pt x="23" y="237"/>
                      <a:pt x="23" y="237"/>
                    </a:cubicBezTo>
                    <a:cubicBezTo>
                      <a:pt x="6" y="237"/>
                      <a:pt x="6" y="237"/>
                      <a:pt x="6" y="237"/>
                    </a:cubicBezTo>
                    <a:cubicBezTo>
                      <a:pt x="2" y="237"/>
                      <a:pt x="0" y="235"/>
                      <a:pt x="0" y="231"/>
                    </a:cubicBezTo>
                    <a:cubicBezTo>
                      <a:pt x="0" y="160"/>
                      <a:pt x="0" y="160"/>
                      <a:pt x="0" y="160"/>
                    </a:cubicBezTo>
                    <a:cubicBezTo>
                      <a:pt x="0" y="137"/>
                      <a:pt x="18" y="118"/>
                      <a:pt x="41" y="118"/>
                    </a:cubicBezTo>
                    <a:cubicBezTo>
                      <a:pt x="46" y="118"/>
                      <a:pt x="46" y="118"/>
                      <a:pt x="46" y="118"/>
                    </a:cubicBezTo>
                    <a:cubicBezTo>
                      <a:pt x="66" y="41"/>
                      <a:pt x="66" y="41"/>
                      <a:pt x="66" y="41"/>
                    </a:cubicBezTo>
                    <a:cubicBezTo>
                      <a:pt x="72" y="17"/>
                      <a:pt x="94" y="0"/>
                      <a:pt x="118" y="0"/>
                    </a:cubicBezTo>
                    <a:cubicBezTo>
                      <a:pt x="261" y="0"/>
                      <a:pt x="261" y="0"/>
                      <a:pt x="261" y="0"/>
                    </a:cubicBezTo>
                    <a:cubicBezTo>
                      <a:pt x="285" y="0"/>
                      <a:pt x="308" y="17"/>
                      <a:pt x="313" y="41"/>
                    </a:cubicBezTo>
                    <a:cubicBezTo>
                      <a:pt x="333" y="118"/>
                      <a:pt x="333" y="118"/>
                      <a:pt x="333" y="118"/>
                    </a:cubicBezTo>
                    <a:cubicBezTo>
                      <a:pt x="338" y="118"/>
                      <a:pt x="338" y="118"/>
                      <a:pt x="338" y="118"/>
                    </a:cubicBezTo>
                    <a:cubicBezTo>
                      <a:pt x="361" y="118"/>
                      <a:pt x="380" y="137"/>
                      <a:pt x="380" y="160"/>
                    </a:cubicBezTo>
                    <a:lnTo>
                      <a:pt x="380" y="231"/>
                    </a:lnTo>
                    <a:close/>
                    <a:moveTo>
                      <a:pt x="59" y="148"/>
                    </a:moveTo>
                    <a:cubicBezTo>
                      <a:pt x="43" y="148"/>
                      <a:pt x="29" y="162"/>
                      <a:pt x="29" y="178"/>
                    </a:cubicBezTo>
                    <a:cubicBezTo>
                      <a:pt x="29" y="194"/>
                      <a:pt x="43" y="208"/>
                      <a:pt x="59" y="208"/>
                    </a:cubicBezTo>
                    <a:cubicBezTo>
                      <a:pt x="75" y="208"/>
                      <a:pt x="89" y="194"/>
                      <a:pt x="89" y="178"/>
                    </a:cubicBezTo>
                    <a:cubicBezTo>
                      <a:pt x="89" y="162"/>
                      <a:pt x="75" y="148"/>
                      <a:pt x="59" y="148"/>
                    </a:cubicBezTo>
                    <a:close/>
                    <a:moveTo>
                      <a:pt x="284" y="118"/>
                    </a:moveTo>
                    <a:cubicBezTo>
                      <a:pt x="267" y="52"/>
                      <a:pt x="267" y="52"/>
                      <a:pt x="267" y="52"/>
                    </a:cubicBezTo>
                    <a:cubicBezTo>
                      <a:pt x="267" y="50"/>
                      <a:pt x="263" y="47"/>
                      <a:pt x="261" y="47"/>
                    </a:cubicBezTo>
                    <a:cubicBezTo>
                      <a:pt x="118" y="47"/>
                      <a:pt x="118" y="47"/>
                      <a:pt x="118" y="47"/>
                    </a:cubicBezTo>
                    <a:cubicBezTo>
                      <a:pt x="116" y="47"/>
                      <a:pt x="113" y="50"/>
                      <a:pt x="112" y="52"/>
                    </a:cubicBezTo>
                    <a:cubicBezTo>
                      <a:pt x="95" y="118"/>
                      <a:pt x="95" y="118"/>
                      <a:pt x="95" y="118"/>
                    </a:cubicBezTo>
                    <a:lnTo>
                      <a:pt x="284" y="118"/>
                    </a:lnTo>
                    <a:close/>
                    <a:moveTo>
                      <a:pt x="320" y="148"/>
                    </a:moveTo>
                    <a:cubicBezTo>
                      <a:pt x="304" y="148"/>
                      <a:pt x="291" y="162"/>
                      <a:pt x="291" y="178"/>
                    </a:cubicBezTo>
                    <a:cubicBezTo>
                      <a:pt x="291" y="194"/>
                      <a:pt x="304" y="208"/>
                      <a:pt x="320" y="208"/>
                    </a:cubicBezTo>
                    <a:cubicBezTo>
                      <a:pt x="337" y="208"/>
                      <a:pt x="350" y="194"/>
                      <a:pt x="350" y="178"/>
                    </a:cubicBezTo>
                    <a:cubicBezTo>
                      <a:pt x="350" y="162"/>
                      <a:pt x="337" y="148"/>
                      <a:pt x="320" y="148"/>
                    </a:cubicBezTo>
                    <a:close/>
                  </a:path>
                </a:pathLst>
              </a:custGeom>
              <a:solidFill>
                <a:srgbClr val="FF8C00"/>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5" name="Freeform 424">
                <a:extLst>
                  <a:ext uri="{FF2B5EF4-FFF2-40B4-BE49-F238E27FC236}">
                    <a16:creationId xmlns:a16="http://schemas.microsoft.com/office/drawing/2014/main" id="{F02FB321-FB3D-4A39-852C-29FA9A01DB3B}"/>
                  </a:ext>
                </a:extLst>
              </p:cNvPr>
              <p:cNvSpPr>
                <a:spLocks/>
              </p:cNvSpPr>
              <p:nvPr/>
            </p:nvSpPr>
            <p:spPr bwMode="auto">
              <a:xfrm rot="3238270">
                <a:off x="7940407" y="3694184"/>
                <a:ext cx="391546" cy="352110"/>
              </a:xfrm>
              <a:custGeom>
                <a:avLst/>
                <a:gdLst>
                  <a:gd name="T0" fmla="*/ 126 w 148"/>
                  <a:gd name="T1" fmla="*/ 57 h 133"/>
                  <a:gd name="T2" fmla="*/ 107 w 148"/>
                  <a:gd name="T3" fmla="*/ 65 h 133"/>
                  <a:gd name="T4" fmla="*/ 94 w 148"/>
                  <a:gd name="T5" fmla="*/ 127 h 133"/>
                  <a:gd name="T6" fmla="*/ 92 w 148"/>
                  <a:gd name="T7" fmla="*/ 129 h 133"/>
                  <a:gd name="T8" fmla="*/ 78 w 148"/>
                  <a:gd name="T9" fmla="*/ 133 h 133"/>
                  <a:gd name="T10" fmla="*/ 76 w 148"/>
                  <a:gd name="T11" fmla="*/ 132 h 133"/>
                  <a:gd name="T12" fmla="*/ 76 w 148"/>
                  <a:gd name="T13" fmla="*/ 132 h 133"/>
                  <a:gd name="T14" fmla="*/ 74 w 148"/>
                  <a:gd name="T15" fmla="*/ 130 h 133"/>
                  <a:gd name="T16" fmla="*/ 70 w 148"/>
                  <a:gd name="T17" fmla="*/ 78 h 133"/>
                  <a:gd name="T18" fmla="*/ 40 w 148"/>
                  <a:gd name="T19" fmla="*/ 90 h 133"/>
                  <a:gd name="T20" fmla="*/ 37 w 148"/>
                  <a:gd name="T21" fmla="*/ 108 h 133"/>
                  <a:gd name="T22" fmla="*/ 35 w 148"/>
                  <a:gd name="T23" fmla="*/ 110 h 133"/>
                  <a:gd name="T24" fmla="*/ 24 w 148"/>
                  <a:gd name="T25" fmla="*/ 114 h 133"/>
                  <a:gd name="T26" fmla="*/ 22 w 148"/>
                  <a:gd name="T27" fmla="*/ 114 h 133"/>
                  <a:gd name="T28" fmla="*/ 21 w 148"/>
                  <a:gd name="T29" fmla="*/ 114 h 133"/>
                  <a:gd name="T30" fmla="*/ 20 w 148"/>
                  <a:gd name="T31" fmla="*/ 112 h 133"/>
                  <a:gd name="T32" fmla="*/ 14 w 148"/>
                  <a:gd name="T33" fmla="*/ 85 h 133"/>
                  <a:gd name="T34" fmla="*/ 0 w 148"/>
                  <a:gd name="T35" fmla="*/ 60 h 133"/>
                  <a:gd name="T36" fmla="*/ 0 w 148"/>
                  <a:gd name="T37" fmla="*/ 58 h 133"/>
                  <a:gd name="T38" fmla="*/ 2 w 148"/>
                  <a:gd name="T39" fmla="*/ 56 h 133"/>
                  <a:gd name="T40" fmla="*/ 13 w 148"/>
                  <a:gd name="T41" fmla="*/ 51 h 133"/>
                  <a:gd name="T42" fmla="*/ 15 w 148"/>
                  <a:gd name="T43" fmla="*/ 52 h 133"/>
                  <a:gd name="T44" fmla="*/ 16 w 148"/>
                  <a:gd name="T45" fmla="*/ 52 h 133"/>
                  <a:gd name="T46" fmla="*/ 30 w 148"/>
                  <a:gd name="T47" fmla="*/ 63 h 133"/>
                  <a:gd name="T48" fmla="*/ 60 w 148"/>
                  <a:gd name="T49" fmla="*/ 52 h 133"/>
                  <a:gd name="T50" fmla="*/ 29 w 148"/>
                  <a:gd name="T51" fmla="*/ 10 h 133"/>
                  <a:gd name="T52" fmla="*/ 29 w 148"/>
                  <a:gd name="T53" fmla="*/ 8 h 133"/>
                  <a:gd name="T54" fmla="*/ 30 w 148"/>
                  <a:gd name="T55" fmla="*/ 6 h 133"/>
                  <a:gd name="T56" fmla="*/ 45 w 148"/>
                  <a:gd name="T57" fmla="*/ 0 h 133"/>
                  <a:gd name="T58" fmla="*/ 48 w 148"/>
                  <a:gd name="T59" fmla="*/ 1 h 133"/>
                  <a:gd name="T60" fmla="*/ 97 w 148"/>
                  <a:gd name="T61" fmla="*/ 38 h 133"/>
                  <a:gd name="T62" fmla="*/ 116 w 148"/>
                  <a:gd name="T63" fmla="*/ 31 h 133"/>
                  <a:gd name="T64" fmla="*/ 145 w 148"/>
                  <a:gd name="T65" fmla="*/ 35 h 133"/>
                  <a:gd name="T66" fmla="*/ 126 w 148"/>
                  <a:gd name="T67"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133">
                    <a:moveTo>
                      <a:pt x="126" y="57"/>
                    </a:moveTo>
                    <a:cubicBezTo>
                      <a:pt x="107" y="65"/>
                      <a:pt x="107" y="65"/>
                      <a:pt x="107" y="65"/>
                    </a:cubicBezTo>
                    <a:cubicBezTo>
                      <a:pt x="94" y="127"/>
                      <a:pt x="94" y="127"/>
                      <a:pt x="94" y="127"/>
                    </a:cubicBezTo>
                    <a:cubicBezTo>
                      <a:pt x="94" y="128"/>
                      <a:pt x="93" y="129"/>
                      <a:pt x="92" y="129"/>
                    </a:cubicBezTo>
                    <a:cubicBezTo>
                      <a:pt x="78" y="133"/>
                      <a:pt x="78" y="133"/>
                      <a:pt x="78" y="133"/>
                    </a:cubicBezTo>
                    <a:cubicBezTo>
                      <a:pt x="77" y="133"/>
                      <a:pt x="77" y="133"/>
                      <a:pt x="76" y="132"/>
                    </a:cubicBezTo>
                    <a:cubicBezTo>
                      <a:pt x="76" y="132"/>
                      <a:pt x="76" y="132"/>
                      <a:pt x="76" y="132"/>
                    </a:cubicBezTo>
                    <a:cubicBezTo>
                      <a:pt x="75" y="132"/>
                      <a:pt x="74" y="131"/>
                      <a:pt x="74" y="130"/>
                    </a:cubicBezTo>
                    <a:cubicBezTo>
                      <a:pt x="70" y="78"/>
                      <a:pt x="70" y="78"/>
                      <a:pt x="70" y="78"/>
                    </a:cubicBezTo>
                    <a:cubicBezTo>
                      <a:pt x="40" y="90"/>
                      <a:pt x="40" y="90"/>
                      <a:pt x="40" y="90"/>
                    </a:cubicBezTo>
                    <a:cubicBezTo>
                      <a:pt x="37" y="108"/>
                      <a:pt x="37" y="108"/>
                      <a:pt x="37" y="108"/>
                    </a:cubicBezTo>
                    <a:cubicBezTo>
                      <a:pt x="37" y="109"/>
                      <a:pt x="36" y="109"/>
                      <a:pt x="35" y="110"/>
                    </a:cubicBezTo>
                    <a:cubicBezTo>
                      <a:pt x="24" y="114"/>
                      <a:pt x="24" y="114"/>
                      <a:pt x="24" y="114"/>
                    </a:cubicBezTo>
                    <a:cubicBezTo>
                      <a:pt x="23" y="114"/>
                      <a:pt x="22" y="114"/>
                      <a:pt x="22" y="114"/>
                    </a:cubicBezTo>
                    <a:cubicBezTo>
                      <a:pt x="21" y="114"/>
                      <a:pt x="21" y="114"/>
                      <a:pt x="21" y="114"/>
                    </a:cubicBezTo>
                    <a:cubicBezTo>
                      <a:pt x="21" y="114"/>
                      <a:pt x="20" y="113"/>
                      <a:pt x="20" y="112"/>
                    </a:cubicBezTo>
                    <a:cubicBezTo>
                      <a:pt x="14" y="85"/>
                      <a:pt x="14" y="85"/>
                      <a:pt x="14" y="85"/>
                    </a:cubicBezTo>
                    <a:cubicBezTo>
                      <a:pt x="0" y="60"/>
                      <a:pt x="0" y="60"/>
                      <a:pt x="0" y="60"/>
                    </a:cubicBezTo>
                    <a:cubicBezTo>
                      <a:pt x="0" y="59"/>
                      <a:pt x="0" y="58"/>
                      <a:pt x="0" y="58"/>
                    </a:cubicBezTo>
                    <a:cubicBezTo>
                      <a:pt x="0" y="57"/>
                      <a:pt x="1" y="56"/>
                      <a:pt x="2" y="56"/>
                    </a:cubicBezTo>
                    <a:cubicBezTo>
                      <a:pt x="13" y="51"/>
                      <a:pt x="13" y="51"/>
                      <a:pt x="13" y="51"/>
                    </a:cubicBezTo>
                    <a:cubicBezTo>
                      <a:pt x="14" y="51"/>
                      <a:pt x="15" y="51"/>
                      <a:pt x="15" y="52"/>
                    </a:cubicBezTo>
                    <a:cubicBezTo>
                      <a:pt x="15" y="52"/>
                      <a:pt x="16" y="52"/>
                      <a:pt x="16" y="52"/>
                    </a:cubicBezTo>
                    <a:cubicBezTo>
                      <a:pt x="30" y="63"/>
                      <a:pt x="30" y="63"/>
                      <a:pt x="30" y="63"/>
                    </a:cubicBezTo>
                    <a:cubicBezTo>
                      <a:pt x="60" y="52"/>
                      <a:pt x="60" y="52"/>
                      <a:pt x="60" y="52"/>
                    </a:cubicBezTo>
                    <a:cubicBezTo>
                      <a:pt x="29" y="10"/>
                      <a:pt x="29" y="10"/>
                      <a:pt x="29" y="10"/>
                    </a:cubicBezTo>
                    <a:cubicBezTo>
                      <a:pt x="29" y="10"/>
                      <a:pt x="28" y="9"/>
                      <a:pt x="29" y="8"/>
                    </a:cubicBezTo>
                    <a:cubicBezTo>
                      <a:pt x="29" y="7"/>
                      <a:pt x="29" y="6"/>
                      <a:pt x="30" y="6"/>
                    </a:cubicBezTo>
                    <a:cubicBezTo>
                      <a:pt x="45" y="0"/>
                      <a:pt x="45" y="0"/>
                      <a:pt x="45" y="0"/>
                    </a:cubicBezTo>
                    <a:cubicBezTo>
                      <a:pt x="46" y="0"/>
                      <a:pt x="47" y="0"/>
                      <a:pt x="48" y="1"/>
                    </a:cubicBezTo>
                    <a:cubicBezTo>
                      <a:pt x="97" y="38"/>
                      <a:pt x="97" y="38"/>
                      <a:pt x="97" y="38"/>
                    </a:cubicBezTo>
                    <a:cubicBezTo>
                      <a:pt x="116" y="31"/>
                      <a:pt x="116" y="31"/>
                      <a:pt x="116" y="31"/>
                    </a:cubicBezTo>
                    <a:cubicBezTo>
                      <a:pt x="127" y="27"/>
                      <a:pt x="142" y="27"/>
                      <a:pt x="145" y="35"/>
                    </a:cubicBezTo>
                    <a:cubicBezTo>
                      <a:pt x="148" y="42"/>
                      <a:pt x="137" y="53"/>
                      <a:pt x="126" y="57"/>
                    </a:cubicBezTo>
                    <a:close/>
                  </a:path>
                </a:pathLst>
              </a:custGeom>
              <a:solidFill>
                <a:srgbClr val="FFFFFF"/>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6" name="Freeform 45">
                <a:extLst>
                  <a:ext uri="{FF2B5EF4-FFF2-40B4-BE49-F238E27FC236}">
                    <a16:creationId xmlns:a16="http://schemas.microsoft.com/office/drawing/2014/main" id="{1E4D1F70-721F-47E9-A5E2-2511B103BA63}"/>
                  </a:ext>
                </a:extLst>
              </p:cNvPr>
              <p:cNvSpPr>
                <a:spLocks noEditPoints="1"/>
              </p:cNvSpPr>
              <p:nvPr/>
            </p:nvSpPr>
            <p:spPr bwMode="auto">
              <a:xfrm rot="20993690">
                <a:off x="3812275" y="4025102"/>
                <a:ext cx="321828" cy="251865"/>
              </a:xfrm>
              <a:custGeom>
                <a:avLst/>
                <a:gdLst>
                  <a:gd name="T0" fmla="*/ 380 w 380"/>
                  <a:gd name="T1" fmla="*/ 231 h 297"/>
                  <a:gd name="T2" fmla="*/ 374 w 380"/>
                  <a:gd name="T3" fmla="*/ 237 h 297"/>
                  <a:gd name="T4" fmla="*/ 356 w 380"/>
                  <a:gd name="T5" fmla="*/ 237 h 297"/>
                  <a:gd name="T6" fmla="*/ 356 w 380"/>
                  <a:gd name="T7" fmla="*/ 261 h 297"/>
                  <a:gd name="T8" fmla="*/ 320 w 380"/>
                  <a:gd name="T9" fmla="*/ 297 h 297"/>
                  <a:gd name="T10" fmla="*/ 285 w 380"/>
                  <a:gd name="T11" fmla="*/ 261 h 297"/>
                  <a:gd name="T12" fmla="*/ 285 w 380"/>
                  <a:gd name="T13" fmla="*/ 237 h 297"/>
                  <a:gd name="T14" fmla="*/ 95 w 380"/>
                  <a:gd name="T15" fmla="*/ 237 h 297"/>
                  <a:gd name="T16" fmla="*/ 95 w 380"/>
                  <a:gd name="T17" fmla="*/ 261 h 297"/>
                  <a:gd name="T18" fmla="*/ 59 w 380"/>
                  <a:gd name="T19" fmla="*/ 297 h 297"/>
                  <a:gd name="T20" fmla="*/ 23 w 380"/>
                  <a:gd name="T21" fmla="*/ 261 h 297"/>
                  <a:gd name="T22" fmla="*/ 23 w 380"/>
                  <a:gd name="T23" fmla="*/ 237 h 297"/>
                  <a:gd name="T24" fmla="*/ 6 w 380"/>
                  <a:gd name="T25" fmla="*/ 237 h 297"/>
                  <a:gd name="T26" fmla="*/ 0 w 380"/>
                  <a:gd name="T27" fmla="*/ 231 h 297"/>
                  <a:gd name="T28" fmla="*/ 0 w 380"/>
                  <a:gd name="T29" fmla="*/ 160 h 297"/>
                  <a:gd name="T30" fmla="*/ 41 w 380"/>
                  <a:gd name="T31" fmla="*/ 118 h 297"/>
                  <a:gd name="T32" fmla="*/ 46 w 380"/>
                  <a:gd name="T33" fmla="*/ 118 h 297"/>
                  <a:gd name="T34" fmla="*/ 66 w 380"/>
                  <a:gd name="T35" fmla="*/ 41 h 297"/>
                  <a:gd name="T36" fmla="*/ 118 w 380"/>
                  <a:gd name="T37" fmla="*/ 0 h 297"/>
                  <a:gd name="T38" fmla="*/ 261 w 380"/>
                  <a:gd name="T39" fmla="*/ 0 h 297"/>
                  <a:gd name="T40" fmla="*/ 313 w 380"/>
                  <a:gd name="T41" fmla="*/ 41 h 297"/>
                  <a:gd name="T42" fmla="*/ 333 w 380"/>
                  <a:gd name="T43" fmla="*/ 118 h 297"/>
                  <a:gd name="T44" fmla="*/ 338 w 380"/>
                  <a:gd name="T45" fmla="*/ 118 h 297"/>
                  <a:gd name="T46" fmla="*/ 380 w 380"/>
                  <a:gd name="T47" fmla="*/ 160 h 297"/>
                  <a:gd name="T48" fmla="*/ 380 w 380"/>
                  <a:gd name="T49" fmla="*/ 231 h 297"/>
                  <a:gd name="T50" fmla="*/ 59 w 380"/>
                  <a:gd name="T51" fmla="*/ 148 h 297"/>
                  <a:gd name="T52" fmla="*/ 29 w 380"/>
                  <a:gd name="T53" fmla="*/ 178 h 297"/>
                  <a:gd name="T54" fmla="*/ 59 w 380"/>
                  <a:gd name="T55" fmla="*/ 208 h 297"/>
                  <a:gd name="T56" fmla="*/ 89 w 380"/>
                  <a:gd name="T57" fmla="*/ 178 h 297"/>
                  <a:gd name="T58" fmla="*/ 59 w 380"/>
                  <a:gd name="T59" fmla="*/ 148 h 297"/>
                  <a:gd name="T60" fmla="*/ 284 w 380"/>
                  <a:gd name="T61" fmla="*/ 118 h 297"/>
                  <a:gd name="T62" fmla="*/ 267 w 380"/>
                  <a:gd name="T63" fmla="*/ 52 h 297"/>
                  <a:gd name="T64" fmla="*/ 261 w 380"/>
                  <a:gd name="T65" fmla="*/ 47 h 297"/>
                  <a:gd name="T66" fmla="*/ 118 w 380"/>
                  <a:gd name="T67" fmla="*/ 47 h 297"/>
                  <a:gd name="T68" fmla="*/ 112 w 380"/>
                  <a:gd name="T69" fmla="*/ 52 h 297"/>
                  <a:gd name="T70" fmla="*/ 95 w 380"/>
                  <a:gd name="T71" fmla="*/ 118 h 297"/>
                  <a:gd name="T72" fmla="*/ 284 w 380"/>
                  <a:gd name="T73" fmla="*/ 118 h 297"/>
                  <a:gd name="T74" fmla="*/ 320 w 380"/>
                  <a:gd name="T75" fmla="*/ 148 h 297"/>
                  <a:gd name="T76" fmla="*/ 291 w 380"/>
                  <a:gd name="T77" fmla="*/ 178 h 297"/>
                  <a:gd name="T78" fmla="*/ 320 w 380"/>
                  <a:gd name="T79" fmla="*/ 208 h 297"/>
                  <a:gd name="T80" fmla="*/ 350 w 380"/>
                  <a:gd name="T81" fmla="*/ 178 h 297"/>
                  <a:gd name="T82" fmla="*/ 320 w 380"/>
                  <a:gd name="T83" fmla="*/ 14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297">
                    <a:moveTo>
                      <a:pt x="380" y="231"/>
                    </a:moveTo>
                    <a:cubicBezTo>
                      <a:pt x="380" y="235"/>
                      <a:pt x="377" y="237"/>
                      <a:pt x="374" y="237"/>
                    </a:cubicBezTo>
                    <a:cubicBezTo>
                      <a:pt x="356" y="237"/>
                      <a:pt x="356" y="237"/>
                      <a:pt x="356" y="237"/>
                    </a:cubicBezTo>
                    <a:cubicBezTo>
                      <a:pt x="356" y="261"/>
                      <a:pt x="356" y="261"/>
                      <a:pt x="356" y="261"/>
                    </a:cubicBezTo>
                    <a:cubicBezTo>
                      <a:pt x="356" y="281"/>
                      <a:pt x="340" y="297"/>
                      <a:pt x="320" y="297"/>
                    </a:cubicBezTo>
                    <a:cubicBezTo>
                      <a:pt x="301" y="297"/>
                      <a:pt x="285" y="281"/>
                      <a:pt x="285" y="261"/>
                    </a:cubicBezTo>
                    <a:cubicBezTo>
                      <a:pt x="285" y="237"/>
                      <a:pt x="285" y="237"/>
                      <a:pt x="285" y="237"/>
                    </a:cubicBezTo>
                    <a:cubicBezTo>
                      <a:pt x="95" y="237"/>
                      <a:pt x="95" y="237"/>
                      <a:pt x="95" y="237"/>
                    </a:cubicBezTo>
                    <a:cubicBezTo>
                      <a:pt x="95" y="261"/>
                      <a:pt x="95" y="261"/>
                      <a:pt x="95" y="261"/>
                    </a:cubicBezTo>
                    <a:cubicBezTo>
                      <a:pt x="95" y="281"/>
                      <a:pt x="79" y="297"/>
                      <a:pt x="59" y="297"/>
                    </a:cubicBezTo>
                    <a:cubicBezTo>
                      <a:pt x="39" y="297"/>
                      <a:pt x="23" y="281"/>
                      <a:pt x="23" y="261"/>
                    </a:cubicBezTo>
                    <a:cubicBezTo>
                      <a:pt x="23" y="237"/>
                      <a:pt x="23" y="237"/>
                      <a:pt x="23" y="237"/>
                    </a:cubicBezTo>
                    <a:cubicBezTo>
                      <a:pt x="6" y="237"/>
                      <a:pt x="6" y="237"/>
                      <a:pt x="6" y="237"/>
                    </a:cubicBezTo>
                    <a:cubicBezTo>
                      <a:pt x="2" y="237"/>
                      <a:pt x="0" y="235"/>
                      <a:pt x="0" y="231"/>
                    </a:cubicBezTo>
                    <a:cubicBezTo>
                      <a:pt x="0" y="160"/>
                      <a:pt x="0" y="160"/>
                      <a:pt x="0" y="160"/>
                    </a:cubicBezTo>
                    <a:cubicBezTo>
                      <a:pt x="0" y="137"/>
                      <a:pt x="18" y="118"/>
                      <a:pt x="41" y="118"/>
                    </a:cubicBezTo>
                    <a:cubicBezTo>
                      <a:pt x="46" y="118"/>
                      <a:pt x="46" y="118"/>
                      <a:pt x="46" y="118"/>
                    </a:cubicBezTo>
                    <a:cubicBezTo>
                      <a:pt x="66" y="41"/>
                      <a:pt x="66" y="41"/>
                      <a:pt x="66" y="41"/>
                    </a:cubicBezTo>
                    <a:cubicBezTo>
                      <a:pt x="72" y="17"/>
                      <a:pt x="94" y="0"/>
                      <a:pt x="118" y="0"/>
                    </a:cubicBezTo>
                    <a:cubicBezTo>
                      <a:pt x="261" y="0"/>
                      <a:pt x="261" y="0"/>
                      <a:pt x="261" y="0"/>
                    </a:cubicBezTo>
                    <a:cubicBezTo>
                      <a:pt x="285" y="0"/>
                      <a:pt x="308" y="17"/>
                      <a:pt x="313" y="41"/>
                    </a:cubicBezTo>
                    <a:cubicBezTo>
                      <a:pt x="333" y="118"/>
                      <a:pt x="333" y="118"/>
                      <a:pt x="333" y="118"/>
                    </a:cubicBezTo>
                    <a:cubicBezTo>
                      <a:pt x="338" y="118"/>
                      <a:pt x="338" y="118"/>
                      <a:pt x="338" y="118"/>
                    </a:cubicBezTo>
                    <a:cubicBezTo>
                      <a:pt x="361" y="118"/>
                      <a:pt x="380" y="137"/>
                      <a:pt x="380" y="160"/>
                    </a:cubicBezTo>
                    <a:lnTo>
                      <a:pt x="380" y="231"/>
                    </a:lnTo>
                    <a:close/>
                    <a:moveTo>
                      <a:pt x="59" y="148"/>
                    </a:moveTo>
                    <a:cubicBezTo>
                      <a:pt x="43" y="148"/>
                      <a:pt x="29" y="162"/>
                      <a:pt x="29" y="178"/>
                    </a:cubicBezTo>
                    <a:cubicBezTo>
                      <a:pt x="29" y="194"/>
                      <a:pt x="43" y="208"/>
                      <a:pt x="59" y="208"/>
                    </a:cubicBezTo>
                    <a:cubicBezTo>
                      <a:pt x="75" y="208"/>
                      <a:pt x="89" y="194"/>
                      <a:pt x="89" y="178"/>
                    </a:cubicBezTo>
                    <a:cubicBezTo>
                      <a:pt x="89" y="162"/>
                      <a:pt x="75" y="148"/>
                      <a:pt x="59" y="148"/>
                    </a:cubicBezTo>
                    <a:close/>
                    <a:moveTo>
                      <a:pt x="284" y="118"/>
                    </a:moveTo>
                    <a:cubicBezTo>
                      <a:pt x="267" y="52"/>
                      <a:pt x="267" y="52"/>
                      <a:pt x="267" y="52"/>
                    </a:cubicBezTo>
                    <a:cubicBezTo>
                      <a:pt x="267" y="50"/>
                      <a:pt x="263" y="47"/>
                      <a:pt x="261" y="47"/>
                    </a:cubicBezTo>
                    <a:cubicBezTo>
                      <a:pt x="118" y="47"/>
                      <a:pt x="118" y="47"/>
                      <a:pt x="118" y="47"/>
                    </a:cubicBezTo>
                    <a:cubicBezTo>
                      <a:pt x="116" y="47"/>
                      <a:pt x="113" y="50"/>
                      <a:pt x="112" y="52"/>
                    </a:cubicBezTo>
                    <a:cubicBezTo>
                      <a:pt x="95" y="118"/>
                      <a:pt x="95" y="118"/>
                      <a:pt x="95" y="118"/>
                    </a:cubicBezTo>
                    <a:lnTo>
                      <a:pt x="284" y="118"/>
                    </a:lnTo>
                    <a:close/>
                    <a:moveTo>
                      <a:pt x="320" y="148"/>
                    </a:moveTo>
                    <a:cubicBezTo>
                      <a:pt x="304" y="148"/>
                      <a:pt x="291" y="162"/>
                      <a:pt x="291" y="178"/>
                    </a:cubicBezTo>
                    <a:cubicBezTo>
                      <a:pt x="291" y="194"/>
                      <a:pt x="304" y="208"/>
                      <a:pt x="320" y="208"/>
                    </a:cubicBezTo>
                    <a:cubicBezTo>
                      <a:pt x="337" y="208"/>
                      <a:pt x="350" y="194"/>
                      <a:pt x="350" y="178"/>
                    </a:cubicBezTo>
                    <a:cubicBezTo>
                      <a:pt x="350" y="162"/>
                      <a:pt x="337" y="148"/>
                      <a:pt x="320" y="148"/>
                    </a:cubicBezTo>
                    <a:close/>
                  </a:path>
                </a:pathLst>
              </a:custGeom>
              <a:solidFill>
                <a:srgbClr val="353535"/>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7" name="Freeform 424">
                <a:extLst>
                  <a:ext uri="{FF2B5EF4-FFF2-40B4-BE49-F238E27FC236}">
                    <a16:creationId xmlns:a16="http://schemas.microsoft.com/office/drawing/2014/main" id="{5F19AB3E-5A95-4CF3-B963-EE545730787F}"/>
                  </a:ext>
                </a:extLst>
              </p:cNvPr>
              <p:cNvSpPr>
                <a:spLocks/>
              </p:cNvSpPr>
              <p:nvPr/>
            </p:nvSpPr>
            <p:spPr bwMode="auto">
              <a:xfrm rot="2265827">
                <a:off x="4842899" y="2148905"/>
                <a:ext cx="391546" cy="352110"/>
              </a:xfrm>
              <a:custGeom>
                <a:avLst/>
                <a:gdLst>
                  <a:gd name="T0" fmla="*/ 126 w 148"/>
                  <a:gd name="T1" fmla="*/ 57 h 133"/>
                  <a:gd name="T2" fmla="*/ 107 w 148"/>
                  <a:gd name="T3" fmla="*/ 65 h 133"/>
                  <a:gd name="T4" fmla="*/ 94 w 148"/>
                  <a:gd name="T5" fmla="*/ 127 h 133"/>
                  <a:gd name="T6" fmla="*/ 92 w 148"/>
                  <a:gd name="T7" fmla="*/ 129 h 133"/>
                  <a:gd name="T8" fmla="*/ 78 w 148"/>
                  <a:gd name="T9" fmla="*/ 133 h 133"/>
                  <a:gd name="T10" fmla="*/ 76 w 148"/>
                  <a:gd name="T11" fmla="*/ 132 h 133"/>
                  <a:gd name="T12" fmla="*/ 76 w 148"/>
                  <a:gd name="T13" fmla="*/ 132 h 133"/>
                  <a:gd name="T14" fmla="*/ 74 w 148"/>
                  <a:gd name="T15" fmla="*/ 130 h 133"/>
                  <a:gd name="T16" fmla="*/ 70 w 148"/>
                  <a:gd name="T17" fmla="*/ 78 h 133"/>
                  <a:gd name="T18" fmla="*/ 40 w 148"/>
                  <a:gd name="T19" fmla="*/ 90 h 133"/>
                  <a:gd name="T20" fmla="*/ 37 w 148"/>
                  <a:gd name="T21" fmla="*/ 108 h 133"/>
                  <a:gd name="T22" fmla="*/ 35 w 148"/>
                  <a:gd name="T23" fmla="*/ 110 h 133"/>
                  <a:gd name="T24" fmla="*/ 24 w 148"/>
                  <a:gd name="T25" fmla="*/ 114 h 133"/>
                  <a:gd name="T26" fmla="*/ 22 w 148"/>
                  <a:gd name="T27" fmla="*/ 114 h 133"/>
                  <a:gd name="T28" fmla="*/ 21 w 148"/>
                  <a:gd name="T29" fmla="*/ 114 h 133"/>
                  <a:gd name="T30" fmla="*/ 20 w 148"/>
                  <a:gd name="T31" fmla="*/ 112 h 133"/>
                  <a:gd name="T32" fmla="*/ 14 w 148"/>
                  <a:gd name="T33" fmla="*/ 85 h 133"/>
                  <a:gd name="T34" fmla="*/ 0 w 148"/>
                  <a:gd name="T35" fmla="*/ 60 h 133"/>
                  <a:gd name="T36" fmla="*/ 0 w 148"/>
                  <a:gd name="T37" fmla="*/ 58 h 133"/>
                  <a:gd name="T38" fmla="*/ 2 w 148"/>
                  <a:gd name="T39" fmla="*/ 56 h 133"/>
                  <a:gd name="T40" fmla="*/ 13 w 148"/>
                  <a:gd name="T41" fmla="*/ 51 h 133"/>
                  <a:gd name="T42" fmla="*/ 15 w 148"/>
                  <a:gd name="T43" fmla="*/ 52 h 133"/>
                  <a:gd name="T44" fmla="*/ 16 w 148"/>
                  <a:gd name="T45" fmla="*/ 52 h 133"/>
                  <a:gd name="T46" fmla="*/ 30 w 148"/>
                  <a:gd name="T47" fmla="*/ 63 h 133"/>
                  <a:gd name="T48" fmla="*/ 60 w 148"/>
                  <a:gd name="T49" fmla="*/ 52 h 133"/>
                  <a:gd name="T50" fmla="*/ 29 w 148"/>
                  <a:gd name="T51" fmla="*/ 10 h 133"/>
                  <a:gd name="T52" fmla="*/ 29 w 148"/>
                  <a:gd name="T53" fmla="*/ 8 h 133"/>
                  <a:gd name="T54" fmla="*/ 30 w 148"/>
                  <a:gd name="T55" fmla="*/ 6 h 133"/>
                  <a:gd name="T56" fmla="*/ 45 w 148"/>
                  <a:gd name="T57" fmla="*/ 0 h 133"/>
                  <a:gd name="T58" fmla="*/ 48 w 148"/>
                  <a:gd name="T59" fmla="*/ 1 h 133"/>
                  <a:gd name="T60" fmla="*/ 97 w 148"/>
                  <a:gd name="T61" fmla="*/ 38 h 133"/>
                  <a:gd name="T62" fmla="*/ 116 w 148"/>
                  <a:gd name="T63" fmla="*/ 31 h 133"/>
                  <a:gd name="T64" fmla="*/ 145 w 148"/>
                  <a:gd name="T65" fmla="*/ 35 h 133"/>
                  <a:gd name="T66" fmla="*/ 126 w 148"/>
                  <a:gd name="T67"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133">
                    <a:moveTo>
                      <a:pt x="126" y="57"/>
                    </a:moveTo>
                    <a:cubicBezTo>
                      <a:pt x="107" y="65"/>
                      <a:pt x="107" y="65"/>
                      <a:pt x="107" y="65"/>
                    </a:cubicBezTo>
                    <a:cubicBezTo>
                      <a:pt x="94" y="127"/>
                      <a:pt x="94" y="127"/>
                      <a:pt x="94" y="127"/>
                    </a:cubicBezTo>
                    <a:cubicBezTo>
                      <a:pt x="94" y="128"/>
                      <a:pt x="93" y="129"/>
                      <a:pt x="92" y="129"/>
                    </a:cubicBezTo>
                    <a:cubicBezTo>
                      <a:pt x="78" y="133"/>
                      <a:pt x="78" y="133"/>
                      <a:pt x="78" y="133"/>
                    </a:cubicBezTo>
                    <a:cubicBezTo>
                      <a:pt x="77" y="133"/>
                      <a:pt x="77" y="133"/>
                      <a:pt x="76" y="132"/>
                    </a:cubicBezTo>
                    <a:cubicBezTo>
                      <a:pt x="76" y="132"/>
                      <a:pt x="76" y="132"/>
                      <a:pt x="76" y="132"/>
                    </a:cubicBezTo>
                    <a:cubicBezTo>
                      <a:pt x="75" y="132"/>
                      <a:pt x="74" y="131"/>
                      <a:pt x="74" y="130"/>
                    </a:cubicBezTo>
                    <a:cubicBezTo>
                      <a:pt x="70" y="78"/>
                      <a:pt x="70" y="78"/>
                      <a:pt x="70" y="78"/>
                    </a:cubicBezTo>
                    <a:cubicBezTo>
                      <a:pt x="40" y="90"/>
                      <a:pt x="40" y="90"/>
                      <a:pt x="40" y="90"/>
                    </a:cubicBezTo>
                    <a:cubicBezTo>
                      <a:pt x="37" y="108"/>
                      <a:pt x="37" y="108"/>
                      <a:pt x="37" y="108"/>
                    </a:cubicBezTo>
                    <a:cubicBezTo>
                      <a:pt x="37" y="109"/>
                      <a:pt x="36" y="109"/>
                      <a:pt x="35" y="110"/>
                    </a:cubicBezTo>
                    <a:cubicBezTo>
                      <a:pt x="24" y="114"/>
                      <a:pt x="24" y="114"/>
                      <a:pt x="24" y="114"/>
                    </a:cubicBezTo>
                    <a:cubicBezTo>
                      <a:pt x="23" y="114"/>
                      <a:pt x="22" y="114"/>
                      <a:pt x="22" y="114"/>
                    </a:cubicBezTo>
                    <a:cubicBezTo>
                      <a:pt x="21" y="114"/>
                      <a:pt x="21" y="114"/>
                      <a:pt x="21" y="114"/>
                    </a:cubicBezTo>
                    <a:cubicBezTo>
                      <a:pt x="21" y="114"/>
                      <a:pt x="20" y="113"/>
                      <a:pt x="20" y="112"/>
                    </a:cubicBezTo>
                    <a:cubicBezTo>
                      <a:pt x="14" y="85"/>
                      <a:pt x="14" y="85"/>
                      <a:pt x="14" y="85"/>
                    </a:cubicBezTo>
                    <a:cubicBezTo>
                      <a:pt x="0" y="60"/>
                      <a:pt x="0" y="60"/>
                      <a:pt x="0" y="60"/>
                    </a:cubicBezTo>
                    <a:cubicBezTo>
                      <a:pt x="0" y="59"/>
                      <a:pt x="0" y="58"/>
                      <a:pt x="0" y="58"/>
                    </a:cubicBezTo>
                    <a:cubicBezTo>
                      <a:pt x="0" y="57"/>
                      <a:pt x="1" y="56"/>
                      <a:pt x="2" y="56"/>
                    </a:cubicBezTo>
                    <a:cubicBezTo>
                      <a:pt x="13" y="51"/>
                      <a:pt x="13" y="51"/>
                      <a:pt x="13" y="51"/>
                    </a:cubicBezTo>
                    <a:cubicBezTo>
                      <a:pt x="14" y="51"/>
                      <a:pt x="15" y="51"/>
                      <a:pt x="15" y="52"/>
                    </a:cubicBezTo>
                    <a:cubicBezTo>
                      <a:pt x="15" y="52"/>
                      <a:pt x="16" y="52"/>
                      <a:pt x="16" y="52"/>
                    </a:cubicBezTo>
                    <a:cubicBezTo>
                      <a:pt x="30" y="63"/>
                      <a:pt x="30" y="63"/>
                      <a:pt x="30" y="63"/>
                    </a:cubicBezTo>
                    <a:cubicBezTo>
                      <a:pt x="60" y="52"/>
                      <a:pt x="60" y="52"/>
                      <a:pt x="60" y="52"/>
                    </a:cubicBezTo>
                    <a:cubicBezTo>
                      <a:pt x="29" y="10"/>
                      <a:pt x="29" y="10"/>
                      <a:pt x="29" y="10"/>
                    </a:cubicBezTo>
                    <a:cubicBezTo>
                      <a:pt x="29" y="10"/>
                      <a:pt x="28" y="9"/>
                      <a:pt x="29" y="8"/>
                    </a:cubicBezTo>
                    <a:cubicBezTo>
                      <a:pt x="29" y="7"/>
                      <a:pt x="29" y="6"/>
                      <a:pt x="30" y="6"/>
                    </a:cubicBezTo>
                    <a:cubicBezTo>
                      <a:pt x="45" y="0"/>
                      <a:pt x="45" y="0"/>
                      <a:pt x="45" y="0"/>
                    </a:cubicBezTo>
                    <a:cubicBezTo>
                      <a:pt x="46" y="0"/>
                      <a:pt x="47" y="0"/>
                      <a:pt x="48" y="1"/>
                    </a:cubicBezTo>
                    <a:cubicBezTo>
                      <a:pt x="97" y="38"/>
                      <a:pt x="97" y="38"/>
                      <a:pt x="97" y="38"/>
                    </a:cubicBezTo>
                    <a:cubicBezTo>
                      <a:pt x="116" y="31"/>
                      <a:pt x="116" y="31"/>
                      <a:pt x="116" y="31"/>
                    </a:cubicBezTo>
                    <a:cubicBezTo>
                      <a:pt x="127" y="27"/>
                      <a:pt x="142" y="27"/>
                      <a:pt x="145" y="35"/>
                    </a:cubicBezTo>
                    <a:cubicBezTo>
                      <a:pt x="148" y="42"/>
                      <a:pt x="137" y="53"/>
                      <a:pt x="126" y="57"/>
                    </a:cubicBezTo>
                    <a:close/>
                  </a:path>
                </a:pathLst>
              </a:custGeom>
              <a:solidFill>
                <a:srgbClr val="D83B01"/>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8" name="Freeform 40">
                <a:extLst>
                  <a:ext uri="{FF2B5EF4-FFF2-40B4-BE49-F238E27FC236}">
                    <a16:creationId xmlns:a16="http://schemas.microsoft.com/office/drawing/2014/main" id="{4C881274-5051-49E0-A92D-CDC5865A2BFF}"/>
                  </a:ext>
                </a:extLst>
              </p:cNvPr>
              <p:cNvSpPr>
                <a:spLocks noEditPoints="1"/>
              </p:cNvSpPr>
              <p:nvPr/>
            </p:nvSpPr>
            <p:spPr bwMode="auto">
              <a:xfrm rot="18713154" flipH="1">
                <a:off x="6606536" y="2934704"/>
                <a:ext cx="340013" cy="277498"/>
              </a:xfrm>
              <a:custGeom>
                <a:avLst/>
                <a:gdLst>
                  <a:gd name="T0" fmla="*/ 320 w 320"/>
                  <a:gd name="T1" fmla="*/ 202 h 261"/>
                  <a:gd name="T2" fmla="*/ 297 w 320"/>
                  <a:gd name="T3" fmla="*/ 214 h 261"/>
                  <a:gd name="T4" fmla="*/ 249 w 320"/>
                  <a:gd name="T5" fmla="*/ 261 h 261"/>
                  <a:gd name="T6" fmla="*/ 202 w 320"/>
                  <a:gd name="T7" fmla="*/ 214 h 261"/>
                  <a:gd name="T8" fmla="*/ 130 w 320"/>
                  <a:gd name="T9" fmla="*/ 214 h 261"/>
                  <a:gd name="T10" fmla="*/ 83 w 320"/>
                  <a:gd name="T11" fmla="*/ 261 h 261"/>
                  <a:gd name="T12" fmla="*/ 36 w 320"/>
                  <a:gd name="T13" fmla="*/ 214 h 261"/>
                  <a:gd name="T14" fmla="*/ 24 w 320"/>
                  <a:gd name="T15" fmla="*/ 214 h 261"/>
                  <a:gd name="T16" fmla="*/ 0 w 320"/>
                  <a:gd name="T17" fmla="*/ 202 h 261"/>
                  <a:gd name="T18" fmla="*/ 12 w 320"/>
                  <a:gd name="T19" fmla="*/ 190 h 261"/>
                  <a:gd name="T20" fmla="*/ 12 w 320"/>
                  <a:gd name="T21" fmla="*/ 131 h 261"/>
                  <a:gd name="T22" fmla="*/ 20 w 320"/>
                  <a:gd name="T23" fmla="*/ 93 h 261"/>
                  <a:gd name="T24" fmla="*/ 57 w 320"/>
                  <a:gd name="T25" fmla="*/ 56 h 261"/>
                  <a:gd name="T26" fmla="*/ 77 w 320"/>
                  <a:gd name="T27" fmla="*/ 48 h 261"/>
                  <a:gd name="T28" fmla="*/ 107 w 320"/>
                  <a:gd name="T29" fmla="*/ 48 h 261"/>
                  <a:gd name="T30" fmla="*/ 107 w 320"/>
                  <a:gd name="T31" fmla="*/ 12 h 261"/>
                  <a:gd name="T32" fmla="*/ 119 w 320"/>
                  <a:gd name="T33" fmla="*/ 0 h 261"/>
                  <a:gd name="T34" fmla="*/ 309 w 320"/>
                  <a:gd name="T35" fmla="*/ 0 h 261"/>
                  <a:gd name="T36" fmla="*/ 320 w 320"/>
                  <a:gd name="T37" fmla="*/ 12 h 261"/>
                  <a:gd name="T38" fmla="*/ 320 w 320"/>
                  <a:gd name="T39" fmla="*/ 202 h 261"/>
                  <a:gd name="T40" fmla="*/ 107 w 320"/>
                  <a:gd name="T41" fmla="*/ 119 h 261"/>
                  <a:gd name="T42" fmla="*/ 107 w 320"/>
                  <a:gd name="T43" fmla="*/ 71 h 261"/>
                  <a:gd name="T44" fmla="*/ 77 w 320"/>
                  <a:gd name="T45" fmla="*/ 71 h 261"/>
                  <a:gd name="T46" fmla="*/ 73 w 320"/>
                  <a:gd name="T47" fmla="*/ 73 h 261"/>
                  <a:gd name="T48" fmla="*/ 37 w 320"/>
                  <a:gd name="T49" fmla="*/ 109 h 261"/>
                  <a:gd name="T50" fmla="*/ 36 w 320"/>
                  <a:gd name="T51" fmla="*/ 113 h 261"/>
                  <a:gd name="T52" fmla="*/ 36 w 320"/>
                  <a:gd name="T53" fmla="*/ 119 h 261"/>
                  <a:gd name="T54" fmla="*/ 107 w 320"/>
                  <a:gd name="T55" fmla="*/ 119 h 261"/>
                  <a:gd name="T56" fmla="*/ 83 w 320"/>
                  <a:gd name="T57" fmla="*/ 190 h 261"/>
                  <a:gd name="T58" fmla="*/ 59 w 320"/>
                  <a:gd name="T59" fmla="*/ 214 h 261"/>
                  <a:gd name="T60" fmla="*/ 83 w 320"/>
                  <a:gd name="T61" fmla="*/ 238 h 261"/>
                  <a:gd name="T62" fmla="*/ 107 w 320"/>
                  <a:gd name="T63" fmla="*/ 214 h 261"/>
                  <a:gd name="T64" fmla="*/ 83 w 320"/>
                  <a:gd name="T65" fmla="*/ 190 h 261"/>
                  <a:gd name="T66" fmla="*/ 249 w 320"/>
                  <a:gd name="T67" fmla="*/ 190 h 261"/>
                  <a:gd name="T68" fmla="*/ 225 w 320"/>
                  <a:gd name="T69" fmla="*/ 214 h 261"/>
                  <a:gd name="T70" fmla="*/ 249 w 320"/>
                  <a:gd name="T71" fmla="*/ 238 h 261"/>
                  <a:gd name="T72" fmla="*/ 273 w 320"/>
                  <a:gd name="T73" fmla="*/ 214 h 261"/>
                  <a:gd name="T74" fmla="*/ 249 w 320"/>
                  <a:gd name="T75" fmla="*/ 19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261">
                    <a:moveTo>
                      <a:pt x="320" y="202"/>
                    </a:moveTo>
                    <a:cubicBezTo>
                      <a:pt x="320" y="216"/>
                      <a:pt x="306" y="214"/>
                      <a:pt x="297" y="214"/>
                    </a:cubicBezTo>
                    <a:cubicBezTo>
                      <a:pt x="297" y="240"/>
                      <a:pt x="275" y="261"/>
                      <a:pt x="249" y="261"/>
                    </a:cubicBezTo>
                    <a:cubicBezTo>
                      <a:pt x="223" y="261"/>
                      <a:pt x="202" y="240"/>
                      <a:pt x="202" y="214"/>
                    </a:cubicBezTo>
                    <a:cubicBezTo>
                      <a:pt x="130" y="214"/>
                      <a:pt x="130" y="214"/>
                      <a:pt x="130" y="214"/>
                    </a:cubicBezTo>
                    <a:cubicBezTo>
                      <a:pt x="130" y="240"/>
                      <a:pt x="109" y="261"/>
                      <a:pt x="83" y="261"/>
                    </a:cubicBezTo>
                    <a:cubicBezTo>
                      <a:pt x="57" y="261"/>
                      <a:pt x="36" y="240"/>
                      <a:pt x="36" y="214"/>
                    </a:cubicBezTo>
                    <a:cubicBezTo>
                      <a:pt x="24" y="214"/>
                      <a:pt x="24" y="214"/>
                      <a:pt x="24" y="214"/>
                    </a:cubicBezTo>
                    <a:cubicBezTo>
                      <a:pt x="14" y="214"/>
                      <a:pt x="0" y="216"/>
                      <a:pt x="0" y="202"/>
                    </a:cubicBezTo>
                    <a:cubicBezTo>
                      <a:pt x="0" y="195"/>
                      <a:pt x="5" y="190"/>
                      <a:pt x="12" y="190"/>
                    </a:cubicBezTo>
                    <a:cubicBezTo>
                      <a:pt x="12" y="131"/>
                      <a:pt x="12" y="131"/>
                      <a:pt x="12" y="131"/>
                    </a:cubicBezTo>
                    <a:cubicBezTo>
                      <a:pt x="12" y="118"/>
                      <a:pt x="10" y="103"/>
                      <a:pt x="20" y="93"/>
                    </a:cubicBezTo>
                    <a:cubicBezTo>
                      <a:pt x="57" y="56"/>
                      <a:pt x="57" y="56"/>
                      <a:pt x="57" y="56"/>
                    </a:cubicBezTo>
                    <a:cubicBezTo>
                      <a:pt x="61" y="51"/>
                      <a:pt x="70" y="48"/>
                      <a:pt x="77" y="48"/>
                    </a:cubicBezTo>
                    <a:cubicBezTo>
                      <a:pt x="107" y="48"/>
                      <a:pt x="107" y="48"/>
                      <a:pt x="107" y="48"/>
                    </a:cubicBezTo>
                    <a:cubicBezTo>
                      <a:pt x="107" y="12"/>
                      <a:pt x="107" y="12"/>
                      <a:pt x="107" y="12"/>
                    </a:cubicBezTo>
                    <a:cubicBezTo>
                      <a:pt x="107" y="5"/>
                      <a:pt x="112" y="0"/>
                      <a:pt x="119" y="0"/>
                    </a:cubicBezTo>
                    <a:cubicBezTo>
                      <a:pt x="309" y="0"/>
                      <a:pt x="309" y="0"/>
                      <a:pt x="309" y="0"/>
                    </a:cubicBezTo>
                    <a:cubicBezTo>
                      <a:pt x="315" y="0"/>
                      <a:pt x="320" y="5"/>
                      <a:pt x="320" y="12"/>
                    </a:cubicBezTo>
                    <a:lnTo>
                      <a:pt x="320" y="202"/>
                    </a:lnTo>
                    <a:close/>
                    <a:moveTo>
                      <a:pt x="107" y="119"/>
                    </a:moveTo>
                    <a:cubicBezTo>
                      <a:pt x="107" y="71"/>
                      <a:pt x="107" y="71"/>
                      <a:pt x="107" y="71"/>
                    </a:cubicBezTo>
                    <a:cubicBezTo>
                      <a:pt x="77" y="71"/>
                      <a:pt x="77" y="71"/>
                      <a:pt x="77" y="71"/>
                    </a:cubicBezTo>
                    <a:cubicBezTo>
                      <a:pt x="77" y="71"/>
                      <a:pt x="74" y="72"/>
                      <a:pt x="73" y="73"/>
                    </a:cubicBezTo>
                    <a:cubicBezTo>
                      <a:pt x="37" y="109"/>
                      <a:pt x="37" y="109"/>
                      <a:pt x="37" y="109"/>
                    </a:cubicBezTo>
                    <a:cubicBezTo>
                      <a:pt x="37" y="110"/>
                      <a:pt x="36" y="113"/>
                      <a:pt x="36" y="113"/>
                    </a:cubicBezTo>
                    <a:cubicBezTo>
                      <a:pt x="36" y="119"/>
                      <a:pt x="36" y="119"/>
                      <a:pt x="36" y="119"/>
                    </a:cubicBezTo>
                    <a:lnTo>
                      <a:pt x="107" y="119"/>
                    </a:lnTo>
                    <a:close/>
                    <a:moveTo>
                      <a:pt x="83" y="190"/>
                    </a:moveTo>
                    <a:cubicBezTo>
                      <a:pt x="70" y="190"/>
                      <a:pt x="59" y="201"/>
                      <a:pt x="59" y="214"/>
                    </a:cubicBezTo>
                    <a:cubicBezTo>
                      <a:pt x="59" y="227"/>
                      <a:pt x="70" y="238"/>
                      <a:pt x="83" y="238"/>
                    </a:cubicBezTo>
                    <a:cubicBezTo>
                      <a:pt x="96" y="238"/>
                      <a:pt x="107" y="227"/>
                      <a:pt x="107" y="214"/>
                    </a:cubicBezTo>
                    <a:cubicBezTo>
                      <a:pt x="107" y="201"/>
                      <a:pt x="96" y="190"/>
                      <a:pt x="83" y="190"/>
                    </a:cubicBezTo>
                    <a:close/>
                    <a:moveTo>
                      <a:pt x="249" y="190"/>
                    </a:moveTo>
                    <a:cubicBezTo>
                      <a:pt x="236" y="190"/>
                      <a:pt x="225" y="201"/>
                      <a:pt x="225" y="214"/>
                    </a:cubicBezTo>
                    <a:cubicBezTo>
                      <a:pt x="225" y="227"/>
                      <a:pt x="236" y="238"/>
                      <a:pt x="249" y="238"/>
                    </a:cubicBezTo>
                    <a:cubicBezTo>
                      <a:pt x="262" y="238"/>
                      <a:pt x="273" y="227"/>
                      <a:pt x="273" y="214"/>
                    </a:cubicBezTo>
                    <a:cubicBezTo>
                      <a:pt x="273" y="201"/>
                      <a:pt x="262" y="190"/>
                      <a:pt x="249" y="190"/>
                    </a:cubicBezTo>
                    <a:close/>
                  </a:path>
                </a:pathLst>
              </a:custGeom>
              <a:solidFill>
                <a:srgbClr val="E6E6E6"/>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89" name="Freeform 33">
                <a:extLst>
                  <a:ext uri="{FF2B5EF4-FFF2-40B4-BE49-F238E27FC236}">
                    <a16:creationId xmlns:a16="http://schemas.microsoft.com/office/drawing/2014/main" id="{F8214352-C75E-4AFF-8B40-414535B20A29}"/>
                  </a:ext>
                </a:extLst>
              </p:cNvPr>
              <p:cNvSpPr>
                <a:spLocks/>
              </p:cNvSpPr>
              <p:nvPr/>
            </p:nvSpPr>
            <p:spPr bwMode="auto">
              <a:xfrm rot="1644146">
                <a:off x="4797393" y="760460"/>
                <a:ext cx="3770446" cy="3994073"/>
              </a:xfrm>
              <a:custGeom>
                <a:avLst/>
                <a:gdLst>
                  <a:gd name="T0" fmla="*/ 61 w 544"/>
                  <a:gd name="T1" fmla="*/ 576 h 576"/>
                  <a:gd name="T2" fmla="*/ 544 w 544"/>
                  <a:gd name="T3" fmla="*/ 184 h 576"/>
                </a:gdLst>
                <a:ahLst/>
                <a:cxnLst>
                  <a:cxn ang="0">
                    <a:pos x="T0" y="T1"/>
                  </a:cxn>
                  <a:cxn ang="0">
                    <a:pos x="T2" y="T3"/>
                  </a:cxn>
                </a:cxnLst>
                <a:rect l="0" t="0" r="r" b="b"/>
                <a:pathLst>
                  <a:path w="544" h="576">
                    <a:moveTo>
                      <a:pt x="61" y="576"/>
                    </a:moveTo>
                    <a:cubicBezTo>
                      <a:pt x="61" y="576"/>
                      <a:pt x="0" y="0"/>
                      <a:pt x="544" y="184"/>
                    </a:cubicBezTo>
                  </a:path>
                </a:pathLst>
              </a:custGeom>
              <a:noFill/>
              <a:ln w="12700" cap="rnd">
                <a:solidFill>
                  <a:srgbClr val="35353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nvGrpSpPr>
              <p:cNvPr id="90" name="Group 89">
                <a:extLst>
                  <a:ext uri="{FF2B5EF4-FFF2-40B4-BE49-F238E27FC236}">
                    <a16:creationId xmlns:a16="http://schemas.microsoft.com/office/drawing/2014/main" id="{623F752A-69C0-43E5-B93F-664044A89E02}"/>
                  </a:ext>
                </a:extLst>
              </p:cNvPr>
              <p:cNvGrpSpPr/>
              <p:nvPr/>
            </p:nvGrpSpPr>
            <p:grpSpPr>
              <a:xfrm>
                <a:off x="4360579" y="3746457"/>
                <a:ext cx="264546" cy="268778"/>
                <a:chOff x="3270250" y="2809875"/>
                <a:chExt cx="198438" cy="201613"/>
              </a:xfrm>
            </p:grpSpPr>
            <p:sp>
              <p:nvSpPr>
                <p:cNvPr id="103" name="Oval 102">
                  <a:extLst>
                    <a:ext uri="{FF2B5EF4-FFF2-40B4-BE49-F238E27FC236}">
                      <a16:creationId xmlns:a16="http://schemas.microsoft.com/office/drawing/2014/main" id="{1F8A6CBF-EB2C-4192-B3C1-755339D52D14}"/>
                    </a:ext>
                  </a:extLst>
                </p:cNvPr>
                <p:cNvSpPr>
                  <a:spLocks noChangeArrowheads="1"/>
                </p:cNvSpPr>
                <p:nvPr/>
              </p:nvSpPr>
              <p:spPr bwMode="auto">
                <a:xfrm>
                  <a:off x="3270250" y="2809875"/>
                  <a:ext cx="198438" cy="201613"/>
                </a:xfrm>
                <a:prstGeom prst="ellipse">
                  <a:avLst/>
                </a:prstGeom>
                <a:solidFill>
                  <a:srgbClr val="FF8C00"/>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4" name="Oval 103">
                  <a:extLst>
                    <a:ext uri="{FF2B5EF4-FFF2-40B4-BE49-F238E27FC236}">
                      <a16:creationId xmlns:a16="http://schemas.microsoft.com/office/drawing/2014/main" id="{4E7A5C92-1450-4528-A6A2-DF2F22E91AE5}"/>
                    </a:ext>
                  </a:extLst>
                </p:cNvPr>
                <p:cNvSpPr>
                  <a:spLocks noChangeArrowheads="1"/>
                </p:cNvSpPr>
                <p:nvPr/>
              </p:nvSpPr>
              <p:spPr bwMode="auto">
                <a:xfrm>
                  <a:off x="3321050" y="2862263"/>
                  <a:ext cx="95250"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91" name="Group 90">
                <a:extLst>
                  <a:ext uri="{FF2B5EF4-FFF2-40B4-BE49-F238E27FC236}">
                    <a16:creationId xmlns:a16="http://schemas.microsoft.com/office/drawing/2014/main" id="{CE9E98D0-32CF-4720-9E32-F8AF40890AA8}"/>
                  </a:ext>
                </a:extLst>
              </p:cNvPr>
              <p:cNvGrpSpPr/>
              <p:nvPr/>
            </p:nvGrpSpPr>
            <p:grpSpPr>
              <a:xfrm>
                <a:off x="8550986" y="2876630"/>
                <a:ext cx="266662" cy="266662"/>
                <a:chOff x="6413500" y="2157413"/>
                <a:chExt cx="200025" cy="200025"/>
              </a:xfrm>
            </p:grpSpPr>
            <p:sp>
              <p:nvSpPr>
                <p:cNvPr id="101" name="Oval 100">
                  <a:extLst>
                    <a:ext uri="{FF2B5EF4-FFF2-40B4-BE49-F238E27FC236}">
                      <a16:creationId xmlns:a16="http://schemas.microsoft.com/office/drawing/2014/main" id="{3A801044-36C3-4F7D-82FA-D86BAC3E7C62}"/>
                    </a:ext>
                  </a:extLst>
                </p:cNvPr>
                <p:cNvSpPr>
                  <a:spLocks noChangeArrowheads="1"/>
                </p:cNvSpPr>
                <p:nvPr/>
              </p:nvSpPr>
              <p:spPr bwMode="auto">
                <a:xfrm>
                  <a:off x="6413500" y="2157413"/>
                  <a:ext cx="200025" cy="200025"/>
                </a:xfrm>
                <a:prstGeom prst="ellipse">
                  <a:avLst/>
                </a:prstGeom>
                <a:solidFill>
                  <a:srgbClr val="FF8C00"/>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2" name="Oval 12">
                  <a:extLst>
                    <a:ext uri="{FF2B5EF4-FFF2-40B4-BE49-F238E27FC236}">
                      <a16:creationId xmlns:a16="http://schemas.microsoft.com/office/drawing/2014/main" id="{942A1E3A-40EE-4DA5-AEFA-80F31BC18F82}"/>
                    </a:ext>
                  </a:extLst>
                </p:cNvPr>
                <p:cNvSpPr>
                  <a:spLocks noChangeArrowheads="1"/>
                </p:cNvSpPr>
                <p:nvPr/>
              </p:nvSpPr>
              <p:spPr bwMode="auto">
                <a:xfrm>
                  <a:off x="6464300" y="2209800"/>
                  <a:ext cx="98425"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grpSp>
            <p:nvGrpSpPr>
              <p:cNvPr id="92" name="Group 91">
                <a:extLst>
                  <a:ext uri="{FF2B5EF4-FFF2-40B4-BE49-F238E27FC236}">
                    <a16:creationId xmlns:a16="http://schemas.microsoft.com/office/drawing/2014/main" id="{D5CC7339-6517-43FE-8D3D-EA6184F01D84}"/>
                  </a:ext>
                </a:extLst>
              </p:cNvPr>
              <p:cNvGrpSpPr/>
              <p:nvPr/>
            </p:nvGrpSpPr>
            <p:grpSpPr>
              <a:xfrm>
                <a:off x="8817649" y="1885114"/>
                <a:ext cx="266662" cy="266662"/>
                <a:chOff x="6613525" y="1413670"/>
                <a:chExt cx="200025" cy="200025"/>
              </a:xfrm>
            </p:grpSpPr>
            <p:sp>
              <p:nvSpPr>
                <p:cNvPr id="99" name="Oval 98">
                  <a:extLst>
                    <a:ext uri="{FF2B5EF4-FFF2-40B4-BE49-F238E27FC236}">
                      <a16:creationId xmlns:a16="http://schemas.microsoft.com/office/drawing/2014/main" id="{27C97217-C83A-4F66-8CD6-DC0187F8271A}"/>
                    </a:ext>
                  </a:extLst>
                </p:cNvPr>
                <p:cNvSpPr>
                  <a:spLocks noChangeArrowheads="1"/>
                </p:cNvSpPr>
                <p:nvPr/>
              </p:nvSpPr>
              <p:spPr bwMode="auto">
                <a:xfrm>
                  <a:off x="6613525" y="1413670"/>
                  <a:ext cx="200025" cy="200025"/>
                </a:xfrm>
                <a:prstGeom prst="ellipse">
                  <a:avLst/>
                </a:prstGeom>
                <a:solidFill>
                  <a:srgbClr val="FF8C00"/>
                </a:solidFill>
                <a:ln w="9525" cap="flat">
                  <a:noFill/>
                  <a:prstDash val="solid"/>
                  <a:miter lim="800000"/>
                  <a:headEnd/>
                  <a:tailEnd/>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100" name="Oval 12">
                  <a:extLst>
                    <a:ext uri="{FF2B5EF4-FFF2-40B4-BE49-F238E27FC236}">
                      <a16:creationId xmlns:a16="http://schemas.microsoft.com/office/drawing/2014/main" id="{9E2B5461-0016-4976-8D2A-01FA3646DC18}"/>
                    </a:ext>
                  </a:extLst>
                </p:cNvPr>
                <p:cNvSpPr>
                  <a:spLocks noChangeArrowheads="1"/>
                </p:cNvSpPr>
                <p:nvPr/>
              </p:nvSpPr>
              <p:spPr bwMode="auto">
                <a:xfrm>
                  <a:off x="6664325" y="1466057"/>
                  <a:ext cx="98425" cy="95250"/>
                </a:xfrm>
                <a:prstGeom prst="ellipse">
                  <a:avLst/>
                </a:prstGeom>
                <a:solidFill>
                  <a:srgbClr val="737373"/>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grpSp>
          <p:sp>
            <p:nvSpPr>
              <p:cNvPr id="93" name="Freeform 424">
                <a:extLst>
                  <a:ext uri="{FF2B5EF4-FFF2-40B4-BE49-F238E27FC236}">
                    <a16:creationId xmlns:a16="http://schemas.microsoft.com/office/drawing/2014/main" id="{B6BF471C-1254-4A3C-9609-9FC49A120ED2}"/>
                  </a:ext>
                </a:extLst>
              </p:cNvPr>
              <p:cNvSpPr>
                <a:spLocks/>
              </p:cNvSpPr>
              <p:nvPr/>
            </p:nvSpPr>
            <p:spPr bwMode="auto">
              <a:xfrm rot="1160189">
                <a:off x="6313278" y="1759586"/>
                <a:ext cx="391546" cy="352110"/>
              </a:xfrm>
              <a:custGeom>
                <a:avLst/>
                <a:gdLst>
                  <a:gd name="T0" fmla="*/ 126 w 148"/>
                  <a:gd name="T1" fmla="*/ 57 h 133"/>
                  <a:gd name="T2" fmla="*/ 107 w 148"/>
                  <a:gd name="T3" fmla="*/ 65 h 133"/>
                  <a:gd name="T4" fmla="*/ 94 w 148"/>
                  <a:gd name="T5" fmla="*/ 127 h 133"/>
                  <a:gd name="T6" fmla="*/ 92 w 148"/>
                  <a:gd name="T7" fmla="*/ 129 h 133"/>
                  <a:gd name="T8" fmla="*/ 78 w 148"/>
                  <a:gd name="T9" fmla="*/ 133 h 133"/>
                  <a:gd name="T10" fmla="*/ 76 w 148"/>
                  <a:gd name="T11" fmla="*/ 132 h 133"/>
                  <a:gd name="T12" fmla="*/ 76 w 148"/>
                  <a:gd name="T13" fmla="*/ 132 h 133"/>
                  <a:gd name="T14" fmla="*/ 74 w 148"/>
                  <a:gd name="T15" fmla="*/ 130 h 133"/>
                  <a:gd name="T16" fmla="*/ 70 w 148"/>
                  <a:gd name="T17" fmla="*/ 78 h 133"/>
                  <a:gd name="T18" fmla="*/ 40 w 148"/>
                  <a:gd name="T19" fmla="*/ 90 h 133"/>
                  <a:gd name="T20" fmla="*/ 37 w 148"/>
                  <a:gd name="T21" fmla="*/ 108 h 133"/>
                  <a:gd name="T22" fmla="*/ 35 w 148"/>
                  <a:gd name="T23" fmla="*/ 110 h 133"/>
                  <a:gd name="T24" fmla="*/ 24 w 148"/>
                  <a:gd name="T25" fmla="*/ 114 h 133"/>
                  <a:gd name="T26" fmla="*/ 22 w 148"/>
                  <a:gd name="T27" fmla="*/ 114 h 133"/>
                  <a:gd name="T28" fmla="*/ 21 w 148"/>
                  <a:gd name="T29" fmla="*/ 114 h 133"/>
                  <a:gd name="T30" fmla="*/ 20 w 148"/>
                  <a:gd name="T31" fmla="*/ 112 h 133"/>
                  <a:gd name="T32" fmla="*/ 14 w 148"/>
                  <a:gd name="T33" fmla="*/ 85 h 133"/>
                  <a:gd name="T34" fmla="*/ 0 w 148"/>
                  <a:gd name="T35" fmla="*/ 60 h 133"/>
                  <a:gd name="T36" fmla="*/ 0 w 148"/>
                  <a:gd name="T37" fmla="*/ 58 h 133"/>
                  <a:gd name="T38" fmla="*/ 2 w 148"/>
                  <a:gd name="T39" fmla="*/ 56 h 133"/>
                  <a:gd name="T40" fmla="*/ 13 w 148"/>
                  <a:gd name="T41" fmla="*/ 51 h 133"/>
                  <a:gd name="T42" fmla="*/ 15 w 148"/>
                  <a:gd name="T43" fmla="*/ 52 h 133"/>
                  <a:gd name="T44" fmla="*/ 16 w 148"/>
                  <a:gd name="T45" fmla="*/ 52 h 133"/>
                  <a:gd name="T46" fmla="*/ 30 w 148"/>
                  <a:gd name="T47" fmla="*/ 63 h 133"/>
                  <a:gd name="T48" fmla="*/ 60 w 148"/>
                  <a:gd name="T49" fmla="*/ 52 h 133"/>
                  <a:gd name="T50" fmla="*/ 29 w 148"/>
                  <a:gd name="T51" fmla="*/ 10 h 133"/>
                  <a:gd name="T52" fmla="*/ 29 w 148"/>
                  <a:gd name="T53" fmla="*/ 8 h 133"/>
                  <a:gd name="T54" fmla="*/ 30 w 148"/>
                  <a:gd name="T55" fmla="*/ 6 h 133"/>
                  <a:gd name="T56" fmla="*/ 45 w 148"/>
                  <a:gd name="T57" fmla="*/ 0 h 133"/>
                  <a:gd name="T58" fmla="*/ 48 w 148"/>
                  <a:gd name="T59" fmla="*/ 1 h 133"/>
                  <a:gd name="T60" fmla="*/ 97 w 148"/>
                  <a:gd name="T61" fmla="*/ 38 h 133"/>
                  <a:gd name="T62" fmla="*/ 116 w 148"/>
                  <a:gd name="T63" fmla="*/ 31 h 133"/>
                  <a:gd name="T64" fmla="*/ 145 w 148"/>
                  <a:gd name="T65" fmla="*/ 35 h 133"/>
                  <a:gd name="T66" fmla="*/ 126 w 148"/>
                  <a:gd name="T67"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133">
                    <a:moveTo>
                      <a:pt x="126" y="57"/>
                    </a:moveTo>
                    <a:cubicBezTo>
                      <a:pt x="107" y="65"/>
                      <a:pt x="107" y="65"/>
                      <a:pt x="107" y="65"/>
                    </a:cubicBezTo>
                    <a:cubicBezTo>
                      <a:pt x="94" y="127"/>
                      <a:pt x="94" y="127"/>
                      <a:pt x="94" y="127"/>
                    </a:cubicBezTo>
                    <a:cubicBezTo>
                      <a:pt x="94" y="128"/>
                      <a:pt x="93" y="129"/>
                      <a:pt x="92" y="129"/>
                    </a:cubicBezTo>
                    <a:cubicBezTo>
                      <a:pt x="78" y="133"/>
                      <a:pt x="78" y="133"/>
                      <a:pt x="78" y="133"/>
                    </a:cubicBezTo>
                    <a:cubicBezTo>
                      <a:pt x="77" y="133"/>
                      <a:pt x="77" y="133"/>
                      <a:pt x="76" y="132"/>
                    </a:cubicBezTo>
                    <a:cubicBezTo>
                      <a:pt x="76" y="132"/>
                      <a:pt x="76" y="132"/>
                      <a:pt x="76" y="132"/>
                    </a:cubicBezTo>
                    <a:cubicBezTo>
                      <a:pt x="75" y="132"/>
                      <a:pt x="74" y="131"/>
                      <a:pt x="74" y="130"/>
                    </a:cubicBezTo>
                    <a:cubicBezTo>
                      <a:pt x="70" y="78"/>
                      <a:pt x="70" y="78"/>
                      <a:pt x="70" y="78"/>
                    </a:cubicBezTo>
                    <a:cubicBezTo>
                      <a:pt x="40" y="90"/>
                      <a:pt x="40" y="90"/>
                      <a:pt x="40" y="90"/>
                    </a:cubicBezTo>
                    <a:cubicBezTo>
                      <a:pt x="37" y="108"/>
                      <a:pt x="37" y="108"/>
                      <a:pt x="37" y="108"/>
                    </a:cubicBezTo>
                    <a:cubicBezTo>
                      <a:pt x="37" y="109"/>
                      <a:pt x="36" y="109"/>
                      <a:pt x="35" y="110"/>
                    </a:cubicBezTo>
                    <a:cubicBezTo>
                      <a:pt x="24" y="114"/>
                      <a:pt x="24" y="114"/>
                      <a:pt x="24" y="114"/>
                    </a:cubicBezTo>
                    <a:cubicBezTo>
                      <a:pt x="23" y="114"/>
                      <a:pt x="22" y="114"/>
                      <a:pt x="22" y="114"/>
                    </a:cubicBezTo>
                    <a:cubicBezTo>
                      <a:pt x="21" y="114"/>
                      <a:pt x="21" y="114"/>
                      <a:pt x="21" y="114"/>
                    </a:cubicBezTo>
                    <a:cubicBezTo>
                      <a:pt x="21" y="114"/>
                      <a:pt x="20" y="113"/>
                      <a:pt x="20" y="112"/>
                    </a:cubicBezTo>
                    <a:cubicBezTo>
                      <a:pt x="14" y="85"/>
                      <a:pt x="14" y="85"/>
                      <a:pt x="14" y="85"/>
                    </a:cubicBezTo>
                    <a:cubicBezTo>
                      <a:pt x="0" y="60"/>
                      <a:pt x="0" y="60"/>
                      <a:pt x="0" y="60"/>
                    </a:cubicBezTo>
                    <a:cubicBezTo>
                      <a:pt x="0" y="59"/>
                      <a:pt x="0" y="58"/>
                      <a:pt x="0" y="58"/>
                    </a:cubicBezTo>
                    <a:cubicBezTo>
                      <a:pt x="0" y="57"/>
                      <a:pt x="1" y="56"/>
                      <a:pt x="2" y="56"/>
                    </a:cubicBezTo>
                    <a:cubicBezTo>
                      <a:pt x="13" y="51"/>
                      <a:pt x="13" y="51"/>
                      <a:pt x="13" y="51"/>
                    </a:cubicBezTo>
                    <a:cubicBezTo>
                      <a:pt x="14" y="51"/>
                      <a:pt x="15" y="51"/>
                      <a:pt x="15" y="52"/>
                    </a:cubicBezTo>
                    <a:cubicBezTo>
                      <a:pt x="15" y="52"/>
                      <a:pt x="16" y="52"/>
                      <a:pt x="16" y="52"/>
                    </a:cubicBezTo>
                    <a:cubicBezTo>
                      <a:pt x="30" y="63"/>
                      <a:pt x="30" y="63"/>
                      <a:pt x="30" y="63"/>
                    </a:cubicBezTo>
                    <a:cubicBezTo>
                      <a:pt x="60" y="52"/>
                      <a:pt x="60" y="52"/>
                      <a:pt x="60" y="52"/>
                    </a:cubicBezTo>
                    <a:cubicBezTo>
                      <a:pt x="29" y="10"/>
                      <a:pt x="29" y="10"/>
                      <a:pt x="29" y="10"/>
                    </a:cubicBezTo>
                    <a:cubicBezTo>
                      <a:pt x="29" y="10"/>
                      <a:pt x="28" y="9"/>
                      <a:pt x="29" y="8"/>
                    </a:cubicBezTo>
                    <a:cubicBezTo>
                      <a:pt x="29" y="7"/>
                      <a:pt x="29" y="6"/>
                      <a:pt x="30" y="6"/>
                    </a:cubicBezTo>
                    <a:cubicBezTo>
                      <a:pt x="45" y="0"/>
                      <a:pt x="45" y="0"/>
                      <a:pt x="45" y="0"/>
                    </a:cubicBezTo>
                    <a:cubicBezTo>
                      <a:pt x="46" y="0"/>
                      <a:pt x="47" y="0"/>
                      <a:pt x="48" y="1"/>
                    </a:cubicBezTo>
                    <a:cubicBezTo>
                      <a:pt x="97" y="38"/>
                      <a:pt x="97" y="38"/>
                      <a:pt x="97" y="38"/>
                    </a:cubicBezTo>
                    <a:cubicBezTo>
                      <a:pt x="116" y="31"/>
                      <a:pt x="116" y="31"/>
                      <a:pt x="116" y="31"/>
                    </a:cubicBezTo>
                    <a:cubicBezTo>
                      <a:pt x="127" y="27"/>
                      <a:pt x="142" y="27"/>
                      <a:pt x="145" y="35"/>
                    </a:cubicBezTo>
                    <a:cubicBezTo>
                      <a:pt x="148" y="42"/>
                      <a:pt x="137" y="53"/>
                      <a:pt x="126" y="57"/>
                    </a:cubicBezTo>
                    <a:close/>
                  </a:path>
                </a:pathLst>
              </a:custGeom>
              <a:solidFill>
                <a:srgbClr val="FF8C00"/>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94" name="Freeform 45">
                <a:extLst>
                  <a:ext uri="{FF2B5EF4-FFF2-40B4-BE49-F238E27FC236}">
                    <a16:creationId xmlns:a16="http://schemas.microsoft.com/office/drawing/2014/main" id="{3CB9EB3D-2EA2-47B7-9558-94E9DF9F9311}"/>
                  </a:ext>
                </a:extLst>
              </p:cNvPr>
              <p:cNvSpPr>
                <a:spLocks noEditPoints="1"/>
              </p:cNvSpPr>
              <p:nvPr/>
            </p:nvSpPr>
            <p:spPr bwMode="auto">
              <a:xfrm rot="306572">
                <a:off x="3000089" y="3087998"/>
                <a:ext cx="321828" cy="251865"/>
              </a:xfrm>
              <a:custGeom>
                <a:avLst/>
                <a:gdLst>
                  <a:gd name="T0" fmla="*/ 380 w 380"/>
                  <a:gd name="T1" fmla="*/ 231 h 297"/>
                  <a:gd name="T2" fmla="*/ 374 w 380"/>
                  <a:gd name="T3" fmla="*/ 237 h 297"/>
                  <a:gd name="T4" fmla="*/ 356 w 380"/>
                  <a:gd name="T5" fmla="*/ 237 h 297"/>
                  <a:gd name="T6" fmla="*/ 356 w 380"/>
                  <a:gd name="T7" fmla="*/ 261 h 297"/>
                  <a:gd name="T8" fmla="*/ 320 w 380"/>
                  <a:gd name="T9" fmla="*/ 297 h 297"/>
                  <a:gd name="T10" fmla="*/ 285 w 380"/>
                  <a:gd name="T11" fmla="*/ 261 h 297"/>
                  <a:gd name="T12" fmla="*/ 285 w 380"/>
                  <a:gd name="T13" fmla="*/ 237 h 297"/>
                  <a:gd name="T14" fmla="*/ 95 w 380"/>
                  <a:gd name="T15" fmla="*/ 237 h 297"/>
                  <a:gd name="T16" fmla="*/ 95 w 380"/>
                  <a:gd name="T17" fmla="*/ 261 h 297"/>
                  <a:gd name="T18" fmla="*/ 59 w 380"/>
                  <a:gd name="T19" fmla="*/ 297 h 297"/>
                  <a:gd name="T20" fmla="*/ 23 w 380"/>
                  <a:gd name="T21" fmla="*/ 261 h 297"/>
                  <a:gd name="T22" fmla="*/ 23 w 380"/>
                  <a:gd name="T23" fmla="*/ 237 h 297"/>
                  <a:gd name="T24" fmla="*/ 6 w 380"/>
                  <a:gd name="T25" fmla="*/ 237 h 297"/>
                  <a:gd name="T26" fmla="*/ 0 w 380"/>
                  <a:gd name="T27" fmla="*/ 231 h 297"/>
                  <a:gd name="T28" fmla="*/ 0 w 380"/>
                  <a:gd name="T29" fmla="*/ 160 h 297"/>
                  <a:gd name="T30" fmla="*/ 41 w 380"/>
                  <a:gd name="T31" fmla="*/ 118 h 297"/>
                  <a:gd name="T32" fmla="*/ 46 w 380"/>
                  <a:gd name="T33" fmla="*/ 118 h 297"/>
                  <a:gd name="T34" fmla="*/ 66 w 380"/>
                  <a:gd name="T35" fmla="*/ 41 h 297"/>
                  <a:gd name="T36" fmla="*/ 118 w 380"/>
                  <a:gd name="T37" fmla="*/ 0 h 297"/>
                  <a:gd name="T38" fmla="*/ 261 w 380"/>
                  <a:gd name="T39" fmla="*/ 0 h 297"/>
                  <a:gd name="T40" fmla="*/ 313 w 380"/>
                  <a:gd name="T41" fmla="*/ 41 h 297"/>
                  <a:gd name="T42" fmla="*/ 333 w 380"/>
                  <a:gd name="T43" fmla="*/ 118 h 297"/>
                  <a:gd name="T44" fmla="*/ 338 w 380"/>
                  <a:gd name="T45" fmla="*/ 118 h 297"/>
                  <a:gd name="T46" fmla="*/ 380 w 380"/>
                  <a:gd name="T47" fmla="*/ 160 h 297"/>
                  <a:gd name="T48" fmla="*/ 380 w 380"/>
                  <a:gd name="T49" fmla="*/ 231 h 297"/>
                  <a:gd name="T50" fmla="*/ 59 w 380"/>
                  <a:gd name="T51" fmla="*/ 148 h 297"/>
                  <a:gd name="T52" fmla="*/ 29 w 380"/>
                  <a:gd name="T53" fmla="*/ 178 h 297"/>
                  <a:gd name="T54" fmla="*/ 59 w 380"/>
                  <a:gd name="T55" fmla="*/ 208 h 297"/>
                  <a:gd name="T56" fmla="*/ 89 w 380"/>
                  <a:gd name="T57" fmla="*/ 178 h 297"/>
                  <a:gd name="T58" fmla="*/ 59 w 380"/>
                  <a:gd name="T59" fmla="*/ 148 h 297"/>
                  <a:gd name="T60" fmla="*/ 284 w 380"/>
                  <a:gd name="T61" fmla="*/ 118 h 297"/>
                  <a:gd name="T62" fmla="*/ 267 w 380"/>
                  <a:gd name="T63" fmla="*/ 52 h 297"/>
                  <a:gd name="T64" fmla="*/ 261 w 380"/>
                  <a:gd name="T65" fmla="*/ 47 h 297"/>
                  <a:gd name="T66" fmla="*/ 118 w 380"/>
                  <a:gd name="T67" fmla="*/ 47 h 297"/>
                  <a:gd name="T68" fmla="*/ 112 w 380"/>
                  <a:gd name="T69" fmla="*/ 52 h 297"/>
                  <a:gd name="T70" fmla="*/ 95 w 380"/>
                  <a:gd name="T71" fmla="*/ 118 h 297"/>
                  <a:gd name="T72" fmla="*/ 284 w 380"/>
                  <a:gd name="T73" fmla="*/ 118 h 297"/>
                  <a:gd name="T74" fmla="*/ 320 w 380"/>
                  <a:gd name="T75" fmla="*/ 148 h 297"/>
                  <a:gd name="T76" fmla="*/ 291 w 380"/>
                  <a:gd name="T77" fmla="*/ 178 h 297"/>
                  <a:gd name="T78" fmla="*/ 320 w 380"/>
                  <a:gd name="T79" fmla="*/ 208 h 297"/>
                  <a:gd name="T80" fmla="*/ 350 w 380"/>
                  <a:gd name="T81" fmla="*/ 178 h 297"/>
                  <a:gd name="T82" fmla="*/ 320 w 380"/>
                  <a:gd name="T83" fmla="*/ 14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297">
                    <a:moveTo>
                      <a:pt x="380" y="231"/>
                    </a:moveTo>
                    <a:cubicBezTo>
                      <a:pt x="380" y="235"/>
                      <a:pt x="377" y="237"/>
                      <a:pt x="374" y="237"/>
                    </a:cubicBezTo>
                    <a:cubicBezTo>
                      <a:pt x="356" y="237"/>
                      <a:pt x="356" y="237"/>
                      <a:pt x="356" y="237"/>
                    </a:cubicBezTo>
                    <a:cubicBezTo>
                      <a:pt x="356" y="261"/>
                      <a:pt x="356" y="261"/>
                      <a:pt x="356" y="261"/>
                    </a:cubicBezTo>
                    <a:cubicBezTo>
                      <a:pt x="356" y="281"/>
                      <a:pt x="340" y="297"/>
                      <a:pt x="320" y="297"/>
                    </a:cubicBezTo>
                    <a:cubicBezTo>
                      <a:pt x="301" y="297"/>
                      <a:pt x="285" y="281"/>
                      <a:pt x="285" y="261"/>
                    </a:cubicBezTo>
                    <a:cubicBezTo>
                      <a:pt x="285" y="237"/>
                      <a:pt x="285" y="237"/>
                      <a:pt x="285" y="237"/>
                    </a:cubicBezTo>
                    <a:cubicBezTo>
                      <a:pt x="95" y="237"/>
                      <a:pt x="95" y="237"/>
                      <a:pt x="95" y="237"/>
                    </a:cubicBezTo>
                    <a:cubicBezTo>
                      <a:pt x="95" y="261"/>
                      <a:pt x="95" y="261"/>
                      <a:pt x="95" y="261"/>
                    </a:cubicBezTo>
                    <a:cubicBezTo>
                      <a:pt x="95" y="281"/>
                      <a:pt x="79" y="297"/>
                      <a:pt x="59" y="297"/>
                    </a:cubicBezTo>
                    <a:cubicBezTo>
                      <a:pt x="39" y="297"/>
                      <a:pt x="23" y="281"/>
                      <a:pt x="23" y="261"/>
                    </a:cubicBezTo>
                    <a:cubicBezTo>
                      <a:pt x="23" y="237"/>
                      <a:pt x="23" y="237"/>
                      <a:pt x="23" y="237"/>
                    </a:cubicBezTo>
                    <a:cubicBezTo>
                      <a:pt x="6" y="237"/>
                      <a:pt x="6" y="237"/>
                      <a:pt x="6" y="237"/>
                    </a:cubicBezTo>
                    <a:cubicBezTo>
                      <a:pt x="2" y="237"/>
                      <a:pt x="0" y="235"/>
                      <a:pt x="0" y="231"/>
                    </a:cubicBezTo>
                    <a:cubicBezTo>
                      <a:pt x="0" y="160"/>
                      <a:pt x="0" y="160"/>
                      <a:pt x="0" y="160"/>
                    </a:cubicBezTo>
                    <a:cubicBezTo>
                      <a:pt x="0" y="137"/>
                      <a:pt x="18" y="118"/>
                      <a:pt x="41" y="118"/>
                    </a:cubicBezTo>
                    <a:cubicBezTo>
                      <a:pt x="46" y="118"/>
                      <a:pt x="46" y="118"/>
                      <a:pt x="46" y="118"/>
                    </a:cubicBezTo>
                    <a:cubicBezTo>
                      <a:pt x="66" y="41"/>
                      <a:pt x="66" y="41"/>
                      <a:pt x="66" y="41"/>
                    </a:cubicBezTo>
                    <a:cubicBezTo>
                      <a:pt x="72" y="17"/>
                      <a:pt x="94" y="0"/>
                      <a:pt x="118" y="0"/>
                    </a:cubicBezTo>
                    <a:cubicBezTo>
                      <a:pt x="261" y="0"/>
                      <a:pt x="261" y="0"/>
                      <a:pt x="261" y="0"/>
                    </a:cubicBezTo>
                    <a:cubicBezTo>
                      <a:pt x="285" y="0"/>
                      <a:pt x="308" y="17"/>
                      <a:pt x="313" y="41"/>
                    </a:cubicBezTo>
                    <a:cubicBezTo>
                      <a:pt x="333" y="118"/>
                      <a:pt x="333" y="118"/>
                      <a:pt x="333" y="118"/>
                    </a:cubicBezTo>
                    <a:cubicBezTo>
                      <a:pt x="338" y="118"/>
                      <a:pt x="338" y="118"/>
                      <a:pt x="338" y="118"/>
                    </a:cubicBezTo>
                    <a:cubicBezTo>
                      <a:pt x="361" y="118"/>
                      <a:pt x="380" y="137"/>
                      <a:pt x="380" y="160"/>
                    </a:cubicBezTo>
                    <a:lnTo>
                      <a:pt x="380" y="231"/>
                    </a:lnTo>
                    <a:close/>
                    <a:moveTo>
                      <a:pt x="59" y="148"/>
                    </a:moveTo>
                    <a:cubicBezTo>
                      <a:pt x="43" y="148"/>
                      <a:pt x="29" y="162"/>
                      <a:pt x="29" y="178"/>
                    </a:cubicBezTo>
                    <a:cubicBezTo>
                      <a:pt x="29" y="194"/>
                      <a:pt x="43" y="208"/>
                      <a:pt x="59" y="208"/>
                    </a:cubicBezTo>
                    <a:cubicBezTo>
                      <a:pt x="75" y="208"/>
                      <a:pt x="89" y="194"/>
                      <a:pt x="89" y="178"/>
                    </a:cubicBezTo>
                    <a:cubicBezTo>
                      <a:pt x="89" y="162"/>
                      <a:pt x="75" y="148"/>
                      <a:pt x="59" y="148"/>
                    </a:cubicBezTo>
                    <a:close/>
                    <a:moveTo>
                      <a:pt x="284" y="118"/>
                    </a:moveTo>
                    <a:cubicBezTo>
                      <a:pt x="267" y="52"/>
                      <a:pt x="267" y="52"/>
                      <a:pt x="267" y="52"/>
                    </a:cubicBezTo>
                    <a:cubicBezTo>
                      <a:pt x="267" y="50"/>
                      <a:pt x="263" y="47"/>
                      <a:pt x="261" y="47"/>
                    </a:cubicBezTo>
                    <a:cubicBezTo>
                      <a:pt x="118" y="47"/>
                      <a:pt x="118" y="47"/>
                      <a:pt x="118" y="47"/>
                    </a:cubicBezTo>
                    <a:cubicBezTo>
                      <a:pt x="116" y="47"/>
                      <a:pt x="113" y="50"/>
                      <a:pt x="112" y="52"/>
                    </a:cubicBezTo>
                    <a:cubicBezTo>
                      <a:pt x="95" y="118"/>
                      <a:pt x="95" y="118"/>
                      <a:pt x="95" y="118"/>
                    </a:cubicBezTo>
                    <a:lnTo>
                      <a:pt x="284" y="118"/>
                    </a:lnTo>
                    <a:close/>
                    <a:moveTo>
                      <a:pt x="320" y="148"/>
                    </a:moveTo>
                    <a:cubicBezTo>
                      <a:pt x="304" y="148"/>
                      <a:pt x="291" y="162"/>
                      <a:pt x="291" y="178"/>
                    </a:cubicBezTo>
                    <a:cubicBezTo>
                      <a:pt x="291" y="194"/>
                      <a:pt x="304" y="208"/>
                      <a:pt x="320" y="208"/>
                    </a:cubicBezTo>
                    <a:cubicBezTo>
                      <a:pt x="337" y="208"/>
                      <a:pt x="350" y="194"/>
                      <a:pt x="350" y="178"/>
                    </a:cubicBezTo>
                    <a:cubicBezTo>
                      <a:pt x="350" y="162"/>
                      <a:pt x="337" y="148"/>
                      <a:pt x="320" y="148"/>
                    </a:cubicBezTo>
                    <a:close/>
                  </a:path>
                </a:pathLst>
              </a:custGeom>
              <a:solidFill>
                <a:srgbClr val="D83B01"/>
              </a:solidFill>
              <a:ln>
                <a:noFill/>
              </a:ln>
            </p:spPr>
            <p:txBody>
              <a:bodyPr vert="horz" wrap="square" lIns="121903" tIns="60952" rIns="121903" bIns="60952" numCol="1" anchor="t" anchorCtr="0" compatLnSpc="1">
                <a:prstTxWarp prst="textNoShape">
                  <a:avLst/>
                </a:prstTxWarp>
              </a:bodyPr>
              <a:lstStyle/>
              <a:p>
                <a:pPr marL="0" marR="0" lvl="0" indent="0" defTabSz="121893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353535"/>
                  </a:solidFill>
                  <a:effectLst/>
                  <a:uLnTx/>
                  <a:uFillTx/>
                  <a:latin typeface="Calibri"/>
                  <a:cs typeface="+mn-cs"/>
                </a:endParaRPr>
              </a:p>
            </p:txBody>
          </p:sp>
          <p:sp>
            <p:nvSpPr>
              <p:cNvPr id="95" name="Freeform 62">
                <a:extLst>
                  <a:ext uri="{FF2B5EF4-FFF2-40B4-BE49-F238E27FC236}">
                    <a16:creationId xmlns:a16="http://schemas.microsoft.com/office/drawing/2014/main" id="{9E8065DB-45BC-421A-9334-33068D12CE92}"/>
                  </a:ext>
                </a:extLst>
              </p:cNvPr>
              <p:cNvSpPr>
                <a:spLocks noEditPoints="1"/>
              </p:cNvSpPr>
              <p:nvPr/>
            </p:nvSpPr>
            <p:spPr bwMode="auto">
              <a:xfrm>
                <a:off x="2531212" y="2206812"/>
                <a:ext cx="191730" cy="250779"/>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rgbClr val="FFB90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alibri"/>
                  <a:cs typeface="+mn-cs"/>
                </a:endParaRPr>
              </a:p>
            </p:txBody>
          </p:sp>
          <p:sp>
            <p:nvSpPr>
              <p:cNvPr id="96" name="Freeform 62">
                <a:extLst>
                  <a:ext uri="{FF2B5EF4-FFF2-40B4-BE49-F238E27FC236}">
                    <a16:creationId xmlns:a16="http://schemas.microsoft.com/office/drawing/2014/main" id="{40E10021-EA4F-43C9-BB5F-8DB64AF327F4}"/>
                  </a:ext>
                </a:extLst>
              </p:cNvPr>
              <p:cNvSpPr>
                <a:spLocks noEditPoints="1"/>
              </p:cNvSpPr>
              <p:nvPr/>
            </p:nvSpPr>
            <p:spPr bwMode="auto">
              <a:xfrm>
                <a:off x="4193397" y="4741328"/>
                <a:ext cx="191730" cy="250779"/>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rgbClr val="FFC00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alibri"/>
                  <a:cs typeface="+mn-cs"/>
                </a:endParaRPr>
              </a:p>
            </p:txBody>
          </p:sp>
          <p:sp>
            <p:nvSpPr>
              <p:cNvPr id="97" name="Freeform 62">
                <a:extLst>
                  <a:ext uri="{FF2B5EF4-FFF2-40B4-BE49-F238E27FC236}">
                    <a16:creationId xmlns:a16="http://schemas.microsoft.com/office/drawing/2014/main" id="{355DF24C-D709-42F2-86D6-9556FF4E9B12}"/>
                  </a:ext>
                </a:extLst>
              </p:cNvPr>
              <p:cNvSpPr>
                <a:spLocks noEditPoints="1"/>
              </p:cNvSpPr>
              <p:nvPr/>
            </p:nvSpPr>
            <p:spPr bwMode="auto">
              <a:xfrm>
                <a:off x="8680876" y="2459844"/>
                <a:ext cx="191730" cy="250779"/>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rgbClr val="E6E6E6"/>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alibri"/>
                  <a:cs typeface="+mn-cs"/>
                </a:endParaRPr>
              </a:p>
            </p:txBody>
          </p:sp>
          <p:sp>
            <p:nvSpPr>
              <p:cNvPr id="98" name="Freeform 62">
                <a:extLst>
                  <a:ext uri="{FF2B5EF4-FFF2-40B4-BE49-F238E27FC236}">
                    <a16:creationId xmlns:a16="http://schemas.microsoft.com/office/drawing/2014/main" id="{1670F13D-25A5-4F20-88AB-120C3BBD06DB}"/>
                  </a:ext>
                </a:extLst>
              </p:cNvPr>
              <p:cNvSpPr>
                <a:spLocks noEditPoints="1"/>
              </p:cNvSpPr>
              <p:nvPr/>
            </p:nvSpPr>
            <p:spPr bwMode="auto">
              <a:xfrm>
                <a:off x="9680423" y="4734338"/>
                <a:ext cx="191730" cy="250779"/>
              </a:xfrm>
              <a:custGeom>
                <a:avLst/>
                <a:gdLst>
                  <a:gd name="T0" fmla="*/ 214 w 214"/>
                  <a:gd name="T1" fmla="*/ 231 h 261"/>
                  <a:gd name="T2" fmla="*/ 184 w 214"/>
                  <a:gd name="T3" fmla="*/ 261 h 261"/>
                  <a:gd name="T4" fmla="*/ 30 w 214"/>
                  <a:gd name="T5" fmla="*/ 261 h 261"/>
                  <a:gd name="T6" fmla="*/ 0 w 214"/>
                  <a:gd name="T7" fmla="*/ 231 h 261"/>
                  <a:gd name="T8" fmla="*/ 0 w 214"/>
                  <a:gd name="T9" fmla="*/ 29 h 261"/>
                  <a:gd name="T10" fmla="*/ 30 w 214"/>
                  <a:gd name="T11" fmla="*/ 0 h 261"/>
                  <a:gd name="T12" fmla="*/ 184 w 214"/>
                  <a:gd name="T13" fmla="*/ 0 h 261"/>
                  <a:gd name="T14" fmla="*/ 214 w 214"/>
                  <a:gd name="T15" fmla="*/ 29 h 261"/>
                  <a:gd name="T16" fmla="*/ 214 w 214"/>
                  <a:gd name="T17" fmla="*/ 231 h 261"/>
                  <a:gd name="T18" fmla="*/ 190 w 214"/>
                  <a:gd name="T19" fmla="*/ 29 h 261"/>
                  <a:gd name="T20" fmla="*/ 184 w 214"/>
                  <a:gd name="T21" fmla="*/ 23 h 261"/>
                  <a:gd name="T22" fmla="*/ 30 w 214"/>
                  <a:gd name="T23" fmla="*/ 23 h 261"/>
                  <a:gd name="T24" fmla="*/ 24 w 214"/>
                  <a:gd name="T25" fmla="*/ 29 h 261"/>
                  <a:gd name="T26" fmla="*/ 24 w 214"/>
                  <a:gd name="T27" fmla="*/ 207 h 261"/>
                  <a:gd name="T28" fmla="*/ 30 w 214"/>
                  <a:gd name="T29" fmla="*/ 213 h 261"/>
                  <a:gd name="T30" fmla="*/ 184 w 214"/>
                  <a:gd name="T31" fmla="*/ 213 h 261"/>
                  <a:gd name="T32" fmla="*/ 190 w 214"/>
                  <a:gd name="T33" fmla="*/ 207 h 261"/>
                  <a:gd name="T34" fmla="*/ 190 w 214"/>
                  <a:gd name="T35" fmla="*/ 29 h 261"/>
                  <a:gd name="T36" fmla="*/ 107 w 214"/>
                  <a:gd name="T37" fmla="*/ 225 h 261"/>
                  <a:gd name="T38" fmla="*/ 95 w 214"/>
                  <a:gd name="T39" fmla="*/ 237 h 261"/>
                  <a:gd name="T40" fmla="*/ 107 w 214"/>
                  <a:gd name="T41" fmla="*/ 249 h 261"/>
                  <a:gd name="T42" fmla="*/ 119 w 214"/>
                  <a:gd name="T43" fmla="*/ 237 h 261"/>
                  <a:gd name="T44" fmla="*/ 107 w 214"/>
                  <a:gd name="T45" fmla="*/ 225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1">
                    <a:moveTo>
                      <a:pt x="214" y="231"/>
                    </a:moveTo>
                    <a:cubicBezTo>
                      <a:pt x="214" y="247"/>
                      <a:pt x="200" y="261"/>
                      <a:pt x="184" y="261"/>
                    </a:cubicBezTo>
                    <a:cubicBezTo>
                      <a:pt x="30" y="261"/>
                      <a:pt x="30" y="261"/>
                      <a:pt x="30" y="261"/>
                    </a:cubicBezTo>
                    <a:cubicBezTo>
                      <a:pt x="13" y="261"/>
                      <a:pt x="0" y="247"/>
                      <a:pt x="0" y="231"/>
                    </a:cubicBezTo>
                    <a:cubicBezTo>
                      <a:pt x="0" y="29"/>
                      <a:pt x="0" y="29"/>
                      <a:pt x="0" y="29"/>
                    </a:cubicBezTo>
                    <a:cubicBezTo>
                      <a:pt x="0" y="13"/>
                      <a:pt x="13" y="0"/>
                      <a:pt x="30" y="0"/>
                    </a:cubicBezTo>
                    <a:cubicBezTo>
                      <a:pt x="184" y="0"/>
                      <a:pt x="184" y="0"/>
                      <a:pt x="184" y="0"/>
                    </a:cubicBezTo>
                    <a:cubicBezTo>
                      <a:pt x="200" y="0"/>
                      <a:pt x="214" y="13"/>
                      <a:pt x="214" y="29"/>
                    </a:cubicBezTo>
                    <a:lnTo>
                      <a:pt x="214" y="231"/>
                    </a:lnTo>
                    <a:close/>
                    <a:moveTo>
                      <a:pt x="190" y="29"/>
                    </a:moveTo>
                    <a:cubicBezTo>
                      <a:pt x="190" y="26"/>
                      <a:pt x="187" y="23"/>
                      <a:pt x="184" y="23"/>
                    </a:cubicBezTo>
                    <a:cubicBezTo>
                      <a:pt x="30" y="23"/>
                      <a:pt x="30" y="23"/>
                      <a:pt x="30" y="23"/>
                    </a:cubicBezTo>
                    <a:cubicBezTo>
                      <a:pt x="26" y="23"/>
                      <a:pt x="24" y="26"/>
                      <a:pt x="24" y="29"/>
                    </a:cubicBezTo>
                    <a:cubicBezTo>
                      <a:pt x="24" y="207"/>
                      <a:pt x="24" y="207"/>
                      <a:pt x="24" y="207"/>
                    </a:cubicBezTo>
                    <a:cubicBezTo>
                      <a:pt x="24" y="211"/>
                      <a:pt x="26" y="213"/>
                      <a:pt x="30" y="213"/>
                    </a:cubicBezTo>
                    <a:cubicBezTo>
                      <a:pt x="184" y="213"/>
                      <a:pt x="184" y="213"/>
                      <a:pt x="184" y="213"/>
                    </a:cubicBezTo>
                    <a:cubicBezTo>
                      <a:pt x="187" y="213"/>
                      <a:pt x="190" y="211"/>
                      <a:pt x="190" y="207"/>
                    </a:cubicBezTo>
                    <a:lnTo>
                      <a:pt x="190" y="29"/>
                    </a:lnTo>
                    <a:close/>
                    <a:moveTo>
                      <a:pt x="107" y="225"/>
                    </a:moveTo>
                    <a:cubicBezTo>
                      <a:pt x="100" y="225"/>
                      <a:pt x="95" y="231"/>
                      <a:pt x="95" y="237"/>
                    </a:cubicBezTo>
                    <a:cubicBezTo>
                      <a:pt x="95" y="244"/>
                      <a:pt x="100" y="249"/>
                      <a:pt x="107" y="249"/>
                    </a:cubicBezTo>
                    <a:cubicBezTo>
                      <a:pt x="113" y="249"/>
                      <a:pt x="119" y="244"/>
                      <a:pt x="119" y="237"/>
                    </a:cubicBezTo>
                    <a:cubicBezTo>
                      <a:pt x="119" y="231"/>
                      <a:pt x="113" y="225"/>
                      <a:pt x="107" y="225"/>
                    </a:cubicBezTo>
                    <a:close/>
                  </a:path>
                </a:pathLst>
              </a:custGeom>
              <a:solidFill>
                <a:srgbClr val="FFFF0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alibri"/>
                  <a:cs typeface="+mn-cs"/>
                </a:endParaRPr>
              </a:p>
            </p:txBody>
          </p:sp>
        </p:grpSp>
      </p:grpSp>
      <p:sp>
        <p:nvSpPr>
          <p:cNvPr id="125" name="TextBox 124">
            <a:extLst>
              <a:ext uri="{FF2B5EF4-FFF2-40B4-BE49-F238E27FC236}">
                <a16:creationId xmlns:a16="http://schemas.microsoft.com/office/drawing/2014/main" id="{155D54C8-7EAA-4386-A403-1D886338FB33}"/>
              </a:ext>
            </a:extLst>
          </p:cNvPr>
          <p:cNvSpPr txBox="1"/>
          <p:nvPr/>
        </p:nvSpPr>
        <p:spPr>
          <a:xfrm>
            <a:off x="222422" y="6301946"/>
            <a:ext cx="955589" cy="369332"/>
          </a:xfrm>
          <a:prstGeom prst="rect">
            <a:avLst/>
          </a:prstGeom>
          <a:noFill/>
        </p:spPr>
        <p:txBody>
          <a:bodyPr wrap="square" rtlCol="0">
            <a:spAutoFit/>
          </a:bodyPr>
          <a:lstStyle/>
          <a:p>
            <a:r>
              <a:rPr lang="en-US" dirty="0"/>
              <a:t>7-10</a:t>
            </a:r>
          </a:p>
        </p:txBody>
      </p:sp>
    </p:spTree>
    <p:extLst>
      <p:ext uri="{BB962C8B-B14F-4D97-AF65-F5344CB8AC3E}">
        <p14:creationId xmlns:p14="http://schemas.microsoft.com/office/powerpoint/2010/main" val="2206583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C604-33C4-485C-9E65-5DA24DBD818A}"/>
              </a:ext>
            </a:extLst>
          </p:cNvPr>
          <p:cNvSpPr>
            <a:spLocks noGrp="1"/>
          </p:cNvSpPr>
          <p:nvPr>
            <p:ph type="title"/>
          </p:nvPr>
        </p:nvSpPr>
        <p:spPr/>
        <p:txBody>
          <a:bodyPr/>
          <a:lstStyle/>
          <a:p>
            <a:r>
              <a:rPr lang="en-US" dirty="0"/>
              <a:t>APIs</a:t>
            </a:r>
          </a:p>
        </p:txBody>
      </p:sp>
      <p:grpSp>
        <p:nvGrpSpPr>
          <p:cNvPr id="3" name="Group 2" descr="Model-based APIs">
            <a:extLst>
              <a:ext uri="{FF2B5EF4-FFF2-40B4-BE49-F238E27FC236}">
                <a16:creationId xmlns:a16="http://schemas.microsoft.com/office/drawing/2014/main" id="{9D260AAA-C877-4CFE-A6AF-0D24F9696F75}"/>
              </a:ext>
            </a:extLst>
          </p:cNvPr>
          <p:cNvGrpSpPr/>
          <p:nvPr/>
        </p:nvGrpSpPr>
        <p:grpSpPr>
          <a:xfrm>
            <a:off x="731362" y="1743978"/>
            <a:ext cx="7238999" cy="4609507"/>
            <a:chOff x="731362" y="1743978"/>
            <a:chExt cx="7238999" cy="4609507"/>
          </a:xfrm>
        </p:grpSpPr>
        <p:grpSp>
          <p:nvGrpSpPr>
            <p:cNvPr id="4" name="Group 3">
              <a:extLst>
                <a:ext uri="{FF2B5EF4-FFF2-40B4-BE49-F238E27FC236}">
                  <a16:creationId xmlns:a16="http://schemas.microsoft.com/office/drawing/2014/main" id="{7655230B-D29E-47C6-B7FD-B3325FC6AA64}"/>
                </a:ext>
              </a:extLst>
            </p:cNvPr>
            <p:cNvGrpSpPr/>
            <p:nvPr/>
          </p:nvGrpSpPr>
          <p:grpSpPr>
            <a:xfrm>
              <a:off x="2636361" y="2760662"/>
              <a:ext cx="1668405" cy="746888"/>
              <a:chOff x="1670812" y="4304133"/>
              <a:chExt cx="2426376" cy="1086206"/>
            </a:xfrm>
          </p:grpSpPr>
          <p:sp>
            <p:nvSpPr>
              <p:cNvPr id="5" name="Rectangle 4">
                <a:extLst>
                  <a:ext uri="{FF2B5EF4-FFF2-40B4-BE49-F238E27FC236}">
                    <a16:creationId xmlns:a16="http://schemas.microsoft.com/office/drawing/2014/main" id="{383BEACD-741E-47A3-AD05-61301DD54AFB}"/>
                  </a:ext>
                </a:extLst>
              </p:cNvPr>
              <p:cNvSpPr/>
              <p:nvPr/>
            </p:nvSpPr>
            <p:spPr>
              <a:xfrm>
                <a:off x="1670812" y="4304133"/>
                <a:ext cx="2426376"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Key-Value</a:t>
                </a:r>
              </a:p>
            </p:txBody>
          </p:sp>
          <p:grpSp>
            <p:nvGrpSpPr>
              <p:cNvPr id="6" name="Group 5">
                <a:extLst>
                  <a:ext uri="{FF2B5EF4-FFF2-40B4-BE49-F238E27FC236}">
                    <a16:creationId xmlns:a16="http://schemas.microsoft.com/office/drawing/2014/main" id="{F1EEC199-DE66-4B5B-B398-D11C4280F856}"/>
                  </a:ext>
                </a:extLst>
              </p:cNvPr>
              <p:cNvGrpSpPr/>
              <p:nvPr/>
            </p:nvGrpSpPr>
            <p:grpSpPr>
              <a:xfrm>
                <a:off x="2402935" y="4760172"/>
                <a:ext cx="975811" cy="630167"/>
                <a:chOff x="2402935" y="4763251"/>
                <a:chExt cx="975811" cy="630167"/>
              </a:xfrm>
            </p:grpSpPr>
            <p:cxnSp>
              <p:nvCxnSpPr>
                <p:cNvPr id="7" name="Straight Connector 6">
                  <a:extLst>
                    <a:ext uri="{FF2B5EF4-FFF2-40B4-BE49-F238E27FC236}">
                      <a16:creationId xmlns:a16="http://schemas.microsoft.com/office/drawing/2014/main" id="{A4F5DEBD-A051-4E02-A330-5A16BF1E5DB4}"/>
                    </a:ext>
                  </a:extLst>
                </p:cNvPr>
                <p:cNvCxnSpPr>
                  <a:cxnSpLocks/>
                </p:cNvCxnSpPr>
                <p:nvPr/>
              </p:nvCxnSpPr>
              <p:spPr>
                <a:xfrm>
                  <a:off x="2577054" y="4848743"/>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8" name="Oval 7">
                  <a:extLst>
                    <a:ext uri="{FF2B5EF4-FFF2-40B4-BE49-F238E27FC236}">
                      <a16:creationId xmlns:a16="http://schemas.microsoft.com/office/drawing/2014/main" id="{7B91ABC7-770A-49DD-A90C-188F6080EA58}"/>
                    </a:ext>
                  </a:extLst>
                </p:cNvPr>
                <p:cNvSpPr/>
                <p:nvPr/>
              </p:nvSpPr>
              <p:spPr bwMode="auto">
                <a:xfrm>
                  <a:off x="2402935" y="4763251"/>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9" name="Oval 8">
                  <a:extLst>
                    <a:ext uri="{FF2B5EF4-FFF2-40B4-BE49-F238E27FC236}">
                      <a16:creationId xmlns:a16="http://schemas.microsoft.com/office/drawing/2014/main" id="{2EE2C503-47A7-48D2-8139-EF0ACCD99B58}"/>
                    </a:ext>
                  </a:extLst>
                </p:cNvPr>
                <p:cNvSpPr/>
                <p:nvPr/>
              </p:nvSpPr>
              <p:spPr bwMode="auto">
                <a:xfrm>
                  <a:off x="3220418" y="4771003"/>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10" name="Straight Connector 9">
                  <a:extLst>
                    <a:ext uri="{FF2B5EF4-FFF2-40B4-BE49-F238E27FC236}">
                      <a16:creationId xmlns:a16="http://schemas.microsoft.com/office/drawing/2014/main" id="{DC269BFC-3DA4-4747-87E2-17C741B8063D}"/>
                    </a:ext>
                  </a:extLst>
                </p:cNvPr>
                <p:cNvCxnSpPr>
                  <a:cxnSpLocks/>
                </p:cNvCxnSpPr>
                <p:nvPr/>
              </p:nvCxnSpPr>
              <p:spPr>
                <a:xfrm>
                  <a:off x="2577054" y="5074927"/>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11" name="Oval 10">
                  <a:extLst>
                    <a:ext uri="{FF2B5EF4-FFF2-40B4-BE49-F238E27FC236}">
                      <a16:creationId xmlns:a16="http://schemas.microsoft.com/office/drawing/2014/main" id="{D81505C7-37F1-4E26-926C-56C86660ADA9}"/>
                    </a:ext>
                  </a:extLst>
                </p:cNvPr>
                <p:cNvSpPr/>
                <p:nvPr/>
              </p:nvSpPr>
              <p:spPr bwMode="auto">
                <a:xfrm>
                  <a:off x="2402935" y="4989435"/>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12" name="Oval 11">
                  <a:extLst>
                    <a:ext uri="{FF2B5EF4-FFF2-40B4-BE49-F238E27FC236}">
                      <a16:creationId xmlns:a16="http://schemas.microsoft.com/office/drawing/2014/main" id="{5FC77A89-6697-4900-9BF7-471336C43ACD}"/>
                    </a:ext>
                  </a:extLst>
                </p:cNvPr>
                <p:cNvSpPr/>
                <p:nvPr/>
              </p:nvSpPr>
              <p:spPr bwMode="auto">
                <a:xfrm>
                  <a:off x="3220418" y="4997187"/>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13" name="Straight Connector 12">
                  <a:extLst>
                    <a:ext uri="{FF2B5EF4-FFF2-40B4-BE49-F238E27FC236}">
                      <a16:creationId xmlns:a16="http://schemas.microsoft.com/office/drawing/2014/main" id="{A068370F-669A-4F30-BAF1-29DB8B841025}"/>
                    </a:ext>
                  </a:extLst>
                </p:cNvPr>
                <p:cNvCxnSpPr>
                  <a:cxnSpLocks/>
                </p:cNvCxnSpPr>
                <p:nvPr/>
              </p:nvCxnSpPr>
              <p:spPr>
                <a:xfrm>
                  <a:off x="2577054" y="5307923"/>
                  <a:ext cx="643365"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14" name="Oval 13">
                  <a:extLst>
                    <a:ext uri="{FF2B5EF4-FFF2-40B4-BE49-F238E27FC236}">
                      <a16:creationId xmlns:a16="http://schemas.microsoft.com/office/drawing/2014/main" id="{241CCFE7-D322-4544-8ABB-02E466BB63D0}"/>
                    </a:ext>
                  </a:extLst>
                </p:cNvPr>
                <p:cNvSpPr/>
                <p:nvPr/>
              </p:nvSpPr>
              <p:spPr bwMode="auto">
                <a:xfrm>
                  <a:off x="2402935" y="5222431"/>
                  <a:ext cx="174119" cy="170987"/>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15" name="Oval 14">
                  <a:extLst>
                    <a:ext uri="{FF2B5EF4-FFF2-40B4-BE49-F238E27FC236}">
                      <a16:creationId xmlns:a16="http://schemas.microsoft.com/office/drawing/2014/main" id="{90428852-4813-4FF4-A11F-7AFA296527E2}"/>
                    </a:ext>
                  </a:extLst>
                </p:cNvPr>
                <p:cNvSpPr/>
                <p:nvPr/>
              </p:nvSpPr>
              <p:spPr bwMode="auto">
                <a:xfrm>
                  <a:off x="3220418" y="5230184"/>
                  <a:ext cx="158328" cy="155480"/>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grpSp>
        <p:grpSp>
          <p:nvGrpSpPr>
            <p:cNvPr id="16" name="Group 15">
              <a:extLst>
                <a:ext uri="{FF2B5EF4-FFF2-40B4-BE49-F238E27FC236}">
                  <a16:creationId xmlns:a16="http://schemas.microsoft.com/office/drawing/2014/main" id="{6766E05D-8CAF-4948-9408-C40EBBACE64B}"/>
                </a:ext>
              </a:extLst>
            </p:cNvPr>
            <p:cNvGrpSpPr/>
            <p:nvPr/>
          </p:nvGrpSpPr>
          <p:grpSpPr>
            <a:xfrm>
              <a:off x="2636361" y="1743978"/>
              <a:ext cx="1668405" cy="596865"/>
              <a:chOff x="3724756" y="4304133"/>
              <a:chExt cx="2426376" cy="868027"/>
            </a:xfrm>
          </p:grpSpPr>
          <p:grpSp>
            <p:nvGrpSpPr>
              <p:cNvPr id="17" name="Group 16">
                <a:extLst>
                  <a:ext uri="{FF2B5EF4-FFF2-40B4-BE49-F238E27FC236}">
                    <a16:creationId xmlns:a16="http://schemas.microsoft.com/office/drawing/2014/main" id="{4AB26096-FB91-49A4-8CAD-9B4BE449DF86}"/>
                  </a:ext>
                </a:extLst>
              </p:cNvPr>
              <p:cNvGrpSpPr/>
              <p:nvPr/>
            </p:nvGrpSpPr>
            <p:grpSpPr>
              <a:xfrm>
                <a:off x="4429134" y="4978351"/>
                <a:ext cx="1132446" cy="193809"/>
                <a:chOff x="4937947" y="5178778"/>
                <a:chExt cx="733930" cy="124646"/>
              </a:xfrm>
            </p:grpSpPr>
            <p:cxnSp>
              <p:nvCxnSpPr>
                <p:cNvPr id="19" name="Straight Connector 18">
                  <a:extLst>
                    <a:ext uri="{FF2B5EF4-FFF2-40B4-BE49-F238E27FC236}">
                      <a16:creationId xmlns:a16="http://schemas.microsoft.com/office/drawing/2014/main" id="{53CE57C0-138D-4D2C-A543-630F095CEF82}"/>
                    </a:ext>
                  </a:extLst>
                </p:cNvPr>
                <p:cNvCxnSpPr>
                  <a:cxnSpLocks/>
                </p:cNvCxnSpPr>
                <p:nvPr/>
              </p:nvCxnSpPr>
              <p:spPr>
                <a:xfrm>
                  <a:off x="5062593" y="5241101"/>
                  <a:ext cx="187117" cy="0"/>
                </a:xfrm>
                <a:prstGeom prst="line">
                  <a:avLst/>
                </a:prstGeom>
                <a:solidFill>
                  <a:srgbClr val="353535"/>
                </a:solidFill>
                <a:ln w="12700" cap="flat" cmpd="sng" algn="ctr">
                  <a:solidFill>
                    <a:srgbClr val="353535"/>
                  </a:solidFill>
                  <a:prstDash val="sysDot"/>
                  <a:miter lim="800000"/>
                  <a:headEnd type="none"/>
                  <a:tailEnd type="none"/>
                </a:ln>
                <a:effectLst/>
              </p:spPr>
            </p:cxnSp>
            <p:sp>
              <p:nvSpPr>
                <p:cNvPr id="20" name="Oval 19">
                  <a:extLst>
                    <a:ext uri="{FF2B5EF4-FFF2-40B4-BE49-F238E27FC236}">
                      <a16:creationId xmlns:a16="http://schemas.microsoft.com/office/drawing/2014/main" id="{D09A4619-C632-451A-99C0-2E46186E8865}"/>
                    </a:ext>
                  </a:extLst>
                </p:cNvPr>
                <p:cNvSpPr/>
                <p:nvPr/>
              </p:nvSpPr>
              <p:spPr bwMode="auto">
                <a:xfrm>
                  <a:off x="4937947" y="5178778"/>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1" name="Oval 20">
                  <a:extLst>
                    <a:ext uri="{FF2B5EF4-FFF2-40B4-BE49-F238E27FC236}">
                      <a16:creationId xmlns:a16="http://schemas.microsoft.com/office/drawing/2014/main" id="{6A5754C5-AE70-41D7-9262-825DF8750EAD}"/>
                    </a:ext>
                  </a:extLst>
                </p:cNvPr>
                <p:cNvSpPr/>
                <p:nvPr/>
              </p:nvSpPr>
              <p:spPr bwMode="auto">
                <a:xfrm>
                  <a:off x="5249710"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2" name="Oval 21">
                  <a:extLst>
                    <a:ext uri="{FF2B5EF4-FFF2-40B4-BE49-F238E27FC236}">
                      <a16:creationId xmlns:a16="http://schemas.microsoft.com/office/drawing/2014/main" id="{9409E087-AF35-4EB0-B657-A5A2110EC75E}"/>
                    </a:ext>
                  </a:extLst>
                </p:cNvPr>
                <p:cNvSpPr/>
                <p:nvPr/>
              </p:nvSpPr>
              <p:spPr bwMode="auto">
                <a:xfrm>
                  <a:off x="5404122" y="5184435"/>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3" name="Oval 22">
                  <a:extLst>
                    <a:ext uri="{FF2B5EF4-FFF2-40B4-BE49-F238E27FC236}">
                      <a16:creationId xmlns:a16="http://schemas.microsoft.com/office/drawing/2014/main" id="{DB910344-52CE-4B05-890C-F4D5BDDEF6C0}"/>
                    </a:ext>
                  </a:extLst>
                </p:cNvPr>
                <p:cNvSpPr/>
                <p:nvPr/>
              </p:nvSpPr>
              <p:spPr bwMode="auto">
                <a:xfrm>
                  <a:off x="5558535"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sp>
            <p:nvSpPr>
              <p:cNvPr id="18" name="Rectangle 17">
                <a:extLst>
                  <a:ext uri="{FF2B5EF4-FFF2-40B4-BE49-F238E27FC236}">
                    <a16:creationId xmlns:a16="http://schemas.microsoft.com/office/drawing/2014/main" id="{1769D357-1E6B-44F2-8347-7EA0B78AC255}"/>
                  </a:ext>
                </a:extLst>
              </p:cNvPr>
              <p:cNvSpPr/>
              <p:nvPr/>
            </p:nvSpPr>
            <p:spPr>
              <a:xfrm>
                <a:off x="3724756" y="4304133"/>
                <a:ext cx="2426376" cy="402843"/>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Column-family</a:t>
                </a:r>
              </a:p>
            </p:txBody>
          </p:sp>
        </p:grpSp>
        <p:grpSp>
          <p:nvGrpSpPr>
            <p:cNvPr id="24" name="Group 23">
              <a:extLst>
                <a:ext uri="{FF2B5EF4-FFF2-40B4-BE49-F238E27FC236}">
                  <a16:creationId xmlns:a16="http://schemas.microsoft.com/office/drawing/2014/main" id="{4B837C83-E592-4AFD-A4AA-AAEA46E55934}"/>
                </a:ext>
              </a:extLst>
            </p:cNvPr>
            <p:cNvGrpSpPr/>
            <p:nvPr/>
          </p:nvGrpSpPr>
          <p:grpSpPr>
            <a:xfrm>
              <a:off x="2636361" y="3927369"/>
              <a:ext cx="1668405" cy="756333"/>
              <a:chOff x="7920247" y="4304134"/>
              <a:chExt cx="2426376" cy="1099942"/>
            </a:xfrm>
          </p:grpSpPr>
          <p:sp>
            <p:nvSpPr>
              <p:cNvPr id="25" name="Rectangle 24">
                <a:extLst>
                  <a:ext uri="{FF2B5EF4-FFF2-40B4-BE49-F238E27FC236}">
                    <a16:creationId xmlns:a16="http://schemas.microsoft.com/office/drawing/2014/main" id="{B2548AE0-05AD-458C-ABC0-0F24430B066A}"/>
                  </a:ext>
                </a:extLst>
              </p:cNvPr>
              <p:cNvSpPr/>
              <p:nvPr/>
            </p:nvSpPr>
            <p:spPr>
              <a:xfrm>
                <a:off x="7920247" y="4304134"/>
                <a:ext cx="2426376"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Graph</a:t>
                </a:r>
              </a:p>
            </p:txBody>
          </p:sp>
          <p:grpSp>
            <p:nvGrpSpPr>
              <p:cNvPr id="26" name="Group 25">
                <a:extLst>
                  <a:ext uri="{FF2B5EF4-FFF2-40B4-BE49-F238E27FC236}">
                    <a16:creationId xmlns:a16="http://schemas.microsoft.com/office/drawing/2014/main" id="{036D47D7-9D28-4CDA-829E-27AA1F33327D}"/>
                  </a:ext>
                </a:extLst>
              </p:cNvPr>
              <p:cNvGrpSpPr/>
              <p:nvPr/>
            </p:nvGrpSpPr>
            <p:grpSpPr>
              <a:xfrm>
                <a:off x="8656606" y="4746435"/>
                <a:ext cx="1039620" cy="657641"/>
                <a:chOff x="7117181" y="5146654"/>
                <a:chExt cx="663064" cy="426544"/>
              </a:xfrm>
              <a:solidFill>
                <a:srgbClr val="59B4D9"/>
              </a:solidFill>
            </p:grpSpPr>
            <p:sp>
              <p:nvSpPr>
                <p:cNvPr id="27" name="Oval 26">
                  <a:extLst>
                    <a:ext uri="{FF2B5EF4-FFF2-40B4-BE49-F238E27FC236}">
                      <a16:creationId xmlns:a16="http://schemas.microsoft.com/office/drawing/2014/main" id="{F522FF7D-C414-453C-9210-E94BEFBDE527}"/>
                    </a:ext>
                  </a:extLst>
                </p:cNvPr>
                <p:cNvSpPr/>
                <p:nvPr/>
              </p:nvSpPr>
              <p:spPr bwMode="auto">
                <a:xfrm rot="715722">
                  <a:off x="7117181" y="5146654"/>
                  <a:ext cx="124646" cy="124646"/>
                </a:xfrm>
                <a:prstGeom prst="ellipse">
                  <a:avLst/>
                </a:prstGeom>
                <a:solidFill>
                  <a:srgbClr val="353535"/>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8" name="Oval 27">
                  <a:extLst>
                    <a:ext uri="{FF2B5EF4-FFF2-40B4-BE49-F238E27FC236}">
                      <a16:creationId xmlns:a16="http://schemas.microsoft.com/office/drawing/2014/main" id="{ECF91937-2A7B-44F6-88B1-06A4692806AE}"/>
                    </a:ext>
                  </a:extLst>
                </p:cNvPr>
                <p:cNvSpPr/>
                <p:nvPr/>
              </p:nvSpPr>
              <p:spPr bwMode="auto">
                <a:xfrm>
                  <a:off x="7476127" y="5224668"/>
                  <a:ext cx="124646" cy="124646"/>
                </a:xfrm>
                <a:prstGeom prst="ellipse">
                  <a:avLst/>
                </a:prstGeom>
                <a:solidFill>
                  <a:srgbClr val="353535"/>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29" name="Oval 28">
                  <a:extLst>
                    <a:ext uri="{FF2B5EF4-FFF2-40B4-BE49-F238E27FC236}">
                      <a16:creationId xmlns:a16="http://schemas.microsoft.com/office/drawing/2014/main" id="{E8A300F9-9AFF-404A-98C5-577BD2D156A1}"/>
                    </a:ext>
                  </a:extLst>
                </p:cNvPr>
                <p:cNvSpPr/>
                <p:nvPr/>
              </p:nvSpPr>
              <p:spPr bwMode="auto">
                <a:xfrm>
                  <a:off x="7296654" y="5448552"/>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30" name="Oval 29">
                  <a:extLst>
                    <a:ext uri="{FF2B5EF4-FFF2-40B4-BE49-F238E27FC236}">
                      <a16:creationId xmlns:a16="http://schemas.microsoft.com/office/drawing/2014/main" id="{5F88C132-E771-4DC3-84CB-E11019F5248D}"/>
                    </a:ext>
                  </a:extLst>
                </p:cNvPr>
                <p:cNvSpPr/>
                <p:nvPr/>
              </p:nvSpPr>
              <p:spPr bwMode="auto">
                <a:xfrm>
                  <a:off x="7655599" y="5448552"/>
                  <a:ext cx="124646" cy="124646"/>
                </a:xfrm>
                <a:prstGeom prst="ellipse">
                  <a:avLst/>
                </a:prstGeom>
                <a:solidFill>
                  <a:srgbClr val="353535"/>
                </a:solidFill>
                <a:ln w="3175" cap="flat" cmpd="sng" algn="ctr">
                  <a:solidFill>
                    <a:srgbClr val="353535"/>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31" name="Straight Connector 30">
                  <a:extLst>
                    <a:ext uri="{FF2B5EF4-FFF2-40B4-BE49-F238E27FC236}">
                      <a16:creationId xmlns:a16="http://schemas.microsoft.com/office/drawing/2014/main" id="{1FBA5600-E15E-45A1-AF44-1F840495C5E1}"/>
                    </a:ext>
                  </a:extLst>
                </p:cNvPr>
                <p:cNvCxnSpPr>
                  <a:cxnSpLocks/>
                </p:cNvCxnSpPr>
                <p:nvPr/>
              </p:nvCxnSpPr>
              <p:spPr>
                <a:xfrm>
                  <a:off x="7240481" y="5221859"/>
                  <a:ext cx="235646" cy="65132"/>
                </a:xfrm>
                <a:prstGeom prst="line">
                  <a:avLst/>
                </a:prstGeom>
                <a:grpFill/>
                <a:ln w="12700" cap="flat" cmpd="sng" algn="ctr">
                  <a:solidFill>
                    <a:srgbClr val="353535"/>
                  </a:solidFill>
                  <a:prstDash val="sysDot"/>
                  <a:miter lim="800000"/>
                  <a:headEnd type="none"/>
                  <a:tailEnd type="none"/>
                </a:ln>
                <a:effectLst/>
              </p:spPr>
            </p:cxnSp>
            <p:cxnSp>
              <p:nvCxnSpPr>
                <p:cNvPr id="32" name="Straight Connector 31">
                  <a:extLst>
                    <a:ext uri="{FF2B5EF4-FFF2-40B4-BE49-F238E27FC236}">
                      <a16:creationId xmlns:a16="http://schemas.microsoft.com/office/drawing/2014/main" id="{F560031C-67F1-4F73-969D-AE846810E8C5}"/>
                    </a:ext>
                  </a:extLst>
                </p:cNvPr>
                <p:cNvCxnSpPr>
                  <a:cxnSpLocks/>
                </p:cNvCxnSpPr>
                <p:nvPr/>
              </p:nvCxnSpPr>
              <p:spPr>
                <a:xfrm>
                  <a:off x="7421300" y="5510875"/>
                  <a:ext cx="234299" cy="0"/>
                </a:xfrm>
                <a:prstGeom prst="line">
                  <a:avLst/>
                </a:prstGeom>
                <a:grpFill/>
                <a:ln w="12700" cap="flat" cmpd="sng" algn="ctr">
                  <a:solidFill>
                    <a:srgbClr val="353535"/>
                  </a:solidFill>
                  <a:prstDash val="sysDot"/>
                  <a:miter lim="800000"/>
                  <a:headEnd type="none"/>
                  <a:tailEnd type="none"/>
                </a:ln>
                <a:effectLst/>
              </p:spPr>
            </p:cxnSp>
            <p:cxnSp>
              <p:nvCxnSpPr>
                <p:cNvPr id="33" name="Straight Connector 32">
                  <a:extLst>
                    <a:ext uri="{FF2B5EF4-FFF2-40B4-BE49-F238E27FC236}">
                      <a16:creationId xmlns:a16="http://schemas.microsoft.com/office/drawing/2014/main" id="{F2DC462A-208F-4510-BD35-406456327CDB}"/>
                    </a:ext>
                  </a:extLst>
                </p:cNvPr>
                <p:cNvCxnSpPr>
                  <a:cxnSpLocks/>
                </p:cNvCxnSpPr>
                <p:nvPr/>
              </p:nvCxnSpPr>
              <p:spPr>
                <a:xfrm>
                  <a:off x="7582519" y="5331060"/>
                  <a:ext cx="91334" cy="135746"/>
                </a:xfrm>
                <a:prstGeom prst="line">
                  <a:avLst/>
                </a:prstGeom>
                <a:grpFill/>
                <a:ln w="12700" cap="flat" cmpd="sng" algn="ctr">
                  <a:solidFill>
                    <a:srgbClr val="353535"/>
                  </a:solidFill>
                  <a:prstDash val="sysDot"/>
                  <a:miter lim="800000"/>
                  <a:headEnd type="none"/>
                  <a:tailEnd type="none"/>
                </a:ln>
                <a:effectLst/>
              </p:spPr>
            </p:cxnSp>
            <p:cxnSp>
              <p:nvCxnSpPr>
                <p:cNvPr id="34" name="Straight Connector 33">
                  <a:extLst>
                    <a:ext uri="{FF2B5EF4-FFF2-40B4-BE49-F238E27FC236}">
                      <a16:creationId xmlns:a16="http://schemas.microsoft.com/office/drawing/2014/main" id="{21EF9877-9920-4427-ADC2-A4B8BEE3DF9D}"/>
                    </a:ext>
                  </a:extLst>
                </p:cNvPr>
                <p:cNvCxnSpPr>
                  <a:cxnSpLocks/>
                </p:cNvCxnSpPr>
                <p:nvPr/>
              </p:nvCxnSpPr>
              <p:spPr>
                <a:xfrm flipV="1">
                  <a:off x="7403046" y="5331060"/>
                  <a:ext cx="91335" cy="135746"/>
                </a:xfrm>
                <a:prstGeom prst="line">
                  <a:avLst/>
                </a:prstGeom>
                <a:grpFill/>
                <a:ln w="12700" cap="flat" cmpd="sng" algn="ctr">
                  <a:solidFill>
                    <a:srgbClr val="353535"/>
                  </a:solidFill>
                  <a:prstDash val="sysDot"/>
                  <a:miter lim="800000"/>
                  <a:headEnd type="none"/>
                  <a:tailEnd type="none"/>
                </a:ln>
                <a:effectLst/>
              </p:spPr>
            </p:cxnSp>
          </p:grpSp>
        </p:grpSp>
        <p:grpSp>
          <p:nvGrpSpPr>
            <p:cNvPr id="35" name="Group 34">
              <a:extLst>
                <a:ext uri="{FF2B5EF4-FFF2-40B4-BE49-F238E27FC236}">
                  <a16:creationId xmlns:a16="http://schemas.microsoft.com/office/drawing/2014/main" id="{DF78878E-4C7C-40A5-BB9F-2B4B39AB209A}"/>
                </a:ext>
              </a:extLst>
            </p:cNvPr>
            <p:cNvGrpSpPr/>
            <p:nvPr/>
          </p:nvGrpSpPr>
          <p:grpSpPr>
            <a:xfrm>
              <a:off x="2945861" y="5103522"/>
              <a:ext cx="1049404" cy="831456"/>
              <a:chOff x="6376014" y="4304133"/>
              <a:chExt cx="1526157" cy="1209193"/>
            </a:xfrm>
          </p:grpSpPr>
          <p:sp>
            <p:nvSpPr>
              <p:cNvPr id="36" name="Rectangle 35">
                <a:extLst>
                  <a:ext uri="{FF2B5EF4-FFF2-40B4-BE49-F238E27FC236}">
                    <a16:creationId xmlns:a16="http://schemas.microsoft.com/office/drawing/2014/main" id="{D4B9537F-BEDE-491D-A731-47A989144426}"/>
                  </a:ext>
                </a:extLst>
              </p:cNvPr>
              <p:cNvSpPr/>
              <p:nvPr/>
            </p:nvSpPr>
            <p:spPr>
              <a:xfrm>
                <a:off x="6376014" y="4304133"/>
                <a:ext cx="1526157" cy="402842"/>
              </a:xfrm>
              <a:prstGeom prst="rect">
                <a:avLst/>
              </a:prstGeom>
            </p:spPr>
            <p:txBody>
              <a:bodyPr wrap="square">
                <a:spAutoFit/>
              </a:bodyPr>
              <a:lstStyle/>
              <a:p>
                <a:pPr lvl="0" algn="ctr" defTabSz="914367" fontAlgn="auto">
                  <a:spcBef>
                    <a:spcPts val="0"/>
                  </a:spcBef>
                  <a:spcAft>
                    <a:spcPts val="0"/>
                  </a:spcAft>
                  <a:defRPr/>
                </a:pPr>
                <a:r>
                  <a:rPr lang="en-US" sz="1200" b="0" kern="0" dirty="0">
                    <a:solidFill>
                      <a:srgbClr val="505050"/>
                    </a:solidFill>
                    <a:latin typeface="Helvetica Light" charset="0"/>
                    <a:ea typeface="Helvetica Light" charset="0"/>
                    <a:cs typeface="Helvetica Light" charset="0"/>
                  </a:rPr>
                  <a:t>Documents</a:t>
                </a:r>
              </a:p>
            </p:txBody>
          </p:sp>
          <p:grpSp>
            <p:nvGrpSpPr>
              <p:cNvPr id="37" name="Group 36">
                <a:extLst>
                  <a:ext uri="{FF2B5EF4-FFF2-40B4-BE49-F238E27FC236}">
                    <a16:creationId xmlns:a16="http://schemas.microsoft.com/office/drawing/2014/main" id="{12D8B062-3108-4A5B-8F6A-C0A5247F3109}"/>
                  </a:ext>
                </a:extLst>
              </p:cNvPr>
              <p:cNvGrpSpPr/>
              <p:nvPr/>
            </p:nvGrpSpPr>
            <p:grpSpPr>
              <a:xfrm>
                <a:off x="6612226" y="4637185"/>
                <a:ext cx="994251" cy="876141"/>
                <a:chOff x="7128988" y="4166153"/>
                <a:chExt cx="604908" cy="573541"/>
              </a:xfrm>
            </p:grpSpPr>
            <p:cxnSp>
              <p:nvCxnSpPr>
                <p:cNvPr id="38" name="Straight Connector 37">
                  <a:extLst>
                    <a:ext uri="{FF2B5EF4-FFF2-40B4-BE49-F238E27FC236}">
                      <a16:creationId xmlns:a16="http://schemas.microsoft.com/office/drawing/2014/main" id="{868255DA-2064-4D2F-ADE8-EFDC27F1294A}"/>
                    </a:ext>
                  </a:extLst>
                </p:cNvPr>
                <p:cNvCxnSpPr>
                  <a:cxnSpLocks/>
                </p:cNvCxnSpPr>
                <p:nvPr/>
              </p:nvCxnSpPr>
              <p:spPr>
                <a:xfrm>
                  <a:off x="7128988" y="4451736"/>
                  <a:ext cx="238107" cy="72556"/>
                </a:xfrm>
                <a:prstGeom prst="line">
                  <a:avLst/>
                </a:prstGeom>
                <a:solidFill>
                  <a:srgbClr val="B8D432"/>
                </a:solidFill>
                <a:ln w="12700" cap="flat" cmpd="sng" algn="ctr">
                  <a:solidFill>
                    <a:srgbClr val="353535"/>
                  </a:solidFill>
                  <a:prstDash val="sysDot"/>
                  <a:miter lim="800000"/>
                  <a:headEnd type="none"/>
                  <a:tailEnd type="none"/>
                </a:ln>
                <a:effectLst/>
              </p:spPr>
            </p:cxnSp>
            <p:cxnSp>
              <p:nvCxnSpPr>
                <p:cNvPr id="39" name="Straight Connector 38">
                  <a:extLst>
                    <a:ext uri="{FF2B5EF4-FFF2-40B4-BE49-F238E27FC236}">
                      <a16:creationId xmlns:a16="http://schemas.microsoft.com/office/drawing/2014/main" id="{23909FAE-1BEC-421C-9CBE-C329BA411AC5}"/>
                    </a:ext>
                  </a:extLst>
                </p:cNvPr>
                <p:cNvCxnSpPr>
                  <a:cxnSpLocks/>
                </p:cNvCxnSpPr>
                <p:nvPr/>
              </p:nvCxnSpPr>
              <p:spPr>
                <a:xfrm flipV="1">
                  <a:off x="7128988" y="4379180"/>
                  <a:ext cx="233873" cy="72556"/>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0" name="Oval 39">
                  <a:extLst>
                    <a:ext uri="{FF2B5EF4-FFF2-40B4-BE49-F238E27FC236}">
                      <a16:creationId xmlns:a16="http://schemas.microsoft.com/office/drawing/2014/main" id="{F5BB2E49-2071-4F34-B0C4-C6A019FC4090}"/>
                    </a:ext>
                  </a:extLst>
                </p:cNvPr>
                <p:cNvSpPr/>
                <p:nvPr/>
              </p:nvSpPr>
              <p:spPr bwMode="auto">
                <a:xfrm>
                  <a:off x="7128988" y="4383154"/>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41" name="Straight Connector 40">
                  <a:extLst>
                    <a:ext uri="{FF2B5EF4-FFF2-40B4-BE49-F238E27FC236}">
                      <a16:creationId xmlns:a16="http://schemas.microsoft.com/office/drawing/2014/main" id="{3FBBAF70-F7C3-4EF4-8801-5E7F21DDBCE8}"/>
                    </a:ext>
                  </a:extLst>
                </p:cNvPr>
                <p:cNvCxnSpPr>
                  <a:cxnSpLocks/>
                </p:cNvCxnSpPr>
                <p:nvPr/>
              </p:nvCxnSpPr>
              <p:spPr>
                <a:xfrm>
                  <a:off x="7367095" y="4524292"/>
                  <a:ext cx="241432" cy="108368"/>
                </a:xfrm>
                <a:prstGeom prst="line">
                  <a:avLst/>
                </a:prstGeom>
                <a:solidFill>
                  <a:srgbClr val="B8D432"/>
                </a:solidFill>
                <a:ln w="12700" cap="flat" cmpd="sng" algn="ctr">
                  <a:solidFill>
                    <a:srgbClr val="353535"/>
                  </a:solidFill>
                  <a:prstDash val="sysDot"/>
                  <a:miter lim="800000"/>
                  <a:headEnd type="none"/>
                  <a:tailEnd type="none"/>
                </a:ln>
                <a:effectLst/>
              </p:spPr>
            </p:cxnSp>
            <p:cxnSp>
              <p:nvCxnSpPr>
                <p:cNvPr id="42" name="Straight Connector 41">
                  <a:extLst>
                    <a:ext uri="{FF2B5EF4-FFF2-40B4-BE49-F238E27FC236}">
                      <a16:creationId xmlns:a16="http://schemas.microsoft.com/office/drawing/2014/main" id="{9EF7202B-6D80-48A8-8F4D-66E71AD79FBB}"/>
                    </a:ext>
                  </a:extLst>
                </p:cNvPr>
                <p:cNvCxnSpPr>
                  <a:cxnSpLocks/>
                </p:cNvCxnSpPr>
                <p:nvPr/>
              </p:nvCxnSpPr>
              <p:spPr>
                <a:xfrm>
                  <a:off x="7367095" y="4524292"/>
                  <a:ext cx="229638" cy="1361"/>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3" name="Oval 42">
                  <a:extLst>
                    <a:ext uri="{FF2B5EF4-FFF2-40B4-BE49-F238E27FC236}">
                      <a16:creationId xmlns:a16="http://schemas.microsoft.com/office/drawing/2014/main" id="{06B7E150-E9FD-4D36-AB1D-3E35D2A41FDD}"/>
                    </a:ext>
                  </a:extLst>
                </p:cNvPr>
                <p:cNvSpPr/>
                <p:nvPr/>
              </p:nvSpPr>
              <p:spPr bwMode="auto">
                <a:xfrm rot="20946206">
                  <a:off x="7596733" y="460253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44" name="Oval 43">
                  <a:extLst>
                    <a:ext uri="{FF2B5EF4-FFF2-40B4-BE49-F238E27FC236}">
                      <a16:creationId xmlns:a16="http://schemas.microsoft.com/office/drawing/2014/main" id="{8C82AF38-18E6-4AA5-AFF0-136A08297AC7}"/>
                    </a:ext>
                  </a:extLst>
                </p:cNvPr>
                <p:cNvSpPr/>
                <p:nvPr/>
              </p:nvSpPr>
              <p:spPr bwMode="auto">
                <a:xfrm>
                  <a:off x="7596733" y="445707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45" name="Straight Connector 44">
                  <a:extLst>
                    <a:ext uri="{FF2B5EF4-FFF2-40B4-BE49-F238E27FC236}">
                      <a16:creationId xmlns:a16="http://schemas.microsoft.com/office/drawing/2014/main" id="{7BFF5561-0DBF-4FC6-B355-C61BD44960CE}"/>
                    </a:ext>
                  </a:extLst>
                </p:cNvPr>
                <p:cNvCxnSpPr>
                  <a:cxnSpLocks/>
                </p:cNvCxnSpPr>
                <p:nvPr/>
              </p:nvCxnSpPr>
              <p:spPr>
                <a:xfrm>
                  <a:off x="7362861" y="4379181"/>
                  <a:ext cx="233872" cy="1013"/>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6" name="Oval 45">
                  <a:extLst>
                    <a:ext uri="{FF2B5EF4-FFF2-40B4-BE49-F238E27FC236}">
                      <a16:creationId xmlns:a16="http://schemas.microsoft.com/office/drawing/2014/main" id="{BC5A06B2-EEAA-4366-AD02-1B29D6E5FF8E}"/>
                    </a:ext>
                  </a:extLst>
                </p:cNvPr>
                <p:cNvSpPr/>
                <p:nvPr/>
              </p:nvSpPr>
              <p:spPr bwMode="auto">
                <a:xfrm>
                  <a:off x="7367095" y="4455710"/>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cxnSp>
              <p:nvCxnSpPr>
                <p:cNvPr id="47" name="Straight Connector 46">
                  <a:extLst>
                    <a:ext uri="{FF2B5EF4-FFF2-40B4-BE49-F238E27FC236}">
                      <a16:creationId xmlns:a16="http://schemas.microsoft.com/office/drawing/2014/main" id="{5BF6F707-8A8E-4700-A438-2C3DDA29C086}"/>
                    </a:ext>
                  </a:extLst>
                </p:cNvPr>
                <p:cNvCxnSpPr>
                  <a:cxnSpLocks/>
                </p:cNvCxnSpPr>
                <p:nvPr/>
              </p:nvCxnSpPr>
              <p:spPr>
                <a:xfrm flipV="1">
                  <a:off x="7362861" y="4277619"/>
                  <a:ext cx="248934" cy="101562"/>
                </a:xfrm>
                <a:prstGeom prst="line">
                  <a:avLst/>
                </a:prstGeom>
                <a:solidFill>
                  <a:srgbClr val="B8D432"/>
                </a:solidFill>
                <a:ln w="12700" cap="flat" cmpd="sng" algn="ctr">
                  <a:solidFill>
                    <a:srgbClr val="353535"/>
                  </a:solidFill>
                  <a:prstDash val="sysDot"/>
                  <a:miter lim="800000"/>
                  <a:headEnd type="none"/>
                  <a:tailEnd type="none"/>
                </a:ln>
                <a:effectLst/>
              </p:spPr>
            </p:cxnSp>
            <p:sp>
              <p:nvSpPr>
                <p:cNvPr id="48" name="Oval 47">
                  <a:extLst>
                    <a:ext uri="{FF2B5EF4-FFF2-40B4-BE49-F238E27FC236}">
                      <a16:creationId xmlns:a16="http://schemas.microsoft.com/office/drawing/2014/main" id="{9B30071C-C069-429B-8823-E56680D82626}"/>
                    </a:ext>
                  </a:extLst>
                </p:cNvPr>
                <p:cNvSpPr/>
                <p:nvPr/>
              </p:nvSpPr>
              <p:spPr bwMode="auto">
                <a:xfrm>
                  <a:off x="7362861" y="4310599"/>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49" name="Oval 48">
                  <a:extLst>
                    <a:ext uri="{FF2B5EF4-FFF2-40B4-BE49-F238E27FC236}">
                      <a16:creationId xmlns:a16="http://schemas.microsoft.com/office/drawing/2014/main" id="{FA13F302-C767-4C07-90E6-46513792C4A0}"/>
                    </a:ext>
                  </a:extLst>
                </p:cNvPr>
                <p:cNvSpPr/>
                <p:nvPr/>
              </p:nvSpPr>
              <p:spPr bwMode="auto">
                <a:xfrm>
                  <a:off x="7596733" y="4311612"/>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sp>
              <p:nvSpPr>
                <p:cNvPr id="50" name="Oval 49">
                  <a:extLst>
                    <a:ext uri="{FF2B5EF4-FFF2-40B4-BE49-F238E27FC236}">
                      <a16:creationId xmlns:a16="http://schemas.microsoft.com/office/drawing/2014/main" id="{6301B48C-65E1-49B2-A0FB-5372F4EF3E28}"/>
                    </a:ext>
                  </a:extLst>
                </p:cNvPr>
                <p:cNvSpPr/>
                <p:nvPr/>
              </p:nvSpPr>
              <p:spPr bwMode="auto">
                <a:xfrm rot="377738">
                  <a:off x="7596733" y="4166153"/>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lvl="0" algn="ctr" defTabSz="913927" fontAlgn="auto">
                    <a:spcBef>
                      <a:spcPts val="0"/>
                    </a:spcBef>
                    <a:spcAft>
                      <a:spcPts val="0"/>
                    </a:spcAft>
                    <a:defRPr/>
                  </a:pPr>
                  <a:endParaRPr lang="en-US" b="0" kern="0" dirty="0">
                    <a:solidFill>
                      <a:srgbClr val="505050"/>
                    </a:solidFill>
                    <a:latin typeface="Helvetica Light" charset="0"/>
                    <a:ea typeface="Helvetica Light" charset="0"/>
                    <a:cs typeface="Helvetica Light" charset="0"/>
                  </a:endParaRPr>
                </a:p>
              </p:txBody>
            </p:sp>
          </p:grpSp>
        </p:grpSp>
        <p:sp>
          <p:nvSpPr>
            <p:cNvPr id="51" name="Rectangle 50">
              <a:extLst>
                <a:ext uri="{FF2B5EF4-FFF2-40B4-BE49-F238E27FC236}">
                  <a16:creationId xmlns:a16="http://schemas.microsoft.com/office/drawing/2014/main" id="{0514DCC9-5CD2-46C9-83A0-62E858FBA3E3}"/>
                </a:ext>
              </a:extLst>
            </p:cNvPr>
            <p:cNvSpPr/>
            <p:nvPr/>
          </p:nvSpPr>
          <p:spPr bwMode="auto">
            <a:xfrm>
              <a:off x="731362" y="1743978"/>
              <a:ext cx="1219200" cy="4521884"/>
            </a:xfrm>
            <a:prstGeom prst="rect">
              <a:avLst/>
            </a:prstGeom>
            <a:solidFill>
              <a:srgbClr val="737373"/>
            </a:solidFill>
            <a:ln>
              <a:noFill/>
            </a:ln>
            <a:effectLst/>
          </p:spPr>
          <p:txBody>
            <a:bodyPr rot="0" spcFirstLastPara="0" vertOverflow="overflow" horzOverflow="overflow" vert="eaVert"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rPr>
                <a:t>Core Database</a:t>
              </a:r>
            </a:p>
          </p:txBody>
        </p:sp>
        <p:pic>
          <p:nvPicPr>
            <p:cNvPr id="52" name="Picture 2" descr="Image result for azure table storage logo">
              <a:extLst>
                <a:ext uri="{FF2B5EF4-FFF2-40B4-BE49-F238E27FC236}">
                  <a16:creationId xmlns:a16="http://schemas.microsoft.com/office/drawing/2014/main" id="{B053609B-A9DA-4713-B505-E12529166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561" y="2941508"/>
              <a:ext cx="657354" cy="65735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Image result for gremlin api logo">
              <a:extLst>
                <a:ext uri="{FF2B5EF4-FFF2-40B4-BE49-F238E27FC236}">
                  <a16:creationId xmlns:a16="http://schemas.microsoft.com/office/drawing/2014/main" id="{83CCED60-AEED-4CF5-82EE-9A396691C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561" y="4116436"/>
              <a:ext cx="1612595" cy="62542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or: Elbow 53">
              <a:extLst>
                <a:ext uri="{FF2B5EF4-FFF2-40B4-BE49-F238E27FC236}">
                  <a16:creationId xmlns:a16="http://schemas.microsoft.com/office/drawing/2014/main" id="{801ED911-7304-42BA-9E23-5766B37DD062}"/>
                </a:ext>
              </a:extLst>
            </p:cNvPr>
            <p:cNvCxnSpPr/>
            <p:nvPr/>
          </p:nvCxnSpPr>
          <p:spPr>
            <a:xfrm rot="10800000" flipV="1">
              <a:off x="4226251" y="5272944"/>
              <a:ext cx="1069271" cy="353344"/>
            </a:xfrm>
            <a:prstGeom prst="bentConnector3">
              <a:avLst/>
            </a:prstGeom>
            <a:noFill/>
            <a:ln w="28575" cap="flat" cmpd="sng" algn="ctr">
              <a:solidFill>
                <a:srgbClr val="92D050"/>
              </a:solidFill>
              <a:prstDash val="sysDot"/>
              <a:tailEnd type="oval"/>
            </a:ln>
            <a:effectLst/>
          </p:spPr>
        </p:cxnSp>
        <p:pic>
          <p:nvPicPr>
            <p:cNvPr id="55" name="Picture 6" descr="Image result for mongodb logo">
              <a:extLst>
                <a:ext uri="{FF2B5EF4-FFF2-40B4-BE49-F238E27FC236}">
                  <a16:creationId xmlns:a16="http://schemas.microsoft.com/office/drawing/2014/main" id="{6C2BE216-2E2E-4514-AD96-6E85FAE48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0561" y="5029090"/>
              <a:ext cx="1798838" cy="47477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javascript logo">
              <a:extLst>
                <a:ext uri="{FF2B5EF4-FFF2-40B4-BE49-F238E27FC236}">
                  <a16:creationId xmlns:a16="http://schemas.microsoft.com/office/drawing/2014/main" id="{8F6C60E9-CC8F-4606-932E-FC0BF63E3C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5377" y="5627078"/>
              <a:ext cx="714984" cy="7149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A0F4438-BA33-465C-8A9A-E82A989A1681}"/>
                </a:ext>
              </a:extLst>
            </p:cNvPr>
            <p:cNvSpPr txBox="1"/>
            <p:nvPr/>
          </p:nvSpPr>
          <p:spPr>
            <a:xfrm>
              <a:off x="6042536" y="5584044"/>
              <a:ext cx="1061509" cy="769441"/>
            </a:xfrm>
            <a:prstGeom prst="rect">
              <a:avLst/>
            </a:prstGeom>
            <a:noFill/>
          </p:spPr>
          <p:txBody>
            <a:bodyPr wrap="none" rtlCol="0">
              <a:spAutoFit/>
            </a:bodyPr>
            <a:lstStyle/>
            <a:p>
              <a:pPr lvl="0" defTabSz="914367" fontAlgn="auto">
                <a:spcBef>
                  <a:spcPts val="0"/>
                </a:spcBef>
                <a:spcAft>
                  <a:spcPts val="0"/>
                </a:spcAft>
                <a:defRPr/>
              </a:pPr>
              <a:r>
                <a:rPr lang="en-US" sz="4400" b="0" dirty="0">
                  <a:solidFill>
                    <a:srgbClr val="505050"/>
                  </a:solidFill>
                  <a:latin typeface="Helvetica Light" charset="0"/>
                  <a:ea typeface="Helvetica Light" charset="0"/>
                  <a:cs typeface="Helvetica Light" charset="0"/>
                </a:rPr>
                <a:t>SQL</a:t>
              </a:r>
            </a:p>
          </p:txBody>
        </p:sp>
        <p:pic>
          <p:nvPicPr>
            <p:cNvPr id="58" name="Picture 4" descr="Image result for documentdb log">
              <a:extLst>
                <a:ext uri="{FF2B5EF4-FFF2-40B4-BE49-F238E27FC236}">
                  <a16:creationId xmlns:a16="http://schemas.microsoft.com/office/drawing/2014/main" id="{1FE8ED70-E4DE-4284-A294-5564DA622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7548" y="5810856"/>
              <a:ext cx="661768" cy="34742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See the source image">
              <a:extLst>
                <a:ext uri="{FF2B5EF4-FFF2-40B4-BE49-F238E27FC236}">
                  <a16:creationId xmlns:a16="http://schemas.microsoft.com/office/drawing/2014/main" id="{B70C9A29-5D3E-4B47-A7F2-B336D0CA9E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0561" y="2013902"/>
              <a:ext cx="886711" cy="59436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or: Elbow 59">
              <a:extLst>
                <a:ext uri="{FF2B5EF4-FFF2-40B4-BE49-F238E27FC236}">
                  <a16:creationId xmlns:a16="http://schemas.microsoft.com/office/drawing/2014/main" id="{DBFAA760-6981-4B9C-8E8D-1A022DE8381B}"/>
                </a:ext>
              </a:extLst>
            </p:cNvPr>
            <p:cNvCxnSpPr>
              <a:cxnSpLocks/>
            </p:cNvCxnSpPr>
            <p:nvPr/>
          </p:nvCxnSpPr>
          <p:spPr>
            <a:xfrm rot="10800000">
              <a:off x="4226251" y="5636682"/>
              <a:ext cx="1069271" cy="353344"/>
            </a:xfrm>
            <a:prstGeom prst="bentConnector3">
              <a:avLst/>
            </a:prstGeom>
            <a:noFill/>
            <a:ln w="28575" cap="flat" cmpd="sng" algn="ctr">
              <a:solidFill>
                <a:srgbClr val="92D050"/>
              </a:solidFill>
              <a:prstDash val="sysDot"/>
              <a:tailEnd type="oval"/>
            </a:ln>
            <a:effectLst/>
          </p:spPr>
        </p:cxnSp>
        <p:cxnSp>
          <p:nvCxnSpPr>
            <p:cNvPr id="61" name="Straight Connector 60">
              <a:extLst>
                <a:ext uri="{FF2B5EF4-FFF2-40B4-BE49-F238E27FC236}">
                  <a16:creationId xmlns:a16="http://schemas.microsoft.com/office/drawing/2014/main" id="{DC345B35-A073-40F8-A9B9-9BF6BBE63867}"/>
                </a:ext>
              </a:extLst>
            </p:cNvPr>
            <p:cNvCxnSpPr>
              <a:cxnSpLocks/>
            </p:cNvCxnSpPr>
            <p:nvPr/>
          </p:nvCxnSpPr>
          <p:spPr>
            <a:xfrm flipH="1">
              <a:off x="4226250" y="4426999"/>
              <a:ext cx="1092387" cy="0"/>
            </a:xfrm>
            <a:prstGeom prst="line">
              <a:avLst/>
            </a:prstGeom>
            <a:noFill/>
            <a:ln w="28575" cap="flat" cmpd="sng" algn="ctr">
              <a:solidFill>
                <a:srgbClr val="92D050"/>
              </a:solidFill>
              <a:prstDash val="sysDot"/>
              <a:tailEnd type="oval"/>
            </a:ln>
            <a:effectLst/>
          </p:spPr>
        </p:cxnSp>
        <p:cxnSp>
          <p:nvCxnSpPr>
            <p:cNvPr id="62" name="Straight Connector 61">
              <a:extLst>
                <a:ext uri="{FF2B5EF4-FFF2-40B4-BE49-F238E27FC236}">
                  <a16:creationId xmlns:a16="http://schemas.microsoft.com/office/drawing/2014/main" id="{F20BC04C-4C6E-4EBB-AE00-CFCE93996AD4}"/>
                </a:ext>
              </a:extLst>
            </p:cNvPr>
            <p:cNvCxnSpPr>
              <a:cxnSpLocks/>
            </p:cNvCxnSpPr>
            <p:nvPr/>
          </p:nvCxnSpPr>
          <p:spPr>
            <a:xfrm flipH="1">
              <a:off x="4226250" y="3288552"/>
              <a:ext cx="1092387" cy="0"/>
            </a:xfrm>
            <a:prstGeom prst="line">
              <a:avLst/>
            </a:prstGeom>
            <a:noFill/>
            <a:ln w="28575" cap="flat" cmpd="sng" algn="ctr">
              <a:solidFill>
                <a:srgbClr val="92D050"/>
              </a:solidFill>
              <a:prstDash val="sysDot"/>
              <a:tailEnd type="oval"/>
            </a:ln>
            <a:effectLst/>
          </p:spPr>
        </p:cxnSp>
        <p:cxnSp>
          <p:nvCxnSpPr>
            <p:cNvPr id="63" name="Straight Connector 62">
              <a:extLst>
                <a:ext uri="{FF2B5EF4-FFF2-40B4-BE49-F238E27FC236}">
                  <a16:creationId xmlns:a16="http://schemas.microsoft.com/office/drawing/2014/main" id="{3F9191DB-C5AB-4943-9748-80D602A15B55}"/>
                </a:ext>
              </a:extLst>
            </p:cNvPr>
            <p:cNvCxnSpPr>
              <a:cxnSpLocks/>
            </p:cNvCxnSpPr>
            <p:nvPr/>
          </p:nvCxnSpPr>
          <p:spPr>
            <a:xfrm flipH="1">
              <a:off x="4226250" y="2274211"/>
              <a:ext cx="1092387" cy="0"/>
            </a:xfrm>
            <a:prstGeom prst="line">
              <a:avLst/>
            </a:prstGeom>
            <a:noFill/>
            <a:ln w="28575" cap="flat" cmpd="sng" algn="ctr">
              <a:solidFill>
                <a:srgbClr val="92D050"/>
              </a:solidFill>
              <a:prstDash val="sysDot"/>
              <a:tailEnd type="oval"/>
            </a:ln>
            <a:effectLst/>
          </p:spPr>
        </p:cxnSp>
      </p:grpSp>
      <p:sp>
        <p:nvSpPr>
          <p:cNvPr id="64" name="TextBox 63">
            <a:extLst>
              <a:ext uri="{FF2B5EF4-FFF2-40B4-BE49-F238E27FC236}">
                <a16:creationId xmlns:a16="http://schemas.microsoft.com/office/drawing/2014/main" id="{9F83D3EB-DFFB-42B7-A39B-00D18DFF7339}"/>
              </a:ext>
            </a:extLst>
          </p:cNvPr>
          <p:cNvSpPr txBox="1"/>
          <p:nvPr/>
        </p:nvSpPr>
        <p:spPr>
          <a:xfrm>
            <a:off x="222422" y="6301946"/>
            <a:ext cx="955589" cy="369332"/>
          </a:xfrm>
          <a:prstGeom prst="rect">
            <a:avLst/>
          </a:prstGeom>
          <a:noFill/>
        </p:spPr>
        <p:txBody>
          <a:bodyPr wrap="square" rtlCol="0">
            <a:spAutoFit/>
          </a:bodyPr>
          <a:lstStyle/>
          <a:p>
            <a:r>
              <a:rPr lang="en-US" dirty="0"/>
              <a:t>7-10</a:t>
            </a:r>
          </a:p>
        </p:txBody>
      </p:sp>
    </p:spTree>
    <p:extLst>
      <p:ext uri="{BB962C8B-B14F-4D97-AF65-F5344CB8AC3E}">
        <p14:creationId xmlns:p14="http://schemas.microsoft.com/office/powerpoint/2010/main" val="941244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7F18-CCDA-4803-806B-0556379FE578}"/>
              </a:ext>
            </a:extLst>
          </p:cNvPr>
          <p:cNvSpPr>
            <a:spLocks noGrp="1"/>
          </p:cNvSpPr>
          <p:nvPr>
            <p:ph type="title"/>
          </p:nvPr>
        </p:nvSpPr>
        <p:spPr/>
        <p:txBody>
          <a:bodyPr/>
          <a:lstStyle/>
          <a:p>
            <a:r>
              <a:rPr lang="en-US" dirty="0"/>
              <a:t>Consistency Levels</a:t>
            </a:r>
          </a:p>
        </p:txBody>
      </p:sp>
      <p:sp>
        <p:nvSpPr>
          <p:cNvPr id="4" name="Content Placeholder 2">
            <a:extLst>
              <a:ext uri="{FF2B5EF4-FFF2-40B4-BE49-F238E27FC236}">
                <a16:creationId xmlns:a16="http://schemas.microsoft.com/office/drawing/2014/main" id="{BCA97C23-3359-4C01-8B83-107CC05895C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000" b="0" kern="0" dirty="0">
                <a:solidFill>
                  <a:srgbClr val="000000"/>
                </a:solidFill>
              </a:rPr>
              <a:t>The consistency levels range from:</a:t>
            </a:r>
          </a:p>
          <a:p>
            <a:pPr lvl="1"/>
            <a:r>
              <a:rPr lang="en-US" sz="1800" b="0" kern="0" dirty="0">
                <a:solidFill>
                  <a:srgbClr val="000000"/>
                </a:solidFill>
              </a:rPr>
              <a:t>Strong consistency where reads are guaranteed to be visible across replicas before a write is fully committed across all replicas </a:t>
            </a:r>
          </a:p>
          <a:p>
            <a:pPr lvl="1"/>
            <a:r>
              <a:rPr lang="en-US" sz="1800" b="0" kern="0" dirty="0">
                <a:solidFill>
                  <a:srgbClr val="000000"/>
                </a:solidFill>
              </a:rPr>
              <a:t>Eventual consistency where writes are readable immediately and replicas are eventually consistent with the primary</a:t>
            </a:r>
          </a:p>
        </p:txBody>
      </p:sp>
      <p:pic>
        <p:nvPicPr>
          <p:cNvPr id="5" name="Picture 2" descr="Consistency Levels">
            <a:extLst>
              <a:ext uri="{FF2B5EF4-FFF2-40B4-BE49-F238E27FC236}">
                <a16:creationId xmlns:a16="http://schemas.microsoft.com/office/drawing/2014/main" id="{EE6A93C1-1287-4BA8-85EE-9F260CEB2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769179"/>
            <a:ext cx="8572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E616D9-0E12-4EC3-B1EA-B313852CE62E}"/>
              </a:ext>
            </a:extLst>
          </p:cNvPr>
          <p:cNvSpPr txBox="1"/>
          <p:nvPr/>
        </p:nvSpPr>
        <p:spPr>
          <a:xfrm>
            <a:off x="222422" y="6301946"/>
            <a:ext cx="955589" cy="369332"/>
          </a:xfrm>
          <a:prstGeom prst="rect">
            <a:avLst/>
          </a:prstGeom>
          <a:noFill/>
        </p:spPr>
        <p:txBody>
          <a:bodyPr wrap="square" rtlCol="0">
            <a:spAutoFit/>
          </a:bodyPr>
          <a:lstStyle/>
          <a:p>
            <a:r>
              <a:rPr lang="en-US" dirty="0"/>
              <a:t>7-11</a:t>
            </a:r>
          </a:p>
        </p:txBody>
      </p:sp>
    </p:spTree>
    <p:extLst>
      <p:ext uri="{BB962C8B-B14F-4D97-AF65-F5344CB8AC3E}">
        <p14:creationId xmlns:p14="http://schemas.microsoft.com/office/powerpoint/2010/main" val="3400572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293D-C5B1-419C-B0B8-59516BFC6641}"/>
              </a:ext>
            </a:extLst>
          </p:cNvPr>
          <p:cNvSpPr>
            <a:spLocks noGrp="1"/>
          </p:cNvSpPr>
          <p:nvPr>
            <p:ph type="title"/>
          </p:nvPr>
        </p:nvSpPr>
        <p:spPr/>
        <p:txBody>
          <a:bodyPr/>
          <a:lstStyle/>
          <a:p>
            <a:r>
              <a:rPr lang="en-US" dirty="0"/>
              <a:t>Throughput</a:t>
            </a:r>
          </a:p>
        </p:txBody>
      </p:sp>
      <p:sp>
        <p:nvSpPr>
          <p:cNvPr id="4" name="Content Placeholder 2">
            <a:extLst>
              <a:ext uri="{FF2B5EF4-FFF2-40B4-BE49-F238E27FC236}">
                <a16:creationId xmlns:a16="http://schemas.microsoft.com/office/drawing/2014/main" id="{FBCDD1B2-5DDD-4B95-AEFD-5844CD9F795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Each collection is assigned a performance level and that performance level dictates throughput for that collection and its corresponding documents:</a:t>
            </a:r>
          </a:p>
          <a:p>
            <a:pPr lvl="1"/>
            <a:r>
              <a:rPr lang="en-US" b="0" kern="0" dirty="0">
                <a:solidFill>
                  <a:srgbClr val="000000"/>
                </a:solidFill>
              </a:rPr>
              <a:t>If a particular collection is seeing spikes in throughput, you can manage it’s performance level in isolation by increasing or decreasing the performance level. This change to the performance level of a particular collection will not cause side effects for the other collections. This allows you to adjust to meet the performance needs of any workload in isolation.</a:t>
            </a:r>
          </a:p>
        </p:txBody>
      </p:sp>
      <p:sp>
        <p:nvSpPr>
          <p:cNvPr id="5" name="TextBox 4">
            <a:extLst>
              <a:ext uri="{FF2B5EF4-FFF2-40B4-BE49-F238E27FC236}">
                <a16:creationId xmlns:a16="http://schemas.microsoft.com/office/drawing/2014/main" id="{F91AE56C-E0A6-40CA-ADC5-8F868DBC7F0D}"/>
              </a:ext>
            </a:extLst>
          </p:cNvPr>
          <p:cNvSpPr txBox="1"/>
          <p:nvPr/>
        </p:nvSpPr>
        <p:spPr>
          <a:xfrm>
            <a:off x="222422" y="6301946"/>
            <a:ext cx="955589" cy="369332"/>
          </a:xfrm>
          <a:prstGeom prst="rect">
            <a:avLst/>
          </a:prstGeom>
          <a:noFill/>
        </p:spPr>
        <p:txBody>
          <a:bodyPr wrap="square" rtlCol="0">
            <a:spAutoFit/>
          </a:bodyPr>
          <a:lstStyle/>
          <a:p>
            <a:r>
              <a:rPr lang="en-US" dirty="0"/>
              <a:t>7-11</a:t>
            </a:r>
          </a:p>
        </p:txBody>
      </p:sp>
    </p:spTree>
    <p:extLst>
      <p:ext uri="{BB962C8B-B14F-4D97-AF65-F5344CB8AC3E}">
        <p14:creationId xmlns:p14="http://schemas.microsoft.com/office/powerpoint/2010/main" val="116835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C41D-F395-4E26-BF2D-CF00F8DA77DD}"/>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98FB0F3A-B571-4965-B602-371ADB606AE2}"/>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are some business scenarios where you would want to use more than one Cosmos DB API?</a:t>
            </a:r>
          </a:p>
        </p:txBody>
      </p:sp>
      <p:pic>
        <p:nvPicPr>
          <p:cNvPr id="5" name="Picture 4" descr="Question">
            <a:extLst>
              <a:ext uri="{FF2B5EF4-FFF2-40B4-BE49-F238E27FC236}">
                <a16:creationId xmlns:a16="http://schemas.microsoft.com/office/drawing/2014/main" id="{63B83035-99DA-4CCE-BBB8-AB661E0EA9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
        <p:nvSpPr>
          <p:cNvPr id="6" name="TextBox 5">
            <a:extLst>
              <a:ext uri="{FF2B5EF4-FFF2-40B4-BE49-F238E27FC236}">
                <a16:creationId xmlns:a16="http://schemas.microsoft.com/office/drawing/2014/main" id="{6B78EDF5-5798-4FDF-97DA-1D9DA886CD42}"/>
              </a:ext>
            </a:extLst>
          </p:cNvPr>
          <p:cNvSpPr txBox="1"/>
          <p:nvPr/>
        </p:nvSpPr>
        <p:spPr>
          <a:xfrm>
            <a:off x="222422" y="6301946"/>
            <a:ext cx="955589" cy="369332"/>
          </a:xfrm>
          <a:prstGeom prst="rect">
            <a:avLst/>
          </a:prstGeom>
          <a:noFill/>
        </p:spPr>
        <p:txBody>
          <a:bodyPr wrap="square" rtlCol="0">
            <a:spAutoFit/>
          </a:bodyPr>
          <a:lstStyle/>
          <a:p>
            <a:r>
              <a:rPr lang="en-US" dirty="0"/>
              <a:t>7-11</a:t>
            </a:r>
          </a:p>
        </p:txBody>
      </p:sp>
    </p:spTree>
    <p:extLst>
      <p:ext uri="{BB962C8B-B14F-4D97-AF65-F5344CB8AC3E}">
        <p14:creationId xmlns:p14="http://schemas.microsoft.com/office/powerpoint/2010/main" val="1713211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52E0E-753C-438D-9A58-7F3DC9384184}"/>
              </a:ext>
            </a:extLst>
          </p:cNvPr>
          <p:cNvSpPr>
            <a:spLocks noGrp="1"/>
          </p:cNvSpPr>
          <p:nvPr>
            <p:ph type="title"/>
          </p:nvPr>
        </p:nvSpPr>
        <p:spPr/>
        <p:txBody>
          <a:bodyPr/>
          <a:lstStyle/>
          <a:p>
            <a:r>
              <a:rPr lang="it-IT"/>
              <a:t>Lesson 4: Data Storage &amp; Integration</a:t>
            </a:r>
            <a:endParaRPr lang="en-US" dirty="0"/>
          </a:p>
        </p:txBody>
      </p:sp>
      <p:sp>
        <p:nvSpPr>
          <p:cNvPr id="3" name="Text Placeholder 2">
            <a:extLst>
              <a:ext uri="{FF2B5EF4-FFF2-40B4-BE49-F238E27FC236}">
                <a16:creationId xmlns:a16="http://schemas.microsoft.com/office/drawing/2014/main" id="{2084F4F4-B674-4C3F-93BF-613AFB2AC27D}"/>
              </a:ext>
            </a:extLst>
          </p:cNvPr>
          <p:cNvSpPr>
            <a:spLocks noGrp="1"/>
          </p:cNvSpPr>
          <p:nvPr>
            <p:ph type="body" idx="1"/>
          </p:nvPr>
        </p:nvSpPr>
        <p:spPr/>
        <p:txBody>
          <a:bodyPr/>
          <a:lstStyle/>
          <a:p>
            <a:r>
              <a:rPr lang="en-US" dirty="0"/>
              <a:t>Data Storage &amp; Integration Options
Data Integration</a:t>
            </a:r>
          </a:p>
        </p:txBody>
      </p:sp>
      <p:sp>
        <p:nvSpPr>
          <p:cNvPr id="4" name="TextBox 3">
            <a:extLst>
              <a:ext uri="{FF2B5EF4-FFF2-40B4-BE49-F238E27FC236}">
                <a16:creationId xmlns:a16="http://schemas.microsoft.com/office/drawing/2014/main" id="{1016B2A5-DA34-4098-BCB1-9C187C411CFA}"/>
              </a:ext>
            </a:extLst>
          </p:cNvPr>
          <p:cNvSpPr txBox="1"/>
          <p:nvPr/>
        </p:nvSpPr>
        <p:spPr>
          <a:xfrm>
            <a:off x="222422" y="6301946"/>
            <a:ext cx="955589" cy="369332"/>
          </a:xfrm>
          <a:prstGeom prst="rect">
            <a:avLst/>
          </a:prstGeom>
          <a:noFill/>
        </p:spPr>
        <p:txBody>
          <a:bodyPr wrap="square" rtlCol="0">
            <a:spAutoFit/>
          </a:bodyPr>
          <a:lstStyle/>
          <a:p>
            <a:r>
              <a:rPr lang="en-US" dirty="0"/>
              <a:t>7-12</a:t>
            </a:r>
          </a:p>
        </p:txBody>
      </p:sp>
    </p:spTree>
    <p:extLst>
      <p:ext uri="{BB962C8B-B14F-4D97-AF65-F5344CB8AC3E}">
        <p14:creationId xmlns:p14="http://schemas.microsoft.com/office/powerpoint/2010/main" val="4133591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399F-69EB-492F-B52C-671FE67D2C48}"/>
              </a:ext>
            </a:extLst>
          </p:cNvPr>
          <p:cNvSpPr>
            <a:spLocks noGrp="1"/>
          </p:cNvSpPr>
          <p:nvPr>
            <p:ph type="title"/>
          </p:nvPr>
        </p:nvSpPr>
        <p:spPr/>
        <p:txBody>
          <a:bodyPr/>
          <a:lstStyle/>
          <a:p>
            <a:r>
              <a:rPr lang="en-US" dirty="0"/>
              <a:t>Data Storage &amp; Integration Options</a:t>
            </a:r>
          </a:p>
        </p:txBody>
      </p:sp>
      <p:grpSp>
        <p:nvGrpSpPr>
          <p:cNvPr id="3" name="Group 2" descr="Integration &amp; Storage">
            <a:extLst>
              <a:ext uri="{FF2B5EF4-FFF2-40B4-BE49-F238E27FC236}">
                <a16:creationId xmlns:a16="http://schemas.microsoft.com/office/drawing/2014/main" id="{B4F47740-6DB4-415A-A22E-A8180B8F6DFE}"/>
              </a:ext>
            </a:extLst>
          </p:cNvPr>
          <p:cNvGrpSpPr/>
          <p:nvPr/>
        </p:nvGrpSpPr>
        <p:grpSpPr>
          <a:xfrm>
            <a:off x="472281" y="2126091"/>
            <a:ext cx="8572343" cy="3428571"/>
            <a:chOff x="472281" y="2126091"/>
            <a:chExt cx="8572343" cy="3428571"/>
          </a:xfrm>
        </p:grpSpPr>
        <p:graphicFrame>
          <p:nvGraphicFramePr>
            <p:cNvPr id="4" name="Diagram 3">
              <a:extLst>
                <a:ext uri="{FF2B5EF4-FFF2-40B4-BE49-F238E27FC236}">
                  <a16:creationId xmlns:a16="http://schemas.microsoft.com/office/drawing/2014/main" id="{6F44D110-B38E-4CFD-9AD6-3CFA8045CE01}"/>
                </a:ext>
              </a:extLst>
            </p:cNvPr>
            <p:cNvGraphicFramePr/>
            <p:nvPr>
              <p:extLst/>
            </p:nvPr>
          </p:nvGraphicFramePr>
          <p:xfrm>
            <a:off x="1615281" y="2485573"/>
            <a:ext cx="5943600" cy="2709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C08C6242-3EA5-4B20-91F0-DB96341EB5D0}"/>
                </a:ext>
              </a:extLst>
            </p:cNvPr>
            <p:cNvPicPr>
              <a:picLocks noChangeAspect="1"/>
            </p:cNvPicPr>
            <p:nvPr/>
          </p:nvPicPr>
          <p:blipFill>
            <a:blip r:embed="rId8"/>
            <a:stretch>
              <a:fillRect/>
            </a:stretch>
          </p:blipFill>
          <p:spPr>
            <a:xfrm>
              <a:off x="7787481" y="2126091"/>
              <a:ext cx="1257143" cy="3428571"/>
            </a:xfrm>
            <a:prstGeom prst="rect">
              <a:avLst/>
            </a:prstGeom>
          </p:spPr>
        </p:pic>
        <p:pic>
          <p:nvPicPr>
            <p:cNvPr id="6" name="Picture 5">
              <a:extLst>
                <a:ext uri="{FF2B5EF4-FFF2-40B4-BE49-F238E27FC236}">
                  <a16:creationId xmlns:a16="http://schemas.microsoft.com/office/drawing/2014/main" id="{AFAE8ABD-0D08-4585-9952-FC58A90FF12C}"/>
                </a:ext>
              </a:extLst>
            </p:cNvPr>
            <p:cNvPicPr>
              <a:picLocks noChangeAspect="1"/>
            </p:cNvPicPr>
            <p:nvPr/>
          </p:nvPicPr>
          <p:blipFill>
            <a:blip r:embed="rId9"/>
            <a:stretch>
              <a:fillRect/>
            </a:stretch>
          </p:blipFill>
          <p:spPr>
            <a:xfrm>
              <a:off x="472281" y="2186693"/>
              <a:ext cx="1059272" cy="3307367"/>
            </a:xfrm>
            <a:prstGeom prst="rect">
              <a:avLst/>
            </a:prstGeom>
          </p:spPr>
        </p:pic>
      </p:grpSp>
      <p:sp>
        <p:nvSpPr>
          <p:cNvPr id="7" name="TextBox 6">
            <a:extLst>
              <a:ext uri="{FF2B5EF4-FFF2-40B4-BE49-F238E27FC236}">
                <a16:creationId xmlns:a16="http://schemas.microsoft.com/office/drawing/2014/main" id="{87C888E8-B1D8-424F-85F7-0E348E9B6FC7}"/>
              </a:ext>
            </a:extLst>
          </p:cNvPr>
          <p:cNvSpPr txBox="1"/>
          <p:nvPr/>
        </p:nvSpPr>
        <p:spPr>
          <a:xfrm>
            <a:off x="222422" y="6301946"/>
            <a:ext cx="955589" cy="369332"/>
          </a:xfrm>
          <a:prstGeom prst="rect">
            <a:avLst/>
          </a:prstGeom>
          <a:noFill/>
        </p:spPr>
        <p:txBody>
          <a:bodyPr wrap="square" rtlCol="0">
            <a:spAutoFit/>
          </a:bodyPr>
          <a:lstStyle/>
          <a:p>
            <a:r>
              <a:rPr lang="en-US" dirty="0"/>
              <a:t>7-12</a:t>
            </a:r>
          </a:p>
        </p:txBody>
      </p:sp>
    </p:spTree>
    <p:extLst>
      <p:ext uri="{BB962C8B-B14F-4D97-AF65-F5344CB8AC3E}">
        <p14:creationId xmlns:p14="http://schemas.microsoft.com/office/powerpoint/2010/main" val="2938365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9CD0-CB92-452A-BDC8-A8D774104F03}"/>
              </a:ext>
            </a:extLst>
          </p:cNvPr>
          <p:cNvSpPr>
            <a:spLocks noGrp="1"/>
          </p:cNvSpPr>
          <p:nvPr>
            <p:ph type="title"/>
          </p:nvPr>
        </p:nvSpPr>
        <p:spPr/>
        <p:txBody>
          <a:bodyPr/>
          <a:lstStyle/>
          <a:p>
            <a:r>
              <a:rPr lang="en-US" dirty="0"/>
              <a:t>SQL Data Warehouse</a:t>
            </a:r>
          </a:p>
        </p:txBody>
      </p:sp>
      <p:sp>
        <p:nvSpPr>
          <p:cNvPr id="4" name="Content Placeholder 2">
            <a:extLst>
              <a:ext uri="{FF2B5EF4-FFF2-40B4-BE49-F238E27FC236}">
                <a16:creationId xmlns:a16="http://schemas.microsoft.com/office/drawing/2014/main" id="{BD3CF0D5-39CA-43CC-929C-0E41C2183D2C}"/>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Model data from various sources:</a:t>
            </a:r>
          </a:p>
          <a:p>
            <a:pPr lvl="1"/>
            <a:r>
              <a:rPr lang="en-US" b="0" kern="0" dirty="0">
                <a:solidFill>
                  <a:srgbClr val="000000"/>
                </a:solidFill>
              </a:rPr>
              <a:t>Data can be ingested from sources including:</a:t>
            </a:r>
          </a:p>
          <a:p>
            <a:pPr lvl="2"/>
            <a:r>
              <a:rPr lang="en-US" b="0" kern="0" dirty="0">
                <a:solidFill>
                  <a:srgbClr val="000000"/>
                </a:solidFill>
              </a:rPr>
              <a:t>IoT</a:t>
            </a:r>
          </a:p>
          <a:p>
            <a:pPr lvl="2"/>
            <a:r>
              <a:rPr lang="en-US" b="0" kern="0" dirty="0">
                <a:solidFill>
                  <a:srgbClr val="000000"/>
                </a:solidFill>
              </a:rPr>
              <a:t>Devices</a:t>
            </a:r>
          </a:p>
          <a:p>
            <a:pPr lvl="2"/>
            <a:r>
              <a:rPr lang="en-US" b="0" kern="0" dirty="0">
                <a:solidFill>
                  <a:srgbClr val="000000"/>
                </a:solidFill>
              </a:rPr>
              <a:t>CRM</a:t>
            </a:r>
          </a:p>
          <a:p>
            <a:pPr lvl="2"/>
            <a:r>
              <a:rPr lang="en-US" b="0" kern="0" dirty="0">
                <a:solidFill>
                  <a:srgbClr val="000000"/>
                </a:solidFill>
              </a:rPr>
              <a:t>Graph Database</a:t>
            </a:r>
          </a:p>
          <a:p>
            <a:pPr lvl="2"/>
            <a:r>
              <a:rPr lang="en-US" b="0" kern="0" dirty="0">
                <a:solidFill>
                  <a:srgbClr val="000000"/>
                </a:solidFill>
              </a:rPr>
              <a:t>APIs</a:t>
            </a:r>
          </a:p>
          <a:p>
            <a:pPr lvl="2"/>
            <a:r>
              <a:rPr lang="en-US" b="0" kern="0" dirty="0">
                <a:solidFill>
                  <a:srgbClr val="000000"/>
                </a:solidFill>
              </a:rPr>
              <a:t>Other Databases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19C31FEF-C3B2-476C-89CF-F795E5F1281B}"/>
              </a:ext>
            </a:extLst>
          </p:cNvPr>
          <p:cNvSpPr txBox="1"/>
          <p:nvPr/>
        </p:nvSpPr>
        <p:spPr>
          <a:xfrm>
            <a:off x="222422" y="6301946"/>
            <a:ext cx="955589" cy="369332"/>
          </a:xfrm>
          <a:prstGeom prst="rect">
            <a:avLst/>
          </a:prstGeom>
          <a:noFill/>
        </p:spPr>
        <p:txBody>
          <a:bodyPr wrap="square" rtlCol="0">
            <a:spAutoFit/>
          </a:bodyPr>
          <a:lstStyle/>
          <a:p>
            <a:r>
              <a:rPr lang="en-US" dirty="0"/>
              <a:t>7-12</a:t>
            </a:r>
          </a:p>
        </p:txBody>
      </p:sp>
    </p:spTree>
    <p:extLst>
      <p:ext uri="{BB962C8B-B14F-4D97-AF65-F5344CB8AC3E}">
        <p14:creationId xmlns:p14="http://schemas.microsoft.com/office/powerpoint/2010/main" val="3214339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5567-A84B-48DF-9D93-5563B9BBDC63}"/>
              </a:ext>
            </a:extLst>
          </p:cNvPr>
          <p:cNvSpPr>
            <a:spLocks noGrp="1"/>
          </p:cNvSpPr>
          <p:nvPr>
            <p:ph type="title"/>
          </p:nvPr>
        </p:nvSpPr>
        <p:spPr/>
        <p:txBody>
          <a:bodyPr/>
          <a:lstStyle/>
          <a:p>
            <a:r>
              <a:rPr lang="en-US" dirty="0"/>
              <a:t>SQL Data Warehouse</a:t>
            </a:r>
          </a:p>
        </p:txBody>
      </p:sp>
      <p:sp>
        <p:nvSpPr>
          <p:cNvPr id="4" name="Content Placeholder 2">
            <a:extLst>
              <a:ext uri="{FF2B5EF4-FFF2-40B4-BE49-F238E27FC236}">
                <a16:creationId xmlns:a16="http://schemas.microsoft.com/office/drawing/2014/main" id="{F2F5B2F2-70FC-4EF7-94CA-03C52258C1F0}"/>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Query and serve data to your workloads and applications:</a:t>
            </a:r>
          </a:p>
          <a:p>
            <a:pPr lvl="1"/>
            <a:r>
              <a:rPr lang="en-US" b="0" kern="0" dirty="0">
                <a:solidFill>
                  <a:srgbClr val="000000"/>
                </a:solidFill>
              </a:rPr>
              <a:t>You can query data from Data Warehouse using PolyBase</a:t>
            </a:r>
          </a:p>
          <a:p>
            <a:pPr lvl="1"/>
            <a:r>
              <a:rPr lang="en-US" b="0" kern="0" dirty="0">
                <a:solidFill>
                  <a:srgbClr val="000000"/>
                </a:solidFill>
              </a:rPr>
              <a:t>PolyBase uses T-SQL language</a:t>
            </a:r>
          </a:p>
          <a:p>
            <a:pPr lvl="0"/>
            <a:r>
              <a:rPr lang="en-US" b="0" kern="0" dirty="0">
                <a:solidFill>
                  <a:srgbClr val="000000"/>
                </a:solidFill>
              </a:rPr>
              <a:t>Data stored on well-known platform:</a:t>
            </a:r>
          </a:p>
          <a:p>
            <a:pPr lvl="1"/>
            <a:r>
              <a:rPr lang="en-US" b="0" kern="0" dirty="0">
                <a:solidFill>
                  <a:srgbClr val="000000"/>
                </a:solidFill>
              </a:rPr>
              <a:t>Data is stored, partitioned and managed using compute infrastructure nodes backed by Azure Storage</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B3940BE1-B26F-4E4F-B21B-BE37E7844007}"/>
              </a:ext>
            </a:extLst>
          </p:cNvPr>
          <p:cNvSpPr txBox="1"/>
          <p:nvPr/>
        </p:nvSpPr>
        <p:spPr>
          <a:xfrm>
            <a:off x="222422" y="6301946"/>
            <a:ext cx="955589" cy="369332"/>
          </a:xfrm>
          <a:prstGeom prst="rect">
            <a:avLst/>
          </a:prstGeom>
          <a:noFill/>
        </p:spPr>
        <p:txBody>
          <a:bodyPr wrap="square" rtlCol="0">
            <a:spAutoFit/>
          </a:bodyPr>
          <a:lstStyle/>
          <a:p>
            <a:r>
              <a:rPr lang="en-US" dirty="0"/>
              <a:t>7-12</a:t>
            </a:r>
          </a:p>
        </p:txBody>
      </p:sp>
    </p:spTree>
    <p:extLst>
      <p:ext uri="{BB962C8B-B14F-4D97-AF65-F5344CB8AC3E}">
        <p14:creationId xmlns:p14="http://schemas.microsoft.com/office/powerpoint/2010/main" val="1873819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DA20-FE7C-4B18-9B97-495743DBD010}"/>
              </a:ext>
            </a:extLst>
          </p:cNvPr>
          <p:cNvSpPr>
            <a:spLocks noGrp="1"/>
          </p:cNvSpPr>
          <p:nvPr>
            <p:ph type="title"/>
          </p:nvPr>
        </p:nvSpPr>
        <p:spPr/>
        <p:txBody>
          <a:bodyPr/>
          <a:lstStyle/>
          <a:p>
            <a:r>
              <a:rPr lang="en-US" dirty="0"/>
              <a:t>SQL Data Warehouse</a:t>
            </a:r>
          </a:p>
        </p:txBody>
      </p:sp>
      <p:grpSp>
        <p:nvGrpSpPr>
          <p:cNvPr id="3" name="Group 2" descr="Data Warehouse logical model">
            <a:extLst>
              <a:ext uri="{FF2B5EF4-FFF2-40B4-BE49-F238E27FC236}">
                <a16:creationId xmlns:a16="http://schemas.microsoft.com/office/drawing/2014/main" id="{9B2CDD51-90D6-472E-8866-1E9BEFA3C563}"/>
              </a:ext>
            </a:extLst>
          </p:cNvPr>
          <p:cNvGrpSpPr/>
          <p:nvPr/>
        </p:nvGrpSpPr>
        <p:grpSpPr>
          <a:xfrm>
            <a:off x="812799" y="2268537"/>
            <a:ext cx="7589045" cy="3133725"/>
            <a:chOff x="812799" y="2268537"/>
            <a:chExt cx="7589045" cy="3133725"/>
          </a:xfrm>
        </p:grpSpPr>
        <p:sp>
          <p:nvSpPr>
            <p:cNvPr id="4" name="TextBox 3">
              <a:extLst>
                <a:ext uri="{FF2B5EF4-FFF2-40B4-BE49-F238E27FC236}">
                  <a16:creationId xmlns:a16="http://schemas.microsoft.com/office/drawing/2014/main" id="{D313BAD7-7E16-4FD7-A1A1-CD351EDB6E07}"/>
                </a:ext>
              </a:extLst>
            </p:cNvPr>
            <p:cNvSpPr txBox="1"/>
            <p:nvPr/>
          </p:nvSpPr>
          <p:spPr>
            <a:xfrm>
              <a:off x="2072342" y="3835399"/>
              <a:ext cx="1764778" cy="6832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Relational Tables</a:t>
              </a:r>
              <a:br>
                <a:rPr lang="en-US" sz="1400" b="0" dirty="0">
                  <a:gradFill>
                    <a:gsLst>
                      <a:gs pos="2917">
                        <a:srgbClr val="353535"/>
                      </a:gs>
                      <a:gs pos="30000">
                        <a:srgbClr val="353535"/>
                      </a:gs>
                    </a:gsLst>
                    <a:lin ang="5400000" scaled="0"/>
                  </a:gradFill>
                  <a:latin typeface="Segoe UI Semilight"/>
                </a:rPr>
              </a:br>
              <a:r>
                <a:rPr lang="en-US" sz="1400" b="0" dirty="0">
                  <a:gradFill>
                    <a:gsLst>
                      <a:gs pos="2917">
                        <a:srgbClr val="353535"/>
                      </a:gs>
                      <a:gs pos="30000">
                        <a:srgbClr val="353535"/>
                      </a:gs>
                    </a:gsLst>
                    <a:lin ang="5400000" scaled="0"/>
                  </a:gradFill>
                  <a:latin typeface="Segoe UI Semilight"/>
                </a:rPr>
                <a:t>Columnar Storage</a:t>
              </a:r>
            </a:p>
          </p:txBody>
        </p:sp>
        <p:sp>
          <p:nvSpPr>
            <p:cNvPr id="5" name="TextBox 4">
              <a:extLst>
                <a:ext uri="{FF2B5EF4-FFF2-40B4-BE49-F238E27FC236}">
                  <a16:creationId xmlns:a16="http://schemas.microsoft.com/office/drawing/2014/main" id="{5C29C4E7-917A-473A-AD7C-89B5A2965A9E}"/>
                </a:ext>
              </a:extLst>
            </p:cNvPr>
            <p:cNvSpPr txBox="1"/>
            <p:nvPr/>
          </p:nvSpPr>
          <p:spPr>
            <a:xfrm>
              <a:off x="5537200" y="3835399"/>
              <a:ext cx="1564481" cy="683264"/>
            </a:xfrm>
            <a:prstGeom prst="rect">
              <a:avLst/>
            </a:prstGeom>
            <a:noFill/>
          </p:spPr>
          <p:txBody>
            <a:bodyPr wrap="square" lIns="182880" tIns="146304" rIns="182880" bIns="146304" rtlCol="0">
              <a:spAutoFit/>
            </a:bodyPr>
            <a:lstStyle/>
            <a:p>
              <a:pPr lvl="0" algn="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PolyBase</a:t>
              </a:r>
              <a:br>
                <a:rPr lang="en-US" sz="1400" b="0" dirty="0">
                  <a:gradFill>
                    <a:gsLst>
                      <a:gs pos="2917">
                        <a:srgbClr val="353535"/>
                      </a:gs>
                      <a:gs pos="30000">
                        <a:srgbClr val="353535"/>
                      </a:gs>
                    </a:gsLst>
                    <a:lin ang="5400000" scaled="0"/>
                  </a:gradFill>
                  <a:latin typeface="Segoe UI Semilight"/>
                </a:rPr>
              </a:br>
              <a:r>
                <a:rPr lang="en-US" sz="1400" b="0" dirty="0">
                  <a:gradFill>
                    <a:gsLst>
                      <a:gs pos="2917">
                        <a:srgbClr val="353535"/>
                      </a:gs>
                      <a:gs pos="30000">
                        <a:srgbClr val="353535"/>
                      </a:gs>
                    </a:gsLst>
                    <a:lin ang="5400000" scaled="0"/>
                  </a:gradFill>
                  <a:latin typeface="Segoe UI Semilight"/>
                </a:rPr>
                <a:t>T-SQL</a:t>
              </a:r>
            </a:p>
          </p:txBody>
        </p:sp>
        <p:cxnSp>
          <p:nvCxnSpPr>
            <p:cNvPr id="6" name="Straight Arrow Connector 5">
              <a:extLst>
                <a:ext uri="{FF2B5EF4-FFF2-40B4-BE49-F238E27FC236}">
                  <a16:creationId xmlns:a16="http://schemas.microsoft.com/office/drawing/2014/main" id="{836F2A7D-7E85-4F0D-BC9B-028B417F36D7}"/>
                </a:ext>
              </a:extLst>
            </p:cNvPr>
            <p:cNvCxnSpPr>
              <a:cxnSpLocks/>
            </p:cNvCxnSpPr>
            <p:nvPr/>
          </p:nvCxnSpPr>
          <p:spPr>
            <a:xfrm>
              <a:off x="2315302" y="3835400"/>
              <a:ext cx="1295400" cy="0"/>
            </a:xfrm>
            <a:prstGeom prst="straightConnector1">
              <a:avLst/>
            </a:prstGeom>
            <a:noFill/>
            <a:ln w="9525" cap="flat" cmpd="sng" algn="ctr">
              <a:solidFill>
                <a:srgbClr val="353535"/>
              </a:solidFill>
              <a:prstDash val="solid"/>
              <a:headEnd type="none"/>
              <a:tailEnd type="triangle"/>
            </a:ln>
            <a:effectLst/>
          </p:spPr>
        </p:cxnSp>
        <p:cxnSp>
          <p:nvCxnSpPr>
            <p:cNvPr id="7" name="Straight Arrow Connector 6">
              <a:extLst>
                <a:ext uri="{FF2B5EF4-FFF2-40B4-BE49-F238E27FC236}">
                  <a16:creationId xmlns:a16="http://schemas.microsoft.com/office/drawing/2014/main" id="{0919B270-DE6C-44D9-80F1-46ECF7A19EE4}"/>
                </a:ext>
              </a:extLst>
            </p:cNvPr>
            <p:cNvCxnSpPr>
              <a:cxnSpLocks/>
            </p:cNvCxnSpPr>
            <p:nvPr/>
          </p:nvCxnSpPr>
          <p:spPr>
            <a:xfrm>
              <a:off x="5756340" y="3835400"/>
              <a:ext cx="1143000" cy="0"/>
            </a:xfrm>
            <a:prstGeom prst="straightConnector1">
              <a:avLst/>
            </a:prstGeom>
            <a:noFill/>
            <a:ln w="9525" cap="flat" cmpd="sng" algn="ctr">
              <a:solidFill>
                <a:srgbClr val="353535"/>
              </a:solidFill>
              <a:prstDash val="solid"/>
              <a:headEnd type="none"/>
              <a:tailEnd type="triangle"/>
            </a:ln>
            <a:effectLst/>
          </p:spPr>
        </p:cxnSp>
        <p:sp>
          <p:nvSpPr>
            <p:cNvPr id="8" name="Rectangle 7">
              <a:extLst>
                <a:ext uri="{FF2B5EF4-FFF2-40B4-BE49-F238E27FC236}">
                  <a16:creationId xmlns:a16="http://schemas.microsoft.com/office/drawing/2014/main" id="{FAE120D2-8168-414E-A8C8-DB62F95476C9}"/>
                </a:ext>
              </a:extLst>
            </p:cNvPr>
            <p:cNvSpPr/>
            <p:nvPr/>
          </p:nvSpPr>
          <p:spPr bwMode="auto">
            <a:xfrm>
              <a:off x="812799" y="3340100"/>
              <a:ext cx="1300163" cy="99060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rPr>
                <a:t>Store</a:t>
              </a:r>
            </a:p>
          </p:txBody>
        </p:sp>
        <p:sp>
          <p:nvSpPr>
            <p:cNvPr id="9" name="Rectangle 8">
              <a:extLst>
                <a:ext uri="{FF2B5EF4-FFF2-40B4-BE49-F238E27FC236}">
                  <a16:creationId xmlns:a16="http://schemas.microsoft.com/office/drawing/2014/main" id="{7086F2F5-F20A-44D9-AC6D-37AD5F7A4B15}"/>
                </a:ext>
              </a:extLst>
            </p:cNvPr>
            <p:cNvSpPr/>
            <p:nvPr/>
          </p:nvSpPr>
          <p:spPr bwMode="auto">
            <a:xfrm>
              <a:off x="7101681" y="3340100"/>
              <a:ext cx="1300163" cy="99060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rPr>
                <a:t>Query</a:t>
              </a:r>
            </a:p>
          </p:txBody>
        </p:sp>
        <p:pic>
          <p:nvPicPr>
            <p:cNvPr id="10" name="Picture 9">
              <a:extLst>
                <a:ext uri="{FF2B5EF4-FFF2-40B4-BE49-F238E27FC236}">
                  <a16:creationId xmlns:a16="http://schemas.microsoft.com/office/drawing/2014/main" id="{21EC3506-D414-4787-92F0-2A66899E0125}"/>
                </a:ext>
              </a:extLst>
            </p:cNvPr>
            <p:cNvPicPr>
              <a:picLocks noChangeAspect="1"/>
            </p:cNvPicPr>
            <p:nvPr/>
          </p:nvPicPr>
          <p:blipFill>
            <a:blip r:embed="rId3"/>
            <a:stretch>
              <a:fillRect/>
            </a:stretch>
          </p:blipFill>
          <p:spPr>
            <a:xfrm>
              <a:off x="3813042" y="2268537"/>
              <a:ext cx="1740958" cy="3133725"/>
            </a:xfrm>
            <a:prstGeom prst="rect">
              <a:avLst/>
            </a:prstGeom>
          </p:spPr>
        </p:pic>
      </p:grpSp>
      <p:sp>
        <p:nvSpPr>
          <p:cNvPr id="11" name="TextBox 10">
            <a:extLst>
              <a:ext uri="{FF2B5EF4-FFF2-40B4-BE49-F238E27FC236}">
                <a16:creationId xmlns:a16="http://schemas.microsoft.com/office/drawing/2014/main" id="{DF1D3150-5CBE-4DE9-B35B-7BBDF2FE0AFE}"/>
              </a:ext>
            </a:extLst>
          </p:cNvPr>
          <p:cNvSpPr txBox="1"/>
          <p:nvPr/>
        </p:nvSpPr>
        <p:spPr>
          <a:xfrm>
            <a:off x="222422" y="6301946"/>
            <a:ext cx="955589" cy="369332"/>
          </a:xfrm>
          <a:prstGeom prst="rect">
            <a:avLst/>
          </a:prstGeom>
          <a:noFill/>
        </p:spPr>
        <p:txBody>
          <a:bodyPr wrap="square" rtlCol="0">
            <a:spAutoFit/>
          </a:bodyPr>
          <a:lstStyle/>
          <a:p>
            <a:r>
              <a:rPr lang="en-US" dirty="0"/>
              <a:t>7-12</a:t>
            </a:r>
          </a:p>
        </p:txBody>
      </p:sp>
    </p:spTree>
    <p:extLst>
      <p:ext uri="{BB962C8B-B14F-4D97-AF65-F5344CB8AC3E}">
        <p14:creationId xmlns:p14="http://schemas.microsoft.com/office/powerpoint/2010/main" val="384016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01170552-122c-40f9-b191-6f18768e28c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7262-FABB-44D0-A1E1-8A4CC2BD5B92}"/>
              </a:ext>
            </a:extLst>
          </p:cNvPr>
          <p:cNvSpPr>
            <a:spLocks noGrp="1"/>
          </p:cNvSpPr>
          <p:nvPr>
            <p:ph type="title"/>
          </p:nvPr>
        </p:nvSpPr>
        <p:spPr/>
        <p:txBody>
          <a:bodyPr/>
          <a:lstStyle/>
          <a:p>
            <a:r>
              <a:rPr lang="en-US" dirty="0"/>
              <a:t>Storage Account Security</a:t>
            </a:r>
          </a:p>
        </p:txBody>
      </p:sp>
      <p:sp>
        <p:nvSpPr>
          <p:cNvPr id="4" name="Content Placeholder 2">
            <a:extLst>
              <a:ext uri="{FF2B5EF4-FFF2-40B4-BE49-F238E27FC236}">
                <a16:creationId xmlns:a16="http://schemas.microsoft.com/office/drawing/2014/main" id="{177A2B8E-50B0-4EAD-BC0D-EF948431FD8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GB" b="0" kern="0" dirty="0">
                <a:solidFill>
                  <a:srgbClr val="000000"/>
                </a:solidFill>
              </a:rPr>
              <a:t>Storage accounts can be secured by Azure AD or by Shared Access Signatures:</a:t>
            </a:r>
            <a:endParaRPr lang="en-US" b="0" kern="0" dirty="0">
              <a:solidFill>
                <a:srgbClr val="000000"/>
              </a:solidFill>
            </a:endParaRPr>
          </a:p>
          <a:p>
            <a:pPr lvl="1"/>
            <a:r>
              <a:rPr lang="en-US" b="0" kern="0" dirty="0">
                <a:solidFill>
                  <a:srgbClr val="000000"/>
                </a:solidFill>
              </a:rPr>
              <a:t>Azure AD RBAC controls management functions when applied to a Storage Account</a:t>
            </a:r>
          </a:p>
          <a:p>
            <a:pPr lvl="1"/>
            <a:r>
              <a:rPr lang="en-US" b="0" kern="0" dirty="0">
                <a:solidFill>
                  <a:srgbClr val="000000"/>
                </a:solidFill>
              </a:rPr>
              <a:t>Azure AD RBAC can be used to read data objects when applied to storage account keys</a:t>
            </a:r>
          </a:p>
          <a:p>
            <a:pPr lvl="1"/>
            <a:r>
              <a:rPr lang="en-US" b="0" kern="0" dirty="0">
                <a:solidFill>
                  <a:srgbClr val="000000"/>
                </a:solidFill>
              </a:rPr>
              <a:t>Shared Access Signatures and Stored Access Polices further secures data objects to dates times and permissions</a:t>
            </a:r>
          </a:p>
          <a:p>
            <a:pPr lvl="1"/>
            <a:r>
              <a:rPr lang="en-US" b="0" kern="0" dirty="0">
                <a:solidFill>
                  <a:srgbClr val="000000"/>
                </a:solidFill>
              </a:rPr>
              <a:t>Azure Storage can be accessed by any HTTP/HTTPS requests and has multiple storage libraries for popular languages</a:t>
            </a:r>
          </a:p>
          <a:p>
            <a:pPr marL="0" lvl="0" indent="0">
              <a:buNone/>
            </a:pPr>
            <a:endParaRPr lang="en-US" b="0" kern="0" dirty="0">
              <a:solidFill>
                <a:srgbClr val="000000"/>
              </a:solidFill>
            </a:endParaRPr>
          </a:p>
        </p:txBody>
      </p:sp>
      <p:sp>
        <p:nvSpPr>
          <p:cNvPr id="5" name="TextBox 4">
            <a:extLst>
              <a:ext uri="{FF2B5EF4-FFF2-40B4-BE49-F238E27FC236}">
                <a16:creationId xmlns:a16="http://schemas.microsoft.com/office/drawing/2014/main" id="{CC2DD167-596C-41A0-86EF-568808E8A7F0}"/>
              </a:ext>
            </a:extLst>
          </p:cNvPr>
          <p:cNvSpPr txBox="1"/>
          <p:nvPr/>
        </p:nvSpPr>
        <p:spPr>
          <a:xfrm>
            <a:off x="222422" y="6301946"/>
            <a:ext cx="955589" cy="369332"/>
          </a:xfrm>
          <a:prstGeom prst="rect">
            <a:avLst/>
          </a:prstGeom>
          <a:noFill/>
        </p:spPr>
        <p:txBody>
          <a:bodyPr wrap="square" rtlCol="0">
            <a:spAutoFit/>
          </a:bodyPr>
          <a:lstStyle/>
          <a:p>
            <a:r>
              <a:rPr lang="en-US" dirty="0"/>
              <a:t>6-4</a:t>
            </a:r>
          </a:p>
        </p:txBody>
      </p:sp>
    </p:spTree>
    <p:extLst>
      <p:ext uri="{BB962C8B-B14F-4D97-AF65-F5344CB8AC3E}">
        <p14:creationId xmlns:p14="http://schemas.microsoft.com/office/powerpoint/2010/main" val="4194662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2C9E-5DDE-4EB1-8682-E2B92F05FD6E}"/>
              </a:ext>
            </a:extLst>
          </p:cNvPr>
          <p:cNvSpPr>
            <a:spLocks noGrp="1"/>
          </p:cNvSpPr>
          <p:nvPr>
            <p:ph type="title"/>
          </p:nvPr>
        </p:nvSpPr>
        <p:spPr/>
        <p:txBody>
          <a:bodyPr/>
          <a:lstStyle/>
          <a:p>
            <a:r>
              <a:rPr lang="en-US" dirty="0"/>
              <a:t>SQL Data Warehouse</a:t>
            </a:r>
          </a:p>
        </p:txBody>
      </p:sp>
      <p:grpSp>
        <p:nvGrpSpPr>
          <p:cNvPr id="3" name="Group 2" descr="SQL Data Warehouse in-action">
            <a:extLst>
              <a:ext uri="{FF2B5EF4-FFF2-40B4-BE49-F238E27FC236}">
                <a16:creationId xmlns:a16="http://schemas.microsoft.com/office/drawing/2014/main" id="{B4D1FBEC-6AAD-4493-AC24-357AAD4094AE}"/>
              </a:ext>
            </a:extLst>
          </p:cNvPr>
          <p:cNvGrpSpPr/>
          <p:nvPr/>
        </p:nvGrpSpPr>
        <p:grpSpPr>
          <a:xfrm>
            <a:off x="1153847" y="1592262"/>
            <a:ext cx="7018868" cy="5181600"/>
            <a:chOff x="1153847" y="1592262"/>
            <a:chExt cx="7018868" cy="5181600"/>
          </a:xfrm>
        </p:grpSpPr>
        <p:sp>
          <p:nvSpPr>
            <p:cNvPr id="4" name="Rectangle 3">
              <a:extLst>
                <a:ext uri="{FF2B5EF4-FFF2-40B4-BE49-F238E27FC236}">
                  <a16:creationId xmlns:a16="http://schemas.microsoft.com/office/drawing/2014/main" id="{08D7084F-A9CE-43E1-8750-FCE208213FBE}"/>
                </a:ext>
              </a:extLst>
            </p:cNvPr>
            <p:cNvSpPr/>
            <p:nvPr/>
          </p:nvSpPr>
          <p:spPr bwMode="auto">
            <a:xfrm>
              <a:off x="1371734" y="5707062"/>
              <a:ext cx="6583095" cy="92678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353535"/>
                  </a:solidFill>
                  <a:latin typeface="Segoe UI Semilight"/>
                  <a:ea typeface="Segoe UI" pitchFamily="34" charset="0"/>
                  <a:cs typeface="Segoe UI" pitchFamily="34" charset="0"/>
                </a:rPr>
                <a:t>Azure Storage</a:t>
              </a:r>
            </a:p>
          </p:txBody>
        </p:sp>
        <p:pic>
          <p:nvPicPr>
            <p:cNvPr id="5" name="Graphic 4">
              <a:extLst>
                <a:ext uri="{FF2B5EF4-FFF2-40B4-BE49-F238E27FC236}">
                  <a16:creationId xmlns:a16="http://schemas.microsoft.com/office/drawing/2014/main" id="{BE257209-9901-4BA9-9FFC-CEFDAA4AAAD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9832" t="20457" r="28754" b="15490"/>
            <a:stretch/>
          </p:blipFill>
          <p:spPr>
            <a:xfrm>
              <a:off x="4376365" y="1881688"/>
              <a:ext cx="573833" cy="685800"/>
            </a:xfrm>
            <a:prstGeom prst="rect">
              <a:avLst/>
            </a:prstGeom>
          </p:spPr>
        </p:pic>
        <p:pic>
          <p:nvPicPr>
            <p:cNvPr id="6" name="Graphic 5">
              <a:extLst>
                <a:ext uri="{FF2B5EF4-FFF2-40B4-BE49-F238E27FC236}">
                  <a16:creationId xmlns:a16="http://schemas.microsoft.com/office/drawing/2014/main" id="{32986653-6CCE-4DDF-8F1D-FC0AC127C7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5144" y="2744787"/>
              <a:ext cx="676275" cy="676275"/>
            </a:xfrm>
            <a:prstGeom prst="rect">
              <a:avLst/>
            </a:prstGeom>
          </p:spPr>
        </p:pic>
        <p:pic>
          <p:nvPicPr>
            <p:cNvPr id="7" name="Graphic 6">
              <a:extLst>
                <a:ext uri="{FF2B5EF4-FFF2-40B4-BE49-F238E27FC236}">
                  <a16:creationId xmlns:a16="http://schemas.microsoft.com/office/drawing/2014/main" id="{534AF6A1-4AEF-471F-BD21-0F6EF0F1D5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8334" y="1592262"/>
              <a:ext cx="471638" cy="457200"/>
            </a:xfrm>
            <a:prstGeom prst="rect">
              <a:avLst/>
            </a:prstGeom>
          </p:spPr>
        </p:pic>
        <p:grpSp>
          <p:nvGrpSpPr>
            <p:cNvPr id="8" name="Group 7">
              <a:extLst>
                <a:ext uri="{FF2B5EF4-FFF2-40B4-BE49-F238E27FC236}">
                  <a16:creationId xmlns:a16="http://schemas.microsoft.com/office/drawing/2014/main" id="{556D015B-C2DF-484B-9CFD-A77C31AC97D7}"/>
                </a:ext>
              </a:extLst>
            </p:cNvPr>
            <p:cNvGrpSpPr/>
            <p:nvPr/>
          </p:nvGrpSpPr>
          <p:grpSpPr>
            <a:xfrm>
              <a:off x="3084000" y="4096592"/>
              <a:ext cx="1228410" cy="1458070"/>
              <a:chOff x="3105708" y="3736211"/>
              <a:chExt cx="1228410" cy="1458070"/>
            </a:xfrm>
          </p:grpSpPr>
          <p:pic>
            <p:nvPicPr>
              <p:cNvPr id="9" name="Graphic 8">
                <a:extLst>
                  <a:ext uri="{FF2B5EF4-FFF2-40B4-BE49-F238E27FC236}">
                    <a16:creationId xmlns:a16="http://schemas.microsoft.com/office/drawing/2014/main" id="{0BA0D750-731D-4DF1-B6AA-98B0F6CE3F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6247" y="3736211"/>
                <a:ext cx="1177871" cy="914400"/>
              </a:xfrm>
              <a:prstGeom prst="rect">
                <a:avLst/>
              </a:prstGeom>
            </p:spPr>
          </p:pic>
          <p:pic>
            <p:nvPicPr>
              <p:cNvPr id="10" name="Graphic 9">
                <a:extLst>
                  <a:ext uri="{FF2B5EF4-FFF2-40B4-BE49-F238E27FC236}">
                    <a16:creationId xmlns:a16="http://schemas.microsoft.com/office/drawing/2014/main" id="{2C77265F-D543-4295-B7C7-6402800D2210}"/>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8003" t="17114" r="28162" b="16417"/>
              <a:stretch/>
            </p:blipFill>
            <p:spPr>
              <a:xfrm>
                <a:off x="3261835" y="4191380"/>
                <a:ext cx="468244" cy="548640"/>
              </a:xfrm>
              <a:prstGeom prst="rect">
                <a:avLst/>
              </a:prstGeom>
            </p:spPr>
          </p:pic>
          <p:sp>
            <p:nvSpPr>
              <p:cNvPr id="11" name="Rectangle 10">
                <a:extLst>
                  <a:ext uri="{FF2B5EF4-FFF2-40B4-BE49-F238E27FC236}">
                    <a16:creationId xmlns:a16="http://schemas.microsoft.com/office/drawing/2014/main" id="{43018CDA-EEDA-4652-A302-51EAAEF570F1}"/>
                  </a:ext>
                </a:extLst>
              </p:cNvPr>
              <p:cNvSpPr/>
              <p:nvPr/>
            </p:nvSpPr>
            <p:spPr bwMode="auto">
              <a:xfrm>
                <a:off x="3755824" y="4412666"/>
                <a:ext cx="508415" cy="2389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DMS</a:t>
                </a:r>
              </a:p>
            </p:txBody>
          </p:sp>
          <p:sp>
            <p:nvSpPr>
              <p:cNvPr id="12" name="TextBox 11">
                <a:extLst>
                  <a:ext uri="{FF2B5EF4-FFF2-40B4-BE49-F238E27FC236}">
                    <a16:creationId xmlns:a16="http://schemas.microsoft.com/office/drawing/2014/main" id="{A6D6244B-B856-4369-8E9A-52CBE7A43681}"/>
                  </a:ext>
                </a:extLst>
              </p:cNvPr>
              <p:cNvSpPr txBox="1"/>
              <p:nvPr/>
            </p:nvSpPr>
            <p:spPr>
              <a:xfrm>
                <a:off x="3105708" y="4594117"/>
                <a:ext cx="930383"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defRPr/>
                </a:pPr>
                <a:r>
                  <a:rPr lang="en-US" sz="1100" b="0" kern="0" dirty="0">
                    <a:gradFill>
                      <a:gsLst>
                        <a:gs pos="2917">
                          <a:srgbClr val="353535"/>
                        </a:gs>
                        <a:gs pos="30000">
                          <a:srgbClr val="353535"/>
                        </a:gs>
                      </a:gsLst>
                      <a:lin ang="5400000" scaled="0"/>
                    </a:gradFill>
                    <a:latin typeface="Segoe UI Semilight"/>
                  </a:rPr>
                  <a:t>Compute</a:t>
                </a:r>
                <a:br>
                  <a:rPr lang="en-US" sz="1100" b="0" kern="0" dirty="0">
                    <a:gradFill>
                      <a:gsLst>
                        <a:gs pos="2917">
                          <a:srgbClr val="353535"/>
                        </a:gs>
                        <a:gs pos="30000">
                          <a:srgbClr val="353535"/>
                        </a:gs>
                      </a:gsLst>
                      <a:lin ang="5400000" scaled="0"/>
                    </a:gradFill>
                    <a:latin typeface="Segoe UI Semilight"/>
                  </a:rPr>
                </a:br>
                <a:r>
                  <a:rPr lang="en-US" sz="1100" b="0" kern="0" dirty="0">
                    <a:gradFill>
                      <a:gsLst>
                        <a:gs pos="2917">
                          <a:srgbClr val="353535"/>
                        </a:gs>
                        <a:gs pos="30000">
                          <a:srgbClr val="353535"/>
                        </a:gs>
                      </a:gsLst>
                      <a:lin ang="5400000" scaled="0"/>
                    </a:gradFill>
                    <a:latin typeface="Segoe UI Semilight"/>
                  </a:rPr>
                  <a:t>Node</a:t>
                </a:r>
              </a:p>
            </p:txBody>
          </p:sp>
        </p:grpSp>
        <p:grpSp>
          <p:nvGrpSpPr>
            <p:cNvPr id="13" name="Group 12">
              <a:extLst>
                <a:ext uri="{FF2B5EF4-FFF2-40B4-BE49-F238E27FC236}">
                  <a16:creationId xmlns:a16="http://schemas.microsoft.com/office/drawing/2014/main" id="{32DF81B3-5003-4213-A37C-9DDBBFB6215B}"/>
                </a:ext>
              </a:extLst>
            </p:cNvPr>
            <p:cNvGrpSpPr/>
            <p:nvPr/>
          </p:nvGrpSpPr>
          <p:grpSpPr>
            <a:xfrm>
              <a:off x="1153847" y="4096592"/>
              <a:ext cx="1228410" cy="1458070"/>
              <a:chOff x="3105708" y="3736211"/>
              <a:chExt cx="1228410" cy="1458070"/>
            </a:xfrm>
          </p:grpSpPr>
          <p:pic>
            <p:nvPicPr>
              <p:cNvPr id="14" name="Graphic 13">
                <a:extLst>
                  <a:ext uri="{FF2B5EF4-FFF2-40B4-BE49-F238E27FC236}">
                    <a16:creationId xmlns:a16="http://schemas.microsoft.com/office/drawing/2014/main" id="{55446E66-B51F-4B64-8504-956E8243C2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6247" y="3736211"/>
                <a:ext cx="1177871" cy="914400"/>
              </a:xfrm>
              <a:prstGeom prst="rect">
                <a:avLst/>
              </a:prstGeom>
            </p:spPr>
          </p:pic>
          <p:pic>
            <p:nvPicPr>
              <p:cNvPr id="15" name="Graphic 14">
                <a:extLst>
                  <a:ext uri="{FF2B5EF4-FFF2-40B4-BE49-F238E27FC236}">
                    <a16:creationId xmlns:a16="http://schemas.microsoft.com/office/drawing/2014/main" id="{0D3DBA5B-E3EC-4371-A2CE-4C6A825806D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8003" t="17114" r="28162" b="16417"/>
              <a:stretch/>
            </p:blipFill>
            <p:spPr>
              <a:xfrm>
                <a:off x="3261835" y="4191380"/>
                <a:ext cx="468244" cy="548640"/>
              </a:xfrm>
              <a:prstGeom prst="rect">
                <a:avLst/>
              </a:prstGeom>
            </p:spPr>
          </p:pic>
          <p:sp>
            <p:nvSpPr>
              <p:cNvPr id="16" name="Rectangle 15">
                <a:extLst>
                  <a:ext uri="{FF2B5EF4-FFF2-40B4-BE49-F238E27FC236}">
                    <a16:creationId xmlns:a16="http://schemas.microsoft.com/office/drawing/2014/main" id="{C1BDC838-55F6-453D-B095-165F2F6EA4E4}"/>
                  </a:ext>
                </a:extLst>
              </p:cNvPr>
              <p:cNvSpPr/>
              <p:nvPr/>
            </p:nvSpPr>
            <p:spPr bwMode="auto">
              <a:xfrm>
                <a:off x="3755824" y="4412666"/>
                <a:ext cx="508415" cy="2389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DMS</a:t>
                </a:r>
              </a:p>
            </p:txBody>
          </p:sp>
          <p:sp>
            <p:nvSpPr>
              <p:cNvPr id="17" name="TextBox 16">
                <a:extLst>
                  <a:ext uri="{FF2B5EF4-FFF2-40B4-BE49-F238E27FC236}">
                    <a16:creationId xmlns:a16="http://schemas.microsoft.com/office/drawing/2014/main" id="{27BF8FF1-59D3-418D-9027-12328D8D3AEC}"/>
                  </a:ext>
                </a:extLst>
              </p:cNvPr>
              <p:cNvSpPr txBox="1"/>
              <p:nvPr/>
            </p:nvSpPr>
            <p:spPr>
              <a:xfrm>
                <a:off x="3105708" y="4594117"/>
                <a:ext cx="930383"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defRPr/>
                </a:pPr>
                <a:r>
                  <a:rPr lang="en-US" sz="1100" b="0" kern="0" dirty="0">
                    <a:gradFill>
                      <a:gsLst>
                        <a:gs pos="2917">
                          <a:srgbClr val="353535"/>
                        </a:gs>
                        <a:gs pos="30000">
                          <a:srgbClr val="353535"/>
                        </a:gs>
                      </a:gsLst>
                      <a:lin ang="5400000" scaled="0"/>
                    </a:gradFill>
                    <a:latin typeface="Segoe UI Semilight"/>
                  </a:rPr>
                  <a:t>Compute</a:t>
                </a:r>
                <a:br>
                  <a:rPr lang="en-US" sz="1100" b="0" kern="0" dirty="0">
                    <a:gradFill>
                      <a:gsLst>
                        <a:gs pos="2917">
                          <a:srgbClr val="353535"/>
                        </a:gs>
                        <a:gs pos="30000">
                          <a:srgbClr val="353535"/>
                        </a:gs>
                      </a:gsLst>
                      <a:lin ang="5400000" scaled="0"/>
                    </a:gradFill>
                    <a:latin typeface="Segoe UI Semilight"/>
                  </a:rPr>
                </a:br>
                <a:r>
                  <a:rPr lang="en-US" sz="1100" b="0" kern="0" dirty="0">
                    <a:gradFill>
                      <a:gsLst>
                        <a:gs pos="2917">
                          <a:srgbClr val="353535"/>
                        </a:gs>
                        <a:gs pos="30000">
                          <a:srgbClr val="353535"/>
                        </a:gs>
                      </a:gsLst>
                      <a:lin ang="5400000" scaled="0"/>
                    </a:gradFill>
                    <a:latin typeface="Segoe UI Semilight"/>
                  </a:rPr>
                  <a:t>Node</a:t>
                </a:r>
              </a:p>
            </p:txBody>
          </p:sp>
        </p:grpSp>
        <p:grpSp>
          <p:nvGrpSpPr>
            <p:cNvPr id="18" name="Group 17">
              <a:extLst>
                <a:ext uri="{FF2B5EF4-FFF2-40B4-BE49-F238E27FC236}">
                  <a16:creationId xmlns:a16="http://schemas.microsoft.com/office/drawing/2014/main" id="{3B30A82A-58B6-466D-AB37-0591A85D2A8C}"/>
                </a:ext>
              </a:extLst>
            </p:cNvPr>
            <p:cNvGrpSpPr/>
            <p:nvPr/>
          </p:nvGrpSpPr>
          <p:grpSpPr>
            <a:xfrm>
              <a:off x="5014153" y="4096592"/>
              <a:ext cx="1228410" cy="1458070"/>
              <a:chOff x="3105708" y="3736211"/>
              <a:chExt cx="1228410" cy="1458070"/>
            </a:xfrm>
          </p:grpSpPr>
          <p:pic>
            <p:nvPicPr>
              <p:cNvPr id="19" name="Graphic 18">
                <a:extLst>
                  <a:ext uri="{FF2B5EF4-FFF2-40B4-BE49-F238E27FC236}">
                    <a16:creationId xmlns:a16="http://schemas.microsoft.com/office/drawing/2014/main" id="{1CEA9F2F-057F-4B1C-9EDE-A6B98A81C4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6247" y="3736211"/>
                <a:ext cx="1177871" cy="914400"/>
              </a:xfrm>
              <a:prstGeom prst="rect">
                <a:avLst/>
              </a:prstGeom>
            </p:spPr>
          </p:pic>
          <p:pic>
            <p:nvPicPr>
              <p:cNvPr id="20" name="Graphic 19">
                <a:extLst>
                  <a:ext uri="{FF2B5EF4-FFF2-40B4-BE49-F238E27FC236}">
                    <a16:creationId xmlns:a16="http://schemas.microsoft.com/office/drawing/2014/main" id="{08A711F1-8466-40BF-9979-2D4A0B9537C8}"/>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8003" t="17114" r="28162" b="16417"/>
              <a:stretch/>
            </p:blipFill>
            <p:spPr>
              <a:xfrm>
                <a:off x="3261835" y="4191380"/>
                <a:ext cx="468244" cy="548640"/>
              </a:xfrm>
              <a:prstGeom prst="rect">
                <a:avLst/>
              </a:prstGeom>
            </p:spPr>
          </p:pic>
          <p:sp>
            <p:nvSpPr>
              <p:cNvPr id="21" name="Rectangle 20">
                <a:extLst>
                  <a:ext uri="{FF2B5EF4-FFF2-40B4-BE49-F238E27FC236}">
                    <a16:creationId xmlns:a16="http://schemas.microsoft.com/office/drawing/2014/main" id="{34FBA125-A973-4FDD-8420-2274903D5510}"/>
                  </a:ext>
                </a:extLst>
              </p:cNvPr>
              <p:cNvSpPr/>
              <p:nvPr/>
            </p:nvSpPr>
            <p:spPr bwMode="auto">
              <a:xfrm>
                <a:off x="3755824" y="4412666"/>
                <a:ext cx="508415" cy="2389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DMS</a:t>
                </a:r>
              </a:p>
            </p:txBody>
          </p:sp>
          <p:sp>
            <p:nvSpPr>
              <p:cNvPr id="22" name="TextBox 21">
                <a:extLst>
                  <a:ext uri="{FF2B5EF4-FFF2-40B4-BE49-F238E27FC236}">
                    <a16:creationId xmlns:a16="http://schemas.microsoft.com/office/drawing/2014/main" id="{AD0AFC87-E1D3-46C7-BEA3-2D5D9055D240}"/>
                  </a:ext>
                </a:extLst>
              </p:cNvPr>
              <p:cNvSpPr txBox="1"/>
              <p:nvPr/>
            </p:nvSpPr>
            <p:spPr>
              <a:xfrm>
                <a:off x="3105708" y="4594117"/>
                <a:ext cx="930383"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defRPr/>
                </a:pPr>
                <a:r>
                  <a:rPr lang="en-US" sz="1100" b="0" kern="0" dirty="0">
                    <a:gradFill>
                      <a:gsLst>
                        <a:gs pos="2917">
                          <a:srgbClr val="353535"/>
                        </a:gs>
                        <a:gs pos="30000">
                          <a:srgbClr val="353535"/>
                        </a:gs>
                      </a:gsLst>
                      <a:lin ang="5400000" scaled="0"/>
                    </a:gradFill>
                    <a:latin typeface="Segoe UI Semilight"/>
                  </a:rPr>
                  <a:t>Compute</a:t>
                </a:r>
                <a:br>
                  <a:rPr lang="en-US" sz="1100" b="0" kern="0" dirty="0">
                    <a:gradFill>
                      <a:gsLst>
                        <a:gs pos="2917">
                          <a:srgbClr val="353535"/>
                        </a:gs>
                        <a:gs pos="30000">
                          <a:srgbClr val="353535"/>
                        </a:gs>
                      </a:gsLst>
                      <a:lin ang="5400000" scaled="0"/>
                    </a:gradFill>
                    <a:latin typeface="Segoe UI Semilight"/>
                  </a:rPr>
                </a:br>
                <a:r>
                  <a:rPr lang="en-US" sz="1100" b="0" kern="0" dirty="0">
                    <a:gradFill>
                      <a:gsLst>
                        <a:gs pos="2917">
                          <a:srgbClr val="353535"/>
                        </a:gs>
                        <a:gs pos="30000">
                          <a:srgbClr val="353535"/>
                        </a:gs>
                      </a:gsLst>
                      <a:lin ang="5400000" scaled="0"/>
                    </a:gradFill>
                    <a:latin typeface="Segoe UI Semilight"/>
                  </a:rPr>
                  <a:t>Node</a:t>
                </a:r>
              </a:p>
            </p:txBody>
          </p:sp>
        </p:grpSp>
        <p:grpSp>
          <p:nvGrpSpPr>
            <p:cNvPr id="23" name="Group 22">
              <a:extLst>
                <a:ext uri="{FF2B5EF4-FFF2-40B4-BE49-F238E27FC236}">
                  <a16:creationId xmlns:a16="http://schemas.microsoft.com/office/drawing/2014/main" id="{B30F62E6-315A-4BF2-B744-EB036EE8D1EE}"/>
                </a:ext>
              </a:extLst>
            </p:cNvPr>
            <p:cNvGrpSpPr/>
            <p:nvPr/>
          </p:nvGrpSpPr>
          <p:grpSpPr>
            <a:xfrm>
              <a:off x="6944305" y="4096592"/>
              <a:ext cx="1228410" cy="1458070"/>
              <a:chOff x="3105708" y="3736211"/>
              <a:chExt cx="1228410" cy="1458070"/>
            </a:xfrm>
          </p:grpSpPr>
          <p:pic>
            <p:nvPicPr>
              <p:cNvPr id="24" name="Graphic 23">
                <a:extLst>
                  <a:ext uri="{FF2B5EF4-FFF2-40B4-BE49-F238E27FC236}">
                    <a16:creationId xmlns:a16="http://schemas.microsoft.com/office/drawing/2014/main" id="{0DB022A7-A8B9-43BF-AC7C-347913A1FB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56247" y="3736211"/>
                <a:ext cx="1177871" cy="914400"/>
              </a:xfrm>
              <a:prstGeom prst="rect">
                <a:avLst/>
              </a:prstGeom>
            </p:spPr>
          </p:pic>
          <p:pic>
            <p:nvPicPr>
              <p:cNvPr id="25" name="Graphic 24">
                <a:extLst>
                  <a:ext uri="{FF2B5EF4-FFF2-40B4-BE49-F238E27FC236}">
                    <a16:creationId xmlns:a16="http://schemas.microsoft.com/office/drawing/2014/main" id="{78FE1EAB-8961-4E14-89BD-15DFA810452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8003" t="17114" r="28162" b="16417"/>
              <a:stretch/>
            </p:blipFill>
            <p:spPr>
              <a:xfrm>
                <a:off x="3261835" y="4191380"/>
                <a:ext cx="468244" cy="548640"/>
              </a:xfrm>
              <a:prstGeom prst="rect">
                <a:avLst/>
              </a:prstGeom>
            </p:spPr>
          </p:pic>
          <p:sp>
            <p:nvSpPr>
              <p:cNvPr id="26" name="Rectangle 25">
                <a:extLst>
                  <a:ext uri="{FF2B5EF4-FFF2-40B4-BE49-F238E27FC236}">
                    <a16:creationId xmlns:a16="http://schemas.microsoft.com/office/drawing/2014/main" id="{3A4BDAAC-5A59-4088-8F0C-072D9E9EBD4D}"/>
                  </a:ext>
                </a:extLst>
              </p:cNvPr>
              <p:cNvSpPr/>
              <p:nvPr/>
            </p:nvSpPr>
            <p:spPr bwMode="auto">
              <a:xfrm>
                <a:off x="3755824" y="4412666"/>
                <a:ext cx="508415" cy="2389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DMS</a:t>
                </a:r>
              </a:p>
            </p:txBody>
          </p:sp>
          <p:sp>
            <p:nvSpPr>
              <p:cNvPr id="27" name="TextBox 26">
                <a:extLst>
                  <a:ext uri="{FF2B5EF4-FFF2-40B4-BE49-F238E27FC236}">
                    <a16:creationId xmlns:a16="http://schemas.microsoft.com/office/drawing/2014/main" id="{BD0060D8-7702-48E0-99C4-3BFCAF72E41E}"/>
                  </a:ext>
                </a:extLst>
              </p:cNvPr>
              <p:cNvSpPr txBox="1"/>
              <p:nvPr/>
            </p:nvSpPr>
            <p:spPr>
              <a:xfrm>
                <a:off x="3105708" y="4594117"/>
                <a:ext cx="930383"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defRPr/>
                </a:pPr>
                <a:r>
                  <a:rPr lang="en-US" sz="1100" b="0" kern="0" dirty="0">
                    <a:gradFill>
                      <a:gsLst>
                        <a:gs pos="2917">
                          <a:srgbClr val="353535"/>
                        </a:gs>
                        <a:gs pos="30000">
                          <a:srgbClr val="353535"/>
                        </a:gs>
                      </a:gsLst>
                      <a:lin ang="5400000" scaled="0"/>
                    </a:gradFill>
                    <a:latin typeface="Segoe UI Semilight"/>
                  </a:rPr>
                  <a:t>Compute</a:t>
                </a:r>
                <a:br>
                  <a:rPr lang="en-US" sz="1100" b="0" kern="0" dirty="0">
                    <a:gradFill>
                      <a:gsLst>
                        <a:gs pos="2917">
                          <a:srgbClr val="353535"/>
                        </a:gs>
                        <a:gs pos="30000">
                          <a:srgbClr val="353535"/>
                        </a:gs>
                      </a:gsLst>
                      <a:lin ang="5400000" scaled="0"/>
                    </a:gradFill>
                    <a:latin typeface="Segoe UI Semilight"/>
                  </a:rPr>
                </a:br>
                <a:r>
                  <a:rPr lang="en-US" sz="1100" b="0" kern="0" dirty="0">
                    <a:gradFill>
                      <a:gsLst>
                        <a:gs pos="2917">
                          <a:srgbClr val="353535"/>
                        </a:gs>
                        <a:gs pos="30000">
                          <a:srgbClr val="353535"/>
                        </a:gs>
                      </a:gsLst>
                      <a:lin ang="5400000" scaled="0"/>
                    </a:gradFill>
                    <a:latin typeface="Segoe UI Semilight"/>
                  </a:rPr>
                  <a:t>Node</a:t>
                </a:r>
              </a:p>
            </p:txBody>
          </p:sp>
        </p:grpSp>
        <p:sp>
          <p:nvSpPr>
            <p:cNvPr id="28" name="TextBox 27">
              <a:extLst>
                <a:ext uri="{FF2B5EF4-FFF2-40B4-BE49-F238E27FC236}">
                  <a16:creationId xmlns:a16="http://schemas.microsoft.com/office/drawing/2014/main" id="{4C9CF258-7E30-4E8A-ABF2-E79383588113}"/>
                </a:ext>
              </a:extLst>
            </p:cNvPr>
            <p:cNvSpPr txBox="1"/>
            <p:nvPr/>
          </p:nvSpPr>
          <p:spPr>
            <a:xfrm>
              <a:off x="4253392" y="2424908"/>
              <a:ext cx="819776" cy="600164"/>
            </a:xfrm>
            <a:prstGeom prst="rect">
              <a:avLst/>
            </a:prstGeom>
            <a:noFill/>
          </p:spPr>
          <p:txBody>
            <a:bodyPr wrap="none" lIns="182880" tIns="146304" rIns="182880" bIns="146304" rtlCol="0" anchor="ctr">
              <a:spAutoFit/>
            </a:bodyPr>
            <a:lstStyle/>
            <a:p>
              <a:pPr lvl="0" algn="ctr"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Semilight"/>
                </a:rPr>
                <a:t>Control</a:t>
              </a:r>
              <a:br>
                <a:rPr lang="en-US" sz="1100" b="0" dirty="0">
                  <a:gradFill>
                    <a:gsLst>
                      <a:gs pos="2917">
                        <a:srgbClr val="353535"/>
                      </a:gs>
                      <a:gs pos="30000">
                        <a:srgbClr val="353535"/>
                      </a:gs>
                    </a:gsLst>
                    <a:lin ang="5400000" scaled="0"/>
                  </a:gradFill>
                  <a:latin typeface="Segoe UI Semilight"/>
                </a:rPr>
              </a:br>
              <a:r>
                <a:rPr lang="en-US" sz="1100" b="0" dirty="0">
                  <a:gradFill>
                    <a:gsLst>
                      <a:gs pos="2917">
                        <a:srgbClr val="353535"/>
                      </a:gs>
                      <a:gs pos="30000">
                        <a:srgbClr val="353535"/>
                      </a:gs>
                    </a:gsLst>
                    <a:lin ang="5400000" scaled="0"/>
                  </a:gradFill>
                  <a:latin typeface="Segoe UI Semilight"/>
                </a:rPr>
                <a:t>Node</a:t>
              </a:r>
            </a:p>
          </p:txBody>
        </p:sp>
        <p:grpSp>
          <p:nvGrpSpPr>
            <p:cNvPr id="29" name="Group 28">
              <a:extLst>
                <a:ext uri="{FF2B5EF4-FFF2-40B4-BE49-F238E27FC236}">
                  <a16:creationId xmlns:a16="http://schemas.microsoft.com/office/drawing/2014/main" id="{98CCA1EE-9D4E-47DB-94E9-C43FD193E1E5}"/>
                </a:ext>
              </a:extLst>
            </p:cNvPr>
            <p:cNvGrpSpPr/>
            <p:nvPr/>
          </p:nvGrpSpPr>
          <p:grpSpPr>
            <a:xfrm>
              <a:off x="2758281" y="5649912"/>
              <a:ext cx="2933125" cy="1123950"/>
              <a:chOff x="2682081" y="5630862"/>
              <a:chExt cx="2933125" cy="1123950"/>
            </a:xfrm>
          </p:grpSpPr>
          <p:pic>
            <p:nvPicPr>
              <p:cNvPr id="30" name="Graphic 29">
                <a:extLst>
                  <a:ext uri="{FF2B5EF4-FFF2-40B4-BE49-F238E27FC236}">
                    <a16:creationId xmlns:a16="http://schemas.microsoft.com/office/drawing/2014/main" id="{9CE24199-8AEE-41C3-9005-37103DB732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2081" y="5630862"/>
                <a:ext cx="1447800" cy="1123950"/>
              </a:xfrm>
              <a:prstGeom prst="rect">
                <a:avLst/>
              </a:prstGeom>
            </p:spPr>
          </p:pic>
          <p:pic>
            <p:nvPicPr>
              <p:cNvPr id="31" name="Graphic 30">
                <a:extLst>
                  <a:ext uri="{FF2B5EF4-FFF2-40B4-BE49-F238E27FC236}">
                    <a16:creationId xmlns:a16="http://schemas.microsoft.com/office/drawing/2014/main" id="{D94F1765-FA8F-4548-82B1-96FDF64C0B25}"/>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3672681" y="6168067"/>
                <a:ext cx="306044" cy="365760"/>
              </a:xfrm>
              <a:prstGeom prst="rect">
                <a:avLst/>
              </a:prstGeom>
            </p:spPr>
          </p:pic>
          <p:pic>
            <p:nvPicPr>
              <p:cNvPr id="32" name="Graphic 31">
                <a:extLst>
                  <a:ext uri="{FF2B5EF4-FFF2-40B4-BE49-F238E27FC236}">
                    <a16:creationId xmlns:a16="http://schemas.microsoft.com/office/drawing/2014/main" id="{A0B91ABF-8863-4925-A290-FD04FB3877BC}"/>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4081801" y="6168067"/>
                <a:ext cx="306044" cy="365760"/>
              </a:xfrm>
              <a:prstGeom prst="rect">
                <a:avLst/>
              </a:prstGeom>
            </p:spPr>
          </p:pic>
          <p:pic>
            <p:nvPicPr>
              <p:cNvPr id="33" name="Graphic 32">
                <a:extLst>
                  <a:ext uri="{FF2B5EF4-FFF2-40B4-BE49-F238E27FC236}">
                    <a16:creationId xmlns:a16="http://schemas.microsoft.com/office/drawing/2014/main" id="{E1D51B70-9B60-427E-BB8C-23E1E594916B}"/>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4490921" y="6168067"/>
                <a:ext cx="306044" cy="365760"/>
              </a:xfrm>
              <a:prstGeom prst="rect">
                <a:avLst/>
              </a:prstGeom>
            </p:spPr>
          </p:pic>
          <p:pic>
            <p:nvPicPr>
              <p:cNvPr id="34" name="Graphic 33">
                <a:extLst>
                  <a:ext uri="{FF2B5EF4-FFF2-40B4-BE49-F238E27FC236}">
                    <a16:creationId xmlns:a16="http://schemas.microsoft.com/office/drawing/2014/main" id="{31FF49F6-A791-499B-B474-1597A58B81E2}"/>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4900041" y="6168067"/>
                <a:ext cx="306044" cy="365760"/>
              </a:xfrm>
              <a:prstGeom prst="rect">
                <a:avLst/>
              </a:prstGeom>
            </p:spPr>
          </p:pic>
          <p:pic>
            <p:nvPicPr>
              <p:cNvPr id="35" name="Graphic 34">
                <a:extLst>
                  <a:ext uri="{FF2B5EF4-FFF2-40B4-BE49-F238E27FC236}">
                    <a16:creationId xmlns:a16="http://schemas.microsoft.com/office/drawing/2014/main" id="{0857B0FB-094D-43EE-B881-FC023C777556}"/>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9832" t="20457" r="28754" b="15490"/>
              <a:stretch/>
            </p:blipFill>
            <p:spPr>
              <a:xfrm>
                <a:off x="5309162" y="6168067"/>
                <a:ext cx="306044" cy="365760"/>
              </a:xfrm>
              <a:prstGeom prst="rect">
                <a:avLst/>
              </a:prstGeom>
            </p:spPr>
          </p:pic>
        </p:grpSp>
        <p:cxnSp>
          <p:nvCxnSpPr>
            <p:cNvPr id="36" name="Straight Connector 35">
              <a:extLst>
                <a:ext uri="{FF2B5EF4-FFF2-40B4-BE49-F238E27FC236}">
                  <a16:creationId xmlns:a16="http://schemas.microsoft.com/office/drawing/2014/main" id="{5AAEF35F-6A6D-47E2-B887-71314FD573E5}"/>
                </a:ext>
              </a:extLst>
            </p:cNvPr>
            <p:cNvCxnSpPr>
              <a:cxnSpLocks/>
            </p:cNvCxnSpPr>
            <p:nvPr/>
          </p:nvCxnSpPr>
          <p:spPr>
            <a:xfrm>
              <a:off x="1691481" y="5402262"/>
              <a:ext cx="0" cy="304800"/>
            </a:xfrm>
            <a:prstGeom prst="line">
              <a:avLst/>
            </a:prstGeom>
            <a:noFill/>
            <a:ln w="9525" cap="flat" cmpd="sng" algn="ctr">
              <a:solidFill>
                <a:srgbClr val="353535"/>
              </a:solidFill>
              <a:prstDash val="solid"/>
              <a:headEnd type="none"/>
              <a:tailEnd type="none"/>
            </a:ln>
            <a:effectLst/>
          </p:spPr>
        </p:cxnSp>
        <p:cxnSp>
          <p:nvCxnSpPr>
            <p:cNvPr id="37" name="Straight Connector 36">
              <a:extLst>
                <a:ext uri="{FF2B5EF4-FFF2-40B4-BE49-F238E27FC236}">
                  <a16:creationId xmlns:a16="http://schemas.microsoft.com/office/drawing/2014/main" id="{3BA6D4CE-6803-4BB0-9F4E-3A4D980696DC}"/>
                </a:ext>
              </a:extLst>
            </p:cNvPr>
            <p:cNvCxnSpPr>
              <a:cxnSpLocks/>
            </p:cNvCxnSpPr>
            <p:nvPr/>
          </p:nvCxnSpPr>
          <p:spPr>
            <a:xfrm>
              <a:off x="3520281" y="5402262"/>
              <a:ext cx="0" cy="304800"/>
            </a:xfrm>
            <a:prstGeom prst="line">
              <a:avLst/>
            </a:prstGeom>
            <a:noFill/>
            <a:ln w="9525" cap="flat" cmpd="sng" algn="ctr">
              <a:solidFill>
                <a:srgbClr val="353535"/>
              </a:solidFill>
              <a:prstDash val="solid"/>
              <a:headEnd type="none"/>
              <a:tailEnd type="none"/>
            </a:ln>
            <a:effectLst/>
          </p:spPr>
        </p:cxnSp>
        <p:cxnSp>
          <p:nvCxnSpPr>
            <p:cNvPr id="38" name="Straight Connector 37">
              <a:extLst>
                <a:ext uri="{FF2B5EF4-FFF2-40B4-BE49-F238E27FC236}">
                  <a16:creationId xmlns:a16="http://schemas.microsoft.com/office/drawing/2014/main" id="{EBF2497C-03AC-4184-9156-31F11218F879}"/>
                </a:ext>
              </a:extLst>
            </p:cNvPr>
            <p:cNvCxnSpPr>
              <a:cxnSpLocks/>
            </p:cNvCxnSpPr>
            <p:nvPr/>
          </p:nvCxnSpPr>
          <p:spPr>
            <a:xfrm>
              <a:off x="5501481" y="5400982"/>
              <a:ext cx="0" cy="304800"/>
            </a:xfrm>
            <a:prstGeom prst="line">
              <a:avLst/>
            </a:prstGeom>
            <a:noFill/>
            <a:ln w="9525" cap="flat" cmpd="sng" algn="ctr">
              <a:solidFill>
                <a:srgbClr val="353535"/>
              </a:solidFill>
              <a:prstDash val="solid"/>
              <a:headEnd type="none"/>
              <a:tailEnd type="none"/>
            </a:ln>
            <a:effectLst/>
          </p:spPr>
        </p:cxnSp>
        <p:cxnSp>
          <p:nvCxnSpPr>
            <p:cNvPr id="39" name="Straight Connector 38">
              <a:extLst>
                <a:ext uri="{FF2B5EF4-FFF2-40B4-BE49-F238E27FC236}">
                  <a16:creationId xmlns:a16="http://schemas.microsoft.com/office/drawing/2014/main" id="{34640D41-92F4-4DFD-BC56-05715902ECE6}"/>
                </a:ext>
              </a:extLst>
            </p:cNvPr>
            <p:cNvCxnSpPr>
              <a:cxnSpLocks/>
            </p:cNvCxnSpPr>
            <p:nvPr/>
          </p:nvCxnSpPr>
          <p:spPr>
            <a:xfrm>
              <a:off x="7406481" y="5402262"/>
              <a:ext cx="0" cy="304800"/>
            </a:xfrm>
            <a:prstGeom prst="line">
              <a:avLst/>
            </a:prstGeom>
            <a:noFill/>
            <a:ln w="9525" cap="flat" cmpd="sng" algn="ctr">
              <a:solidFill>
                <a:srgbClr val="353535"/>
              </a:solidFill>
              <a:prstDash val="solid"/>
              <a:headEnd type="none"/>
              <a:tailEnd type="none"/>
            </a:ln>
            <a:effectLst/>
          </p:spPr>
        </p:cxnSp>
        <p:cxnSp>
          <p:nvCxnSpPr>
            <p:cNvPr id="40" name="Straight Connector 39">
              <a:extLst>
                <a:ext uri="{FF2B5EF4-FFF2-40B4-BE49-F238E27FC236}">
                  <a16:creationId xmlns:a16="http://schemas.microsoft.com/office/drawing/2014/main" id="{6DDAFB80-A782-4CBE-ABD1-9573AAA462F8}"/>
                </a:ext>
              </a:extLst>
            </p:cNvPr>
            <p:cNvCxnSpPr>
              <a:cxnSpLocks/>
            </p:cNvCxnSpPr>
            <p:nvPr/>
          </p:nvCxnSpPr>
          <p:spPr>
            <a:xfrm>
              <a:off x="1691481" y="3969545"/>
              <a:ext cx="0" cy="304800"/>
            </a:xfrm>
            <a:prstGeom prst="line">
              <a:avLst/>
            </a:prstGeom>
            <a:noFill/>
            <a:ln w="9525" cap="flat" cmpd="sng" algn="ctr">
              <a:solidFill>
                <a:srgbClr val="353535"/>
              </a:solidFill>
              <a:prstDash val="solid"/>
              <a:headEnd type="none"/>
              <a:tailEnd type="none"/>
            </a:ln>
            <a:effectLst/>
          </p:spPr>
        </p:cxnSp>
        <p:cxnSp>
          <p:nvCxnSpPr>
            <p:cNvPr id="41" name="Straight Connector 40">
              <a:extLst>
                <a:ext uri="{FF2B5EF4-FFF2-40B4-BE49-F238E27FC236}">
                  <a16:creationId xmlns:a16="http://schemas.microsoft.com/office/drawing/2014/main" id="{4052A359-81A3-4EE4-A845-88F6A0877131}"/>
                </a:ext>
              </a:extLst>
            </p:cNvPr>
            <p:cNvCxnSpPr>
              <a:cxnSpLocks/>
            </p:cNvCxnSpPr>
            <p:nvPr/>
          </p:nvCxnSpPr>
          <p:spPr>
            <a:xfrm>
              <a:off x="3508729" y="3969545"/>
              <a:ext cx="0" cy="304800"/>
            </a:xfrm>
            <a:prstGeom prst="line">
              <a:avLst/>
            </a:prstGeom>
            <a:noFill/>
            <a:ln w="9525" cap="flat" cmpd="sng" algn="ctr">
              <a:solidFill>
                <a:srgbClr val="353535"/>
              </a:solidFill>
              <a:prstDash val="solid"/>
              <a:headEnd type="none"/>
              <a:tailEnd type="none"/>
            </a:ln>
            <a:effectLst/>
          </p:spPr>
        </p:cxnSp>
        <p:cxnSp>
          <p:nvCxnSpPr>
            <p:cNvPr id="42" name="Straight Connector 41">
              <a:extLst>
                <a:ext uri="{FF2B5EF4-FFF2-40B4-BE49-F238E27FC236}">
                  <a16:creationId xmlns:a16="http://schemas.microsoft.com/office/drawing/2014/main" id="{619A7D31-6DD1-4F8F-8654-99D3C7265F68}"/>
                </a:ext>
              </a:extLst>
            </p:cNvPr>
            <p:cNvCxnSpPr>
              <a:cxnSpLocks/>
            </p:cNvCxnSpPr>
            <p:nvPr/>
          </p:nvCxnSpPr>
          <p:spPr>
            <a:xfrm>
              <a:off x="5501481" y="3969545"/>
              <a:ext cx="0" cy="304800"/>
            </a:xfrm>
            <a:prstGeom prst="line">
              <a:avLst/>
            </a:prstGeom>
            <a:noFill/>
            <a:ln w="9525" cap="flat" cmpd="sng" algn="ctr">
              <a:solidFill>
                <a:srgbClr val="353535"/>
              </a:solidFill>
              <a:prstDash val="solid"/>
              <a:headEnd type="none"/>
              <a:tailEnd type="none"/>
            </a:ln>
            <a:effectLst/>
          </p:spPr>
        </p:cxnSp>
        <p:cxnSp>
          <p:nvCxnSpPr>
            <p:cNvPr id="43" name="Straight Connector 42">
              <a:extLst>
                <a:ext uri="{FF2B5EF4-FFF2-40B4-BE49-F238E27FC236}">
                  <a16:creationId xmlns:a16="http://schemas.microsoft.com/office/drawing/2014/main" id="{F51C8B45-B77A-4972-B747-B384D6F2AC72}"/>
                </a:ext>
              </a:extLst>
            </p:cNvPr>
            <p:cNvCxnSpPr>
              <a:cxnSpLocks/>
            </p:cNvCxnSpPr>
            <p:nvPr/>
          </p:nvCxnSpPr>
          <p:spPr>
            <a:xfrm>
              <a:off x="7406481" y="3969545"/>
              <a:ext cx="0" cy="304800"/>
            </a:xfrm>
            <a:prstGeom prst="line">
              <a:avLst/>
            </a:prstGeom>
            <a:noFill/>
            <a:ln w="9525" cap="flat" cmpd="sng" algn="ctr">
              <a:solidFill>
                <a:srgbClr val="353535"/>
              </a:solidFill>
              <a:prstDash val="solid"/>
              <a:headEnd type="none"/>
              <a:tailEnd type="none"/>
            </a:ln>
            <a:effectLst/>
          </p:spPr>
        </p:cxnSp>
        <p:cxnSp>
          <p:nvCxnSpPr>
            <p:cNvPr id="44" name="Straight Connector 43">
              <a:extLst>
                <a:ext uri="{FF2B5EF4-FFF2-40B4-BE49-F238E27FC236}">
                  <a16:creationId xmlns:a16="http://schemas.microsoft.com/office/drawing/2014/main" id="{7FEE418F-1AB6-48DF-AAF3-B7F5A73C9148}"/>
                </a:ext>
              </a:extLst>
            </p:cNvPr>
            <p:cNvCxnSpPr>
              <a:cxnSpLocks/>
            </p:cNvCxnSpPr>
            <p:nvPr/>
          </p:nvCxnSpPr>
          <p:spPr>
            <a:xfrm>
              <a:off x="4663281" y="3675015"/>
              <a:ext cx="0" cy="304800"/>
            </a:xfrm>
            <a:prstGeom prst="line">
              <a:avLst/>
            </a:prstGeom>
            <a:noFill/>
            <a:ln w="9525" cap="flat" cmpd="sng" algn="ctr">
              <a:solidFill>
                <a:srgbClr val="353535"/>
              </a:solidFill>
              <a:prstDash val="solid"/>
              <a:headEnd type="none"/>
              <a:tailEnd type="none"/>
            </a:ln>
            <a:effectLst/>
          </p:spPr>
        </p:cxnSp>
        <p:cxnSp>
          <p:nvCxnSpPr>
            <p:cNvPr id="45" name="Straight Connector 44">
              <a:extLst>
                <a:ext uri="{FF2B5EF4-FFF2-40B4-BE49-F238E27FC236}">
                  <a16:creationId xmlns:a16="http://schemas.microsoft.com/office/drawing/2014/main" id="{8F6E3DF5-7C9D-4512-9A12-CA797F19A01F}"/>
                </a:ext>
              </a:extLst>
            </p:cNvPr>
            <p:cNvCxnSpPr>
              <a:cxnSpLocks/>
            </p:cNvCxnSpPr>
            <p:nvPr/>
          </p:nvCxnSpPr>
          <p:spPr>
            <a:xfrm>
              <a:off x="4663281" y="3182937"/>
              <a:ext cx="0" cy="304800"/>
            </a:xfrm>
            <a:prstGeom prst="line">
              <a:avLst/>
            </a:prstGeom>
            <a:noFill/>
            <a:ln w="9525" cap="flat" cmpd="sng" algn="ctr">
              <a:solidFill>
                <a:srgbClr val="353535"/>
              </a:solidFill>
              <a:prstDash val="solid"/>
              <a:headEnd type="none"/>
              <a:tailEnd type="none"/>
            </a:ln>
            <a:effectLst/>
          </p:spPr>
        </p:cxnSp>
        <p:sp>
          <p:nvSpPr>
            <p:cNvPr id="46" name="Rectangle 45">
              <a:extLst>
                <a:ext uri="{FF2B5EF4-FFF2-40B4-BE49-F238E27FC236}">
                  <a16:creationId xmlns:a16="http://schemas.microsoft.com/office/drawing/2014/main" id="{874CCF41-BE7C-4E1D-B6F4-6FD22A4DE2AE}"/>
                </a:ext>
              </a:extLst>
            </p:cNvPr>
            <p:cNvSpPr/>
            <p:nvPr/>
          </p:nvSpPr>
          <p:spPr bwMode="auto">
            <a:xfrm>
              <a:off x="2312378" y="3335337"/>
              <a:ext cx="4941703" cy="466725"/>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b="0" kern="0" dirty="0">
                  <a:gradFill>
                    <a:gsLst>
                      <a:gs pos="0">
                        <a:srgbClr val="FFFFFF"/>
                      </a:gs>
                      <a:gs pos="100000">
                        <a:srgbClr val="FFFFFF"/>
                      </a:gs>
                    </a:gsLst>
                    <a:lin ang="5400000" scaled="0"/>
                  </a:gradFill>
                  <a:latin typeface="Segoe UI Semilight"/>
                  <a:ea typeface="Segoe UI" pitchFamily="34" charset="0"/>
                  <a:cs typeface="Segoe UI" pitchFamily="34" charset="0"/>
                </a:rPr>
                <a:t>Massively Parallel Processing (MPP) Engine</a:t>
              </a:r>
            </a:p>
          </p:txBody>
        </p:sp>
        <p:cxnSp>
          <p:nvCxnSpPr>
            <p:cNvPr id="47" name="Straight Connector 46">
              <a:extLst>
                <a:ext uri="{FF2B5EF4-FFF2-40B4-BE49-F238E27FC236}">
                  <a16:creationId xmlns:a16="http://schemas.microsoft.com/office/drawing/2014/main" id="{4A0328A2-1AC9-4EC3-B9B6-E38872019A02}"/>
                </a:ext>
              </a:extLst>
            </p:cNvPr>
            <p:cNvCxnSpPr>
              <a:cxnSpLocks/>
            </p:cNvCxnSpPr>
            <p:nvPr/>
          </p:nvCxnSpPr>
          <p:spPr>
            <a:xfrm flipH="1">
              <a:off x="1691481" y="3968265"/>
              <a:ext cx="5715000" cy="0"/>
            </a:xfrm>
            <a:prstGeom prst="line">
              <a:avLst/>
            </a:prstGeom>
            <a:noFill/>
            <a:ln w="9525" cap="flat" cmpd="sng" algn="ctr">
              <a:solidFill>
                <a:srgbClr val="353535"/>
              </a:solidFill>
              <a:prstDash val="solid"/>
              <a:headEnd type="none"/>
              <a:tailEnd type="none"/>
            </a:ln>
            <a:effectLst/>
          </p:spPr>
        </p:cxnSp>
        <p:cxnSp>
          <p:nvCxnSpPr>
            <p:cNvPr id="48" name="Straight Connector 47">
              <a:extLst>
                <a:ext uri="{FF2B5EF4-FFF2-40B4-BE49-F238E27FC236}">
                  <a16:creationId xmlns:a16="http://schemas.microsoft.com/office/drawing/2014/main" id="{E92E4AE7-EEA3-4562-8A28-1ED406696D9E}"/>
                </a:ext>
              </a:extLst>
            </p:cNvPr>
            <p:cNvCxnSpPr/>
            <p:nvPr/>
          </p:nvCxnSpPr>
          <p:spPr>
            <a:xfrm>
              <a:off x="2312378" y="2125662"/>
              <a:ext cx="1893703" cy="0"/>
            </a:xfrm>
            <a:prstGeom prst="line">
              <a:avLst/>
            </a:prstGeom>
            <a:noFill/>
            <a:ln w="31750" cap="flat" cmpd="sng" algn="ctr">
              <a:solidFill>
                <a:srgbClr val="353535"/>
              </a:solidFill>
              <a:prstDash val="sysDot"/>
              <a:headEnd type="triangle" w="med" len="med"/>
              <a:tailEnd type="triangle" w="med" len="med"/>
            </a:ln>
            <a:effectLst/>
          </p:spPr>
        </p:cxnSp>
        <p:sp>
          <p:nvSpPr>
            <p:cNvPr id="49" name="Rectangle 48">
              <a:extLst>
                <a:ext uri="{FF2B5EF4-FFF2-40B4-BE49-F238E27FC236}">
                  <a16:creationId xmlns:a16="http://schemas.microsoft.com/office/drawing/2014/main" id="{A36B0AB8-5A6E-49F4-9964-F92D72973CAB}"/>
                </a:ext>
              </a:extLst>
            </p:cNvPr>
            <p:cNvSpPr/>
            <p:nvPr/>
          </p:nvSpPr>
          <p:spPr bwMode="auto">
            <a:xfrm>
              <a:off x="1153847" y="1665191"/>
              <a:ext cx="1071034" cy="92118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Semilight"/>
                  <a:ea typeface="Segoe UI" pitchFamily="34" charset="0"/>
                  <a:cs typeface="Segoe UI" pitchFamily="34" charset="0"/>
                </a:rPr>
                <a:t>Application or User</a:t>
              </a:r>
            </a:p>
          </p:txBody>
        </p:sp>
      </p:grpSp>
      <p:sp>
        <p:nvSpPr>
          <p:cNvPr id="50" name="TextBox 49">
            <a:extLst>
              <a:ext uri="{FF2B5EF4-FFF2-40B4-BE49-F238E27FC236}">
                <a16:creationId xmlns:a16="http://schemas.microsoft.com/office/drawing/2014/main" id="{402A5EE7-E659-4A5B-B9DE-D1B4E289E525}"/>
              </a:ext>
            </a:extLst>
          </p:cNvPr>
          <p:cNvSpPr txBox="1"/>
          <p:nvPr/>
        </p:nvSpPr>
        <p:spPr>
          <a:xfrm>
            <a:off x="222422" y="6301946"/>
            <a:ext cx="955589" cy="369332"/>
          </a:xfrm>
          <a:prstGeom prst="rect">
            <a:avLst/>
          </a:prstGeom>
          <a:noFill/>
        </p:spPr>
        <p:txBody>
          <a:bodyPr wrap="square" rtlCol="0">
            <a:spAutoFit/>
          </a:bodyPr>
          <a:lstStyle/>
          <a:p>
            <a:r>
              <a:rPr lang="en-US" dirty="0"/>
              <a:t>7-12</a:t>
            </a:r>
          </a:p>
        </p:txBody>
      </p:sp>
    </p:spTree>
    <p:extLst>
      <p:ext uri="{BB962C8B-B14F-4D97-AF65-F5344CB8AC3E}">
        <p14:creationId xmlns:p14="http://schemas.microsoft.com/office/powerpoint/2010/main" val="3841871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358D-FD9F-40A3-AA98-791C0F9AE16C}"/>
              </a:ext>
            </a:extLst>
          </p:cNvPr>
          <p:cNvSpPr>
            <a:spLocks noGrp="1"/>
          </p:cNvSpPr>
          <p:nvPr>
            <p:ph type="title"/>
          </p:nvPr>
        </p:nvSpPr>
        <p:spPr/>
        <p:txBody>
          <a:bodyPr/>
          <a:lstStyle/>
          <a:p>
            <a:r>
              <a:rPr lang="en-US" dirty="0"/>
              <a:t>Data Lake</a:t>
            </a:r>
          </a:p>
        </p:txBody>
      </p:sp>
      <p:sp>
        <p:nvSpPr>
          <p:cNvPr id="4" name="Content Placeholder 2">
            <a:extLst>
              <a:ext uri="{FF2B5EF4-FFF2-40B4-BE49-F238E27FC236}">
                <a16:creationId xmlns:a16="http://schemas.microsoft.com/office/drawing/2014/main" id="{3801579C-F80E-45DD-B55E-81AE1A195FF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Integrate a wide variety of data stores into existing workloads and applications:</a:t>
            </a:r>
          </a:p>
          <a:p>
            <a:pPr lvl="1"/>
            <a:r>
              <a:rPr lang="en-US" b="0" kern="0" dirty="0">
                <a:solidFill>
                  <a:srgbClr val="000000"/>
                </a:solidFill>
              </a:rPr>
              <a:t>Ideal for large volume scenarios that require high speed analysis and access</a:t>
            </a:r>
          </a:p>
          <a:p>
            <a:pPr lvl="0"/>
            <a:r>
              <a:rPr lang="en-US" b="0" kern="0" dirty="0">
                <a:solidFill>
                  <a:srgbClr val="000000"/>
                </a:solidFill>
              </a:rPr>
              <a:t>Store various business data stores in a centralized location:</a:t>
            </a:r>
          </a:p>
          <a:p>
            <a:pPr lvl="1"/>
            <a:r>
              <a:rPr lang="en-US" b="0" kern="0" dirty="0">
                <a:solidFill>
                  <a:srgbClr val="000000"/>
                </a:solidFill>
              </a:rPr>
              <a:t>Search and analyze the data using a single platform </a:t>
            </a:r>
            <a:br>
              <a:rPr lang="en-US" b="0" kern="0" dirty="0">
                <a:solidFill>
                  <a:srgbClr val="000000"/>
                </a:solidFill>
              </a:rPr>
            </a:br>
            <a:r>
              <a:rPr lang="en-US" b="0" kern="0" dirty="0">
                <a:solidFill>
                  <a:srgbClr val="000000"/>
                </a:solidFill>
              </a:rPr>
              <a:t>a U-SQL</a:t>
            </a: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6D2B4E57-A990-4EB0-8884-CA1E5209A74F}"/>
              </a:ext>
            </a:extLst>
          </p:cNvPr>
          <p:cNvSpPr txBox="1"/>
          <p:nvPr/>
        </p:nvSpPr>
        <p:spPr>
          <a:xfrm>
            <a:off x="222422" y="6301946"/>
            <a:ext cx="955589" cy="369332"/>
          </a:xfrm>
          <a:prstGeom prst="rect">
            <a:avLst/>
          </a:prstGeom>
          <a:noFill/>
        </p:spPr>
        <p:txBody>
          <a:bodyPr wrap="square" rtlCol="0">
            <a:spAutoFit/>
          </a:bodyPr>
          <a:lstStyle/>
          <a:p>
            <a:r>
              <a:rPr lang="en-US" dirty="0"/>
              <a:t>7-13</a:t>
            </a:r>
          </a:p>
        </p:txBody>
      </p:sp>
    </p:spTree>
    <p:extLst>
      <p:ext uri="{BB962C8B-B14F-4D97-AF65-F5344CB8AC3E}">
        <p14:creationId xmlns:p14="http://schemas.microsoft.com/office/powerpoint/2010/main" val="4053164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C901-6120-41E2-95E5-48BDA7F40B30}"/>
              </a:ext>
            </a:extLst>
          </p:cNvPr>
          <p:cNvSpPr>
            <a:spLocks noGrp="1"/>
          </p:cNvSpPr>
          <p:nvPr>
            <p:ph type="title"/>
          </p:nvPr>
        </p:nvSpPr>
        <p:spPr/>
        <p:txBody>
          <a:bodyPr/>
          <a:lstStyle/>
          <a:p>
            <a:r>
              <a:rPr lang="en-US" dirty="0"/>
              <a:t>Data Lake</a:t>
            </a:r>
          </a:p>
        </p:txBody>
      </p:sp>
      <p:grpSp>
        <p:nvGrpSpPr>
          <p:cNvPr id="3" name="Group 2" descr="Azure Data Lake conceptually">
            <a:extLst>
              <a:ext uri="{FF2B5EF4-FFF2-40B4-BE49-F238E27FC236}">
                <a16:creationId xmlns:a16="http://schemas.microsoft.com/office/drawing/2014/main" id="{1B51B5C8-EAF0-4C58-A71B-85AE81AE1757}"/>
              </a:ext>
            </a:extLst>
          </p:cNvPr>
          <p:cNvGrpSpPr/>
          <p:nvPr/>
        </p:nvGrpSpPr>
        <p:grpSpPr>
          <a:xfrm>
            <a:off x="164017" y="1973262"/>
            <a:ext cx="8802496" cy="4495800"/>
            <a:chOff x="164017" y="1973262"/>
            <a:chExt cx="8802496" cy="4495800"/>
          </a:xfrm>
        </p:grpSpPr>
        <p:sp>
          <p:nvSpPr>
            <p:cNvPr id="4" name="Rectangle 3">
              <a:extLst>
                <a:ext uri="{FF2B5EF4-FFF2-40B4-BE49-F238E27FC236}">
                  <a16:creationId xmlns:a16="http://schemas.microsoft.com/office/drawing/2014/main" id="{8FA35C72-2585-45D5-A453-5471CBDEE576}"/>
                </a:ext>
              </a:extLst>
            </p:cNvPr>
            <p:cNvSpPr/>
            <p:nvPr/>
          </p:nvSpPr>
          <p:spPr bwMode="auto">
            <a:xfrm>
              <a:off x="164017" y="1973262"/>
              <a:ext cx="8802496" cy="4495800"/>
            </a:xfrm>
            <a:prstGeom prst="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rPr>
                <a:t>Azure Data Lake</a:t>
              </a:r>
            </a:p>
          </p:txBody>
        </p:sp>
        <p:sp>
          <p:nvSpPr>
            <p:cNvPr id="5" name="Rectangle 4">
              <a:extLst>
                <a:ext uri="{FF2B5EF4-FFF2-40B4-BE49-F238E27FC236}">
                  <a16:creationId xmlns:a16="http://schemas.microsoft.com/office/drawing/2014/main" id="{B60079CC-2A9F-4B2F-BBC8-A1BBE480ACA7}"/>
                </a:ext>
              </a:extLst>
            </p:cNvPr>
            <p:cNvSpPr/>
            <p:nvPr/>
          </p:nvSpPr>
          <p:spPr bwMode="auto">
            <a:xfrm>
              <a:off x="869565" y="2887662"/>
              <a:ext cx="7391400" cy="15240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353535"/>
                  </a:solidFill>
                  <a:latin typeface="Segoe UI Semilight"/>
                  <a:ea typeface="Segoe UI" pitchFamily="34" charset="0"/>
                  <a:cs typeface="Segoe UI" pitchFamily="34" charset="0"/>
                </a:rPr>
                <a:t>Analytics</a:t>
              </a:r>
            </a:p>
          </p:txBody>
        </p:sp>
        <p:sp>
          <p:nvSpPr>
            <p:cNvPr id="6" name="Rectangle 5">
              <a:extLst>
                <a:ext uri="{FF2B5EF4-FFF2-40B4-BE49-F238E27FC236}">
                  <a16:creationId xmlns:a16="http://schemas.microsoft.com/office/drawing/2014/main" id="{66B54FFF-79E6-421E-B77A-19985C5178E8}"/>
                </a:ext>
              </a:extLst>
            </p:cNvPr>
            <p:cNvSpPr/>
            <p:nvPr/>
          </p:nvSpPr>
          <p:spPr bwMode="auto">
            <a:xfrm>
              <a:off x="869565" y="4714874"/>
              <a:ext cx="7391400" cy="15240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353535"/>
                  </a:solidFill>
                  <a:latin typeface="Segoe UI Semilight"/>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4D5E418F-9E27-4B96-9795-C90962943545}"/>
                </a:ext>
              </a:extLst>
            </p:cNvPr>
            <p:cNvSpPr/>
            <p:nvPr/>
          </p:nvSpPr>
          <p:spPr bwMode="auto">
            <a:xfrm>
              <a:off x="869565" y="4714874"/>
              <a:ext cx="7391400" cy="27432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FFFFFF"/>
                  </a:solidFill>
                  <a:latin typeface="Segoe UI Semilight"/>
                  <a:ea typeface="Segoe UI" pitchFamily="34" charset="0"/>
                  <a:cs typeface="Segoe UI" pitchFamily="34" charset="0"/>
                </a:rPr>
                <a:t>WebHDFS</a:t>
              </a:r>
            </a:p>
          </p:txBody>
        </p:sp>
        <p:sp>
          <p:nvSpPr>
            <p:cNvPr id="8" name="Rectangle 7">
              <a:extLst>
                <a:ext uri="{FF2B5EF4-FFF2-40B4-BE49-F238E27FC236}">
                  <a16:creationId xmlns:a16="http://schemas.microsoft.com/office/drawing/2014/main" id="{E67BD882-306D-4010-8A92-BD6D464E7D81}"/>
                </a:ext>
              </a:extLst>
            </p:cNvPr>
            <p:cNvSpPr/>
            <p:nvPr/>
          </p:nvSpPr>
          <p:spPr bwMode="auto">
            <a:xfrm>
              <a:off x="869565" y="4137342"/>
              <a:ext cx="7391400" cy="27432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FFFFFF"/>
                  </a:solidFill>
                  <a:latin typeface="Segoe UI Semilight"/>
                  <a:ea typeface="Segoe UI" pitchFamily="34" charset="0"/>
                  <a:cs typeface="Segoe UI" pitchFamily="34" charset="0"/>
                </a:rPr>
                <a:t>YARN</a:t>
              </a:r>
            </a:p>
          </p:txBody>
        </p:sp>
        <p:grpSp>
          <p:nvGrpSpPr>
            <p:cNvPr id="9" name="Group 8">
              <a:extLst>
                <a:ext uri="{FF2B5EF4-FFF2-40B4-BE49-F238E27FC236}">
                  <a16:creationId xmlns:a16="http://schemas.microsoft.com/office/drawing/2014/main" id="{8DBCCFC9-042E-4014-A19C-294C10DB9C6E}"/>
                </a:ext>
              </a:extLst>
            </p:cNvPr>
            <p:cNvGrpSpPr/>
            <p:nvPr/>
          </p:nvGrpSpPr>
          <p:grpSpPr>
            <a:xfrm>
              <a:off x="1266373" y="5267455"/>
              <a:ext cx="6502631" cy="418838"/>
              <a:chOff x="1422237" y="5166073"/>
              <a:chExt cx="6502631" cy="418838"/>
            </a:xfrm>
          </p:grpSpPr>
          <p:sp>
            <p:nvSpPr>
              <p:cNvPr id="10" name="TextBox 9">
                <a:extLst>
                  <a:ext uri="{FF2B5EF4-FFF2-40B4-BE49-F238E27FC236}">
                    <a16:creationId xmlns:a16="http://schemas.microsoft.com/office/drawing/2014/main" id="{5D28375B-2C79-4330-94E6-A1A472DF250F}"/>
                  </a:ext>
                </a:extLst>
              </p:cNvPr>
              <p:cNvSpPr txBox="1"/>
              <p:nvPr/>
            </p:nvSpPr>
            <p:spPr>
              <a:xfrm>
                <a:off x="1422237" y="5166073"/>
                <a:ext cx="1187583" cy="418838"/>
              </a:xfrm>
              <a:prstGeom prst="roundRect">
                <a:avLst/>
              </a:prstGeom>
              <a:solidFill>
                <a:srgbClr val="7030A0"/>
              </a:solidFill>
              <a:ln w="10795" cap="flat" cmpd="sng" algn="ctr">
                <a:solidFill>
                  <a:srgbClr val="7030A0"/>
                </a:solidFill>
                <a:prstDash val="solid"/>
              </a:ln>
              <a:effectLst/>
            </p:spPr>
            <p:txBody>
              <a:bodyPr wrap="none" lIns="91440" tIns="91440" rIns="91440" bIns="91440" rtlCol="0" anchor="ctr">
                <a:spAutoFit/>
              </a:bodyPr>
              <a:lstStyle/>
              <a:p>
                <a:pPr lvl="0" algn="ctr" defTabSz="932742" fontAlgn="auto">
                  <a:lnSpc>
                    <a:spcPct val="90000"/>
                  </a:lnSpc>
                  <a:spcBef>
                    <a:spcPts val="0"/>
                  </a:spcBef>
                  <a:spcAft>
                    <a:spcPts val="600"/>
                  </a:spcAft>
                  <a:defRPr/>
                </a:pPr>
                <a:r>
                  <a:rPr lang="en-US" sz="1400" b="0" kern="0" dirty="0">
                    <a:solidFill>
                      <a:srgbClr val="FFFFFF"/>
                    </a:solidFill>
                    <a:latin typeface="Segoe UI Light"/>
                  </a:rPr>
                  <a:t>Unstructured</a:t>
                </a:r>
              </a:p>
            </p:txBody>
          </p:sp>
          <p:sp>
            <p:nvSpPr>
              <p:cNvPr id="11" name="TextBox 10">
                <a:extLst>
                  <a:ext uri="{FF2B5EF4-FFF2-40B4-BE49-F238E27FC236}">
                    <a16:creationId xmlns:a16="http://schemas.microsoft.com/office/drawing/2014/main" id="{3A8E3ECD-CBA5-4F7F-B9F6-A2F8C203687A}"/>
                  </a:ext>
                </a:extLst>
              </p:cNvPr>
              <p:cNvSpPr txBox="1"/>
              <p:nvPr/>
            </p:nvSpPr>
            <p:spPr>
              <a:xfrm>
                <a:off x="4006905" y="5166073"/>
                <a:ext cx="1428451" cy="418838"/>
              </a:xfrm>
              <a:prstGeom prst="roundRect">
                <a:avLst/>
              </a:prstGeom>
              <a:solidFill>
                <a:srgbClr val="7030A0"/>
              </a:solidFill>
              <a:ln>
                <a:solidFill>
                  <a:srgbClr val="7030A0"/>
                </a:solidFill>
              </a:ln>
            </p:spPr>
            <p:txBody>
              <a:bodyPr wrap="none" lIns="91440" tIns="91440" rIns="91440" bIns="91440" rtlCol="0" anchor="ctr">
                <a:spAutoFit/>
              </a:bodyPr>
              <a:lstStyle/>
              <a:p>
                <a:pPr lvl="0" algn="ctr" defTabSz="932742" fontAlgn="auto">
                  <a:lnSpc>
                    <a:spcPct val="90000"/>
                  </a:lnSpc>
                  <a:spcBef>
                    <a:spcPts val="0"/>
                  </a:spcBef>
                  <a:spcAft>
                    <a:spcPts val="600"/>
                  </a:spcAft>
                  <a:defRPr/>
                </a:pPr>
                <a:r>
                  <a:rPr lang="en-US" sz="1400" b="0" kern="0" dirty="0">
                    <a:solidFill>
                      <a:srgbClr val="FFFFFF"/>
                    </a:solidFill>
                    <a:latin typeface="Segoe UI Light"/>
                  </a:rPr>
                  <a:t>Semi-Structured</a:t>
                </a:r>
              </a:p>
            </p:txBody>
          </p:sp>
          <p:sp>
            <p:nvSpPr>
              <p:cNvPr id="12" name="TextBox 11">
                <a:extLst>
                  <a:ext uri="{FF2B5EF4-FFF2-40B4-BE49-F238E27FC236}">
                    <a16:creationId xmlns:a16="http://schemas.microsoft.com/office/drawing/2014/main" id="{5B9684E9-494D-42FA-B8C9-B7B2186044CA}"/>
                  </a:ext>
                </a:extLst>
              </p:cNvPr>
              <p:cNvSpPr txBox="1"/>
              <p:nvPr/>
            </p:nvSpPr>
            <p:spPr>
              <a:xfrm>
                <a:off x="6927591" y="5166073"/>
                <a:ext cx="997277" cy="418838"/>
              </a:xfrm>
              <a:prstGeom prst="roundRect">
                <a:avLst/>
              </a:prstGeom>
              <a:solidFill>
                <a:srgbClr val="7030A0"/>
              </a:solidFill>
              <a:ln>
                <a:solidFill>
                  <a:srgbClr val="7030A0"/>
                </a:solidFill>
              </a:ln>
            </p:spPr>
            <p:txBody>
              <a:bodyPr wrap="none" lIns="91440" tIns="91440" rIns="91440" bIns="91440" rtlCol="0" anchor="ctr">
                <a:spAutoFit/>
              </a:bodyPr>
              <a:lstStyle/>
              <a:p>
                <a:pPr lvl="0" algn="ctr" defTabSz="932742" fontAlgn="auto">
                  <a:lnSpc>
                    <a:spcPct val="90000"/>
                  </a:lnSpc>
                  <a:spcBef>
                    <a:spcPts val="0"/>
                  </a:spcBef>
                  <a:spcAft>
                    <a:spcPts val="600"/>
                  </a:spcAft>
                  <a:defRPr/>
                </a:pPr>
                <a:r>
                  <a:rPr lang="en-US" sz="1400" b="0" kern="0" dirty="0">
                    <a:solidFill>
                      <a:srgbClr val="FFFFFF"/>
                    </a:solidFill>
                    <a:latin typeface="Segoe UI Light"/>
                  </a:rPr>
                  <a:t>Structured</a:t>
                </a:r>
              </a:p>
            </p:txBody>
          </p:sp>
        </p:grpSp>
        <p:sp>
          <p:nvSpPr>
            <p:cNvPr id="13" name="TextBox 12">
              <a:extLst>
                <a:ext uri="{FF2B5EF4-FFF2-40B4-BE49-F238E27FC236}">
                  <a16:creationId xmlns:a16="http://schemas.microsoft.com/office/drawing/2014/main" id="{685F7B58-397D-4C15-85C2-532F0B66FA4F}"/>
                </a:ext>
              </a:extLst>
            </p:cNvPr>
            <p:cNvSpPr txBox="1"/>
            <p:nvPr/>
          </p:nvSpPr>
          <p:spPr>
            <a:xfrm>
              <a:off x="1388684" y="3440243"/>
              <a:ext cx="719452" cy="418838"/>
            </a:xfrm>
            <a:prstGeom prst="roundRect">
              <a:avLst/>
            </a:prstGeom>
            <a:solidFill>
              <a:srgbClr val="7030A0"/>
            </a:solidFill>
            <a:ln w="10795" cap="flat" cmpd="sng" algn="ctr">
              <a:solidFill>
                <a:srgbClr val="7030A0"/>
              </a:solidFill>
              <a:prstDash val="solid"/>
            </a:ln>
            <a:effectLst/>
          </p:spPr>
          <p:txBody>
            <a:bodyPr wrap="none" lIns="91440" tIns="91440" rIns="91440" bIns="91440" rtlCol="0" anchor="ctr">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U-SQL</a:t>
              </a:r>
            </a:p>
          </p:txBody>
        </p:sp>
        <p:pic>
          <p:nvPicPr>
            <p:cNvPr id="14" name="Picture 2" descr="See the source image">
              <a:extLst>
                <a:ext uri="{FF2B5EF4-FFF2-40B4-BE49-F238E27FC236}">
                  <a16:creationId xmlns:a16="http://schemas.microsoft.com/office/drawing/2014/main" id="{C8B73530-9809-425E-BDDF-1511C96A9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731" y="3421062"/>
              <a:ext cx="878368"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ee the source image">
              <a:extLst>
                <a:ext uri="{FF2B5EF4-FFF2-40B4-BE49-F238E27FC236}">
                  <a16:creationId xmlns:a16="http://schemas.microsoft.com/office/drawing/2014/main" id="{DA3500DF-5231-41F1-BB9F-905CBE08D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694" y="34210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See the source image">
              <a:extLst>
                <a:ext uri="{FF2B5EF4-FFF2-40B4-BE49-F238E27FC236}">
                  <a16:creationId xmlns:a16="http://schemas.microsoft.com/office/drawing/2014/main" id="{50CDA2D7-1AE9-4D39-9637-BAA3440150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009488" y="3422002"/>
              <a:ext cx="521753"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08639167-AD15-4D4B-A622-2B13D313FC01}"/>
              </a:ext>
            </a:extLst>
          </p:cNvPr>
          <p:cNvSpPr txBox="1"/>
          <p:nvPr/>
        </p:nvSpPr>
        <p:spPr>
          <a:xfrm>
            <a:off x="222422" y="6301946"/>
            <a:ext cx="955589" cy="369332"/>
          </a:xfrm>
          <a:prstGeom prst="rect">
            <a:avLst/>
          </a:prstGeom>
          <a:noFill/>
        </p:spPr>
        <p:txBody>
          <a:bodyPr wrap="square" rtlCol="0">
            <a:spAutoFit/>
          </a:bodyPr>
          <a:lstStyle/>
          <a:p>
            <a:r>
              <a:rPr lang="en-US" dirty="0"/>
              <a:t>7-13</a:t>
            </a:r>
          </a:p>
        </p:txBody>
      </p:sp>
    </p:spTree>
    <p:extLst>
      <p:ext uri="{BB962C8B-B14F-4D97-AF65-F5344CB8AC3E}">
        <p14:creationId xmlns:p14="http://schemas.microsoft.com/office/powerpoint/2010/main" val="1477260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28B2-32EB-4ED7-96FC-5131C9F3CA0D}"/>
              </a:ext>
            </a:extLst>
          </p:cNvPr>
          <p:cNvSpPr>
            <a:spLocks noGrp="1"/>
          </p:cNvSpPr>
          <p:nvPr>
            <p:ph type="title"/>
          </p:nvPr>
        </p:nvSpPr>
        <p:spPr/>
        <p:txBody>
          <a:bodyPr/>
          <a:lstStyle/>
          <a:p>
            <a:r>
              <a:rPr lang="en-US" dirty="0"/>
              <a:t>Data Lake</a:t>
            </a:r>
          </a:p>
        </p:txBody>
      </p:sp>
      <p:sp>
        <p:nvSpPr>
          <p:cNvPr id="4" name="Content Placeholder 2">
            <a:extLst>
              <a:ext uri="{FF2B5EF4-FFF2-40B4-BE49-F238E27FC236}">
                <a16:creationId xmlns:a16="http://schemas.microsoft.com/office/drawing/2014/main" id="{0125CCAB-96AA-4297-9D8B-0EBCCD2E4C20}"/>
              </a:ext>
            </a:extLst>
          </p:cNvPr>
          <p:cNvSpPr txBox="1">
            <a:spLocks/>
          </p:cNvSpPr>
          <p:nvPr/>
        </p:nvSpPr>
        <p:spPr>
          <a:xfrm>
            <a:off x="458788" y="1021215"/>
            <a:ext cx="8119156" cy="3207885"/>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New language designed specifically for Azure Data Lake:</a:t>
            </a:r>
          </a:p>
          <a:p>
            <a:pPr lvl="1"/>
            <a:r>
              <a:rPr lang="en-US" b="0" kern="0" dirty="0">
                <a:solidFill>
                  <a:srgbClr val="000000"/>
                </a:solidFill>
              </a:rPr>
              <a:t>Combines best parts of SQL and C#</a:t>
            </a:r>
          </a:p>
          <a:p>
            <a:pPr lvl="1"/>
            <a:r>
              <a:rPr lang="en-US" b="0" kern="0" dirty="0">
                <a:solidFill>
                  <a:srgbClr val="000000"/>
                </a:solidFill>
              </a:rPr>
              <a:t>Can process any data type even without schemas</a:t>
            </a:r>
          </a:p>
          <a:p>
            <a:pPr lvl="1"/>
            <a:r>
              <a:rPr lang="en-US" b="0" kern="0" dirty="0">
                <a:solidFill>
                  <a:srgbClr val="000000"/>
                </a:solidFill>
              </a:rPr>
              <a:t>Can be used to write expressive custom code using C# syntax</a:t>
            </a:r>
          </a:p>
          <a:p>
            <a:pPr lvl="0"/>
            <a:endParaRPr lang="en-US" b="0" kern="0" dirty="0">
              <a:solidFill>
                <a:srgbClr val="000000"/>
              </a:solidFill>
            </a:endParaRPr>
          </a:p>
        </p:txBody>
      </p:sp>
      <p:grpSp>
        <p:nvGrpSpPr>
          <p:cNvPr id="3" name="Group 2" descr="Azure Data Lake programming">
            <a:extLst>
              <a:ext uri="{FF2B5EF4-FFF2-40B4-BE49-F238E27FC236}">
                <a16:creationId xmlns:a16="http://schemas.microsoft.com/office/drawing/2014/main" id="{6BF681B6-8AD3-4A00-BEBF-A5A1A3489A33}"/>
              </a:ext>
            </a:extLst>
          </p:cNvPr>
          <p:cNvGrpSpPr/>
          <p:nvPr/>
        </p:nvGrpSpPr>
        <p:grpSpPr>
          <a:xfrm>
            <a:off x="700881" y="5021262"/>
            <a:ext cx="7848600" cy="1371600"/>
            <a:chOff x="700881" y="5021262"/>
            <a:chExt cx="7848600" cy="1371600"/>
          </a:xfrm>
        </p:grpSpPr>
        <p:sp>
          <p:nvSpPr>
            <p:cNvPr id="5" name="Rectangle: Rounded Corners 4">
              <a:extLst>
                <a:ext uri="{FF2B5EF4-FFF2-40B4-BE49-F238E27FC236}">
                  <a16:creationId xmlns:a16="http://schemas.microsoft.com/office/drawing/2014/main" id="{F14EFA86-D6F1-41DF-9F6D-0C6925352013}"/>
                </a:ext>
              </a:extLst>
            </p:cNvPr>
            <p:cNvSpPr/>
            <p:nvPr/>
          </p:nvSpPr>
          <p:spPr bwMode="auto">
            <a:xfrm>
              <a:off x="700881" y="5021262"/>
              <a:ext cx="2438400" cy="1371600"/>
            </a:xfrm>
            <a:prstGeom prst="round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3600" b="0" kern="0" dirty="0">
                  <a:gradFill>
                    <a:gsLst>
                      <a:gs pos="0">
                        <a:srgbClr val="FFFFFF"/>
                      </a:gs>
                      <a:gs pos="100000">
                        <a:srgbClr val="FFFFFF"/>
                      </a:gs>
                    </a:gsLst>
                    <a:lin ang="5400000" scaled="0"/>
                  </a:gradFill>
                  <a:latin typeface="Segoe UI Semilight"/>
                  <a:ea typeface="Segoe UI" pitchFamily="34" charset="0"/>
                  <a:cs typeface="Segoe UI" pitchFamily="34" charset="0"/>
                </a:rPr>
                <a:t>U-SQL</a:t>
              </a:r>
            </a:p>
          </p:txBody>
        </p:sp>
        <p:sp>
          <p:nvSpPr>
            <p:cNvPr id="6" name="Rectangle: Rounded Corners 5">
              <a:extLst>
                <a:ext uri="{FF2B5EF4-FFF2-40B4-BE49-F238E27FC236}">
                  <a16:creationId xmlns:a16="http://schemas.microsoft.com/office/drawing/2014/main" id="{21249DCE-46E7-4D0A-8689-F59B61EA68CA}"/>
                </a:ext>
              </a:extLst>
            </p:cNvPr>
            <p:cNvSpPr/>
            <p:nvPr/>
          </p:nvSpPr>
          <p:spPr bwMode="auto">
            <a:xfrm>
              <a:off x="4472781" y="5021262"/>
              <a:ext cx="1371600" cy="1371600"/>
            </a:xfrm>
            <a:prstGeom prst="round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3600" b="0" kern="0" dirty="0">
                  <a:gradFill>
                    <a:gsLst>
                      <a:gs pos="0">
                        <a:srgbClr val="FFFFFF"/>
                      </a:gs>
                      <a:gs pos="100000">
                        <a:srgbClr val="FFFFFF"/>
                      </a:gs>
                    </a:gsLst>
                    <a:lin ang="5400000" scaled="0"/>
                  </a:gradFill>
                  <a:latin typeface="Segoe UI Semilight"/>
                  <a:ea typeface="Segoe UI" pitchFamily="34" charset="0"/>
                  <a:cs typeface="Segoe UI" pitchFamily="34" charset="0"/>
                </a:rPr>
                <a:t>C#</a:t>
              </a:r>
            </a:p>
          </p:txBody>
        </p:sp>
        <p:sp>
          <p:nvSpPr>
            <p:cNvPr id="7" name="Rectangle: Rounded Corners 6">
              <a:extLst>
                <a:ext uri="{FF2B5EF4-FFF2-40B4-BE49-F238E27FC236}">
                  <a16:creationId xmlns:a16="http://schemas.microsoft.com/office/drawing/2014/main" id="{D13B8002-B6B9-462D-A86A-44F06C1FB953}"/>
                </a:ext>
              </a:extLst>
            </p:cNvPr>
            <p:cNvSpPr/>
            <p:nvPr/>
          </p:nvSpPr>
          <p:spPr bwMode="auto">
            <a:xfrm>
              <a:off x="7177881" y="5021262"/>
              <a:ext cx="1371600" cy="1371600"/>
            </a:xfrm>
            <a:prstGeom prst="roundRect">
              <a:avLst/>
            </a:prstGeom>
            <a:solidFill>
              <a:srgbClr val="0078D7"/>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3600" b="0" kern="0" dirty="0">
                  <a:gradFill>
                    <a:gsLst>
                      <a:gs pos="0">
                        <a:srgbClr val="FFFFFF"/>
                      </a:gs>
                      <a:gs pos="100000">
                        <a:srgbClr val="FFFFFF"/>
                      </a:gs>
                    </a:gsLst>
                    <a:lin ang="5400000" scaled="0"/>
                  </a:gradFill>
                  <a:latin typeface="Segoe UI Semilight"/>
                  <a:ea typeface="Segoe UI" pitchFamily="34" charset="0"/>
                  <a:cs typeface="Segoe UI" pitchFamily="34" charset="0"/>
                </a:rPr>
                <a:t>SQL</a:t>
              </a:r>
            </a:p>
          </p:txBody>
        </p:sp>
        <p:sp>
          <p:nvSpPr>
            <p:cNvPr id="8" name="Equals 7">
              <a:extLst>
                <a:ext uri="{FF2B5EF4-FFF2-40B4-BE49-F238E27FC236}">
                  <a16:creationId xmlns:a16="http://schemas.microsoft.com/office/drawing/2014/main" id="{E9E7A3BC-6DD1-4067-B378-0030A97FCA09}"/>
                </a:ext>
              </a:extLst>
            </p:cNvPr>
            <p:cNvSpPr/>
            <p:nvPr/>
          </p:nvSpPr>
          <p:spPr bwMode="auto">
            <a:xfrm>
              <a:off x="3425031" y="5326062"/>
              <a:ext cx="762000" cy="762000"/>
            </a:xfrm>
            <a:prstGeom prst="mathEqual">
              <a:avLst/>
            </a:prstGeom>
            <a:solidFill>
              <a:srgbClr val="353535"/>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Plus Sign 8">
              <a:extLst>
                <a:ext uri="{FF2B5EF4-FFF2-40B4-BE49-F238E27FC236}">
                  <a16:creationId xmlns:a16="http://schemas.microsoft.com/office/drawing/2014/main" id="{0495FF96-03E9-4A26-8D4C-2CFDF3CE0A99}"/>
                </a:ext>
              </a:extLst>
            </p:cNvPr>
            <p:cNvSpPr/>
            <p:nvPr/>
          </p:nvSpPr>
          <p:spPr bwMode="auto">
            <a:xfrm>
              <a:off x="6130131" y="5326062"/>
              <a:ext cx="762000" cy="762000"/>
            </a:xfrm>
            <a:prstGeom prst="mathPlus">
              <a:avLst/>
            </a:prstGeom>
            <a:solidFill>
              <a:srgbClr val="353535"/>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0" name="TextBox 9">
            <a:extLst>
              <a:ext uri="{FF2B5EF4-FFF2-40B4-BE49-F238E27FC236}">
                <a16:creationId xmlns:a16="http://schemas.microsoft.com/office/drawing/2014/main" id="{44D99C0F-1097-48DD-A7E4-716F8B120F6A}"/>
              </a:ext>
            </a:extLst>
          </p:cNvPr>
          <p:cNvSpPr txBox="1"/>
          <p:nvPr/>
        </p:nvSpPr>
        <p:spPr>
          <a:xfrm>
            <a:off x="222422" y="6301946"/>
            <a:ext cx="955589" cy="369332"/>
          </a:xfrm>
          <a:prstGeom prst="rect">
            <a:avLst/>
          </a:prstGeom>
          <a:noFill/>
        </p:spPr>
        <p:txBody>
          <a:bodyPr wrap="square" rtlCol="0">
            <a:spAutoFit/>
          </a:bodyPr>
          <a:lstStyle/>
          <a:p>
            <a:r>
              <a:rPr lang="en-US" dirty="0"/>
              <a:t>7-13</a:t>
            </a:r>
          </a:p>
        </p:txBody>
      </p:sp>
    </p:spTree>
    <p:extLst>
      <p:ext uri="{BB962C8B-B14F-4D97-AF65-F5344CB8AC3E}">
        <p14:creationId xmlns:p14="http://schemas.microsoft.com/office/powerpoint/2010/main" val="2809014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CD30-7E97-4731-80F9-5FE6989A1955}"/>
              </a:ext>
            </a:extLst>
          </p:cNvPr>
          <p:cNvSpPr>
            <a:spLocks noGrp="1"/>
          </p:cNvSpPr>
          <p:nvPr>
            <p:ph type="title"/>
          </p:nvPr>
        </p:nvSpPr>
        <p:spPr/>
        <p:txBody>
          <a:bodyPr/>
          <a:lstStyle/>
          <a:p>
            <a:r>
              <a:rPr lang="en-US" dirty="0"/>
              <a:t>Data Integration</a:t>
            </a:r>
          </a:p>
        </p:txBody>
      </p:sp>
      <p:sp>
        <p:nvSpPr>
          <p:cNvPr id="4" name="Content Placeholder 2">
            <a:extLst>
              <a:ext uri="{FF2B5EF4-FFF2-40B4-BE49-F238E27FC236}">
                <a16:creationId xmlns:a16="http://schemas.microsoft.com/office/drawing/2014/main" id="{93578DE3-9C7D-407B-83BF-3D7D49C5D11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Azure Data Factory:</a:t>
            </a:r>
          </a:p>
          <a:p>
            <a:pPr lvl="1"/>
            <a:r>
              <a:rPr lang="en-US" b="0" kern="0" dirty="0">
                <a:solidFill>
                  <a:srgbClr val="000000"/>
                </a:solidFill>
              </a:rPr>
              <a:t>Compose data processing, storage and movement services to create &amp; manage analytics pipelines</a:t>
            </a:r>
          </a:p>
          <a:p>
            <a:pPr lvl="1"/>
            <a:r>
              <a:rPr lang="en-US" b="0" kern="0" dirty="0">
                <a:solidFill>
                  <a:srgbClr val="000000"/>
                </a:solidFill>
              </a:rPr>
              <a:t>Originally focused on Azure &amp; hybrid movement to/from on premises SQL Server:</a:t>
            </a:r>
          </a:p>
          <a:p>
            <a:pPr lvl="2"/>
            <a:r>
              <a:rPr lang="en-US" b="0" kern="0" dirty="0">
                <a:solidFill>
                  <a:srgbClr val="000000"/>
                </a:solidFill>
              </a:rPr>
              <a:t>Over time, expanded to more storage &amp; processing systems throughout</a:t>
            </a:r>
          </a:p>
          <a:p>
            <a:pPr lvl="1"/>
            <a:r>
              <a:rPr lang="en-US" b="0" kern="0" dirty="0">
                <a:solidFill>
                  <a:srgbClr val="000000"/>
                </a:solidFill>
              </a:rPr>
              <a:t>End-to-end pipeline monitoring and management</a:t>
            </a:r>
          </a:p>
          <a:p>
            <a:pPr lvl="1"/>
            <a:endParaRPr lang="en-US" b="0" kern="0" dirty="0">
              <a:solidFill>
                <a:srgbClr val="000000"/>
              </a:solidFill>
            </a:endParaRPr>
          </a:p>
          <a:p>
            <a:pPr lvl="1"/>
            <a:endParaRPr lang="en-US" b="0" kern="0" dirty="0">
              <a:solidFill>
                <a:srgbClr val="000000"/>
              </a:solidFill>
            </a:endParaRPr>
          </a:p>
          <a:p>
            <a:pPr lvl="1"/>
            <a:endParaRPr lang="en-US" b="0" kern="0" dirty="0">
              <a:solidFill>
                <a:srgbClr val="000000"/>
              </a:solidFill>
            </a:endParaRPr>
          </a:p>
        </p:txBody>
      </p:sp>
      <p:sp>
        <p:nvSpPr>
          <p:cNvPr id="5" name="TextBox 4">
            <a:extLst>
              <a:ext uri="{FF2B5EF4-FFF2-40B4-BE49-F238E27FC236}">
                <a16:creationId xmlns:a16="http://schemas.microsoft.com/office/drawing/2014/main" id="{99BF5CE5-6A93-4060-ABAB-E486DBE4E9FC}"/>
              </a:ext>
            </a:extLst>
          </p:cNvPr>
          <p:cNvSpPr txBox="1"/>
          <p:nvPr/>
        </p:nvSpPr>
        <p:spPr>
          <a:xfrm>
            <a:off x="222422" y="6301946"/>
            <a:ext cx="955589" cy="369332"/>
          </a:xfrm>
          <a:prstGeom prst="rect">
            <a:avLst/>
          </a:prstGeom>
          <a:noFill/>
        </p:spPr>
        <p:txBody>
          <a:bodyPr wrap="square" rtlCol="0">
            <a:spAutoFit/>
          </a:bodyPr>
          <a:lstStyle/>
          <a:p>
            <a:r>
              <a:rPr lang="en-US" dirty="0"/>
              <a:t>7-14</a:t>
            </a:r>
          </a:p>
        </p:txBody>
      </p:sp>
    </p:spTree>
    <p:extLst>
      <p:ext uri="{BB962C8B-B14F-4D97-AF65-F5344CB8AC3E}">
        <p14:creationId xmlns:p14="http://schemas.microsoft.com/office/powerpoint/2010/main" val="2193466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23C7-930C-45D9-8F38-512EBE1D790A}"/>
              </a:ext>
            </a:extLst>
          </p:cNvPr>
          <p:cNvSpPr>
            <a:spLocks noGrp="1"/>
          </p:cNvSpPr>
          <p:nvPr>
            <p:ph type="title"/>
          </p:nvPr>
        </p:nvSpPr>
        <p:spPr/>
        <p:txBody>
          <a:bodyPr/>
          <a:lstStyle/>
          <a:p>
            <a:r>
              <a:rPr lang="en-US" dirty="0"/>
              <a:t>Data Factory</a:t>
            </a:r>
          </a:p>
        </p:txBody>
      </p:sp>
      <p:graphicFrame>
        <p:nvGraphicFramePr>
          <p:cNvPr id="4" name="Diagram 3" descr="Azure Data Factory conceptually">
            <a:extLst>
              <a:ext uri="{FF2B5EF4-FFF2-40B4-BE49-F238E27FC236}">
                <a16:creationId xmlns:a16="http://schemas.microsoft.com/office/drawing/2014/main" id="{514E532F-9F34-4948-906B-4F201A0159DF}"/>
              </a:ext>
            </a:extLst>
          </p:cNvPr>
          <p:cNvGraphicFramePr/>
          <p:nvPr>
            <p:extLst/>
          </p:nvPr>
        </p:nvGraphicFramePr>
        <p:xfrm>
          <a:off x="853281" y="3116262"/>
          <a:ext cx="8001000" cy="134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5A8BBD1B-D067-42AF-9C20-215D9E03A9DA}"/>
              </a:ext>
            </a:extLst>
          </p:cNvPr>
          <p:cNvSpPr txBox="1">
            <a:spLocks/>
          </p:cNvSpPr>
          <p:nvPr/>
        </p:nvSpPr>
        <p:spPr>
          <a:xfrm>
            <a:off x="206009" y="1371600"/>
            <a:ext cx="8915832" cy="9602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defRPr/>
            </a:pPr>
            <a:r>
              <a:rPr lang="en-US" sz="2800" b="0" dirty="0">
                <a:gradFill>
                  <a:gsLst>
                    <a:gs pos="1250">
                      <a:srgbClr val="353535"/>
                    </a:gs>
                    <a:gs pos="100000">
                      <a:srgbClr val="353535"/>
                    </a:gs>
                  </a:gsLst>
                  <a:lin ang="5400000" scaled="0"/>
                </a:gradFill>
                <a:latin typeface="Segoe UI Light"/>
                <a:cs typeface="Arial" charset="0"/>
              </a:rPr>
              <a:t>Each Data Factory Solution is composed of four key components</a:t>
            </a:r>
          </a:p>
        </p:txBody>
      </p:sp>
      <p:sp>
        <p:nvSpPr>
          <p:cNvPr id="6" name="TextBox 5">
            <a:extLst>
              <a:ext uri="{FF2B5EF4-FFF2-40B4-BE49-F238E27FC236}">
                <a16:creationId xmlns:a16="http://schemas.microsoft.com/office/drawing/2014/main" id="{E3B78F34-D3C1-4EF4-8A42-8688150A502E}"/>
              </a:ext>
            </a:extLst>
          </p:cNvPr>
          <p:cNvSpPr txBox="1"/>
          <p:nvPr/>
        </p:nvSpPr>
        <p:spPr>
          <a:xfrm>
            <a:off x="222422" y="6301946"/>
            <a:ext cx="955589" cy="369332"/>
          </a:xfrm>
          <a:prstGeom prst="rect">
            <a:avLst/>
          </a:prstGeom>
          <a:noFill/>
        </p:spPr>
        <p:txBody>
          <a:bodyPr wrap="square" rtlCol="0">
            <a:spAutoFit/>
          </a:bodyPr>
          <a:lstStyle/>
          <a:p>
            <a:r>
              <a:rPr lang="en-US" dirty="0"/>
              <a:t>7-14</a:t>
            </a:r>
          </a:p>
        </p:txBody>
      </p:sp>
    </p:spTree>
    <p:extLst>
      <p:ext uri="{BB962C8B-B14F-4D97-AF65-F5344CB8AC3E}">
        <p14:creationId xmlns:p14="http://schemas.microsoft.com/office/powerpoint/2010/main" val="1732302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021C-79D0-48E3-A7FF-5A2704958F19}"/>
              </a:ext>
            </a:extLst>
          </p:cNvPr>
          <p:cNvSpPr>
            <a:spLocks noGrp="1"/>
          </p:cNvSpPr>
          <p:nvPr>
            <p:ph type="title"/>
          </p:nvPr>
        </p:nvSpPr>
        <p:spPr/>
        <p:txBody>
          <a:bodyPr/>
          <a:lstStyle/>
          <a:p>
            <a:r>
              <a:rPr lang="en-US" dirty="0"/>
              <a:t>Data Factory</a:t>
            </a:r>
          </a:p>
        </p:txBody>
      </p:sp>
      <p:grpSp>
        <p:nvGrpSpPr>
          <p:cNvPr id="3" name="Group 2" descr="Azure Data Factory options">
            <a:extLst>
              <a:ext uri="{FF2B5EF4-FFF2-40B4-BE49-F238E27FC236}">
                <a16:creationId xmlns:a16="http://schemas.microsoft.com/office/drawing/2014/main" id="{C68DA3C6-6957-44DC-9088-4C4AB1E2E8A2}"/>
              </a:ext>
            </a:extLst>
          </p:cNvPr>
          <p:cNvGrpSpPr/>
          <p:nvPr/>
        </p:nvGrpSpPr>
        <p:grpSpPr>
          <a:xfrm>
            <a:off x="396081" y="1516062"/>
            <a:ext cx="8382000" cy="5181600"/>
            <a:chOff x="396081" y="1516062"/>
            <a:chExt cx="8382000" cy="5181600"/>
          </a:xfrm>
        </p:grpSpPr>
        <p:graphicFrame>
          <p:nvGraphicFramePr>
            <p:cNvPr id="4" name="Diagram 3">
              <a:extLst>
                <a:ext uri="{FF2B5EF4-FFF2-40B4-BE49-F238E27FC236}">
                  <a16:creationId xmlns:a16="http://schemas.microsoft.com/office/drawing/2014/main" id="{A913FD9A-759B-4B0F-BF8A-86FF60BA3F09}"/>
                </a:ext>
              </a:extLst>
            </p:cNvPr>
            <p:cNvGraphicFramePr/>
            <p:nvPr>
              <p:extLst/>
            </p:nvPr>
          </p:nvGraphicFramePr>
          <p:xfrm>
            <a:off x="396081" y="1516062"/>
            <a:ext cx="2133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5FB8642-AC6D-4877-B158-B2222D8100B4}"/>
                </a:ext>
              </a:extLst>
            </p:cNvPr>
            <p:cNvSpPr/>
            <p:nvPr/>
          </p:nvSpPr>
          <p:spPr bwMode="auto">
            <a:xfrm>
              <a:off x="2682081" y="1516062"/>
              <a:ext cx="2819400" cy="91440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Semilight"/>
                  <a:ea typeface="Segoe UI" pitchFamily="34" charset="0"/>
                  <a:cs typeface="Segoe UI" pitchFamily="34" charset="0"/>
                </a:rPr>
                <a:t>Relational Data</a:t>
              </a:r>
            </a:p>
          </p:txBody>
        </p:sp>
        <p:sp>
          <p:nvSpPr>
            <p:cNvPr id="6" name="Rectangle 5">
              <a:extLst>
                <a:ext uri="{FF2B5EF4-FFF2-40B4-BE49-F238E27FC236}">
                  <a16:creationId xmlns:a16="http://schemas.microsoft.com/office/drawing/2014/main" id="{44B285B9-1683-4993-A413-44717B176091}"/>
                </a:ext>
              </a:extLst>
            </p:cNvPr>
            <p:cNvSpPr/>
            <p:nvPr/>
          </p:nvSpPr>
          <p:spPr bwMode="auto">
            <a:xfrm>
              <a:off x="5958681" y="1516062"/>
              <a:ext cx="2819400" cy="91440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Semilight"/>
                  <a:ea typeface="Segoe UI" pitchFamily="34" charset="0"/>
                  <a:cs typeface="Segoe UI" pitchFamily="34" charset="0"/>
                </a:rPr>
                <a:t>Non-relational Data</a:t>
              </a:r>
            </a:p>
          </p:txBody>
        </p:sp>
        <p:pic>
          <p:nvPicPr>
            <p:cNvPr id="7" name="Picture 2" descr="See the source image">
              <a:extLst>
                <a:ext uri="{FF2B5EF4-FFF2-40B4-BE49-F238E27FC236}">
                  <a16:creationId xmlns:a16="http://schemas.microsoft.com/office/drawing/2014/main" id="{C002F53F-962D-4985-8956-69B4BBD1C8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7255" y="3192462"/>
              <a:ext cx="878368"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ee the source image">
              <a:extLst>
                <a:ext uri="{FF2B5EF4-FFF2-40B4-BE49-F238E27FC236}">
                  <a16:creationId xmlns:a16="http://schemas.microsoft.com/office/drawing/2014/main" id="{A172D951-BA08-42CF-9BB2-50A9AFBA60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5532" y="31924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EC7DD8-FD2A-47C8-A721-35990411E0D6}"/>
                </a:ext>
              </a:extLst>
            </p:cNvPr>
            <p:cNvPicPr>
              <a:picLocks noChangeAspect="1"/>
            </p:cNvPicPr>
            <p:nvPr/>
          </p:nvPicPr>
          <p:blipFill>
            <a:blip r:embed="rId10"/>
            <a:stretch>
              <a:fillRect/>
            </a:stretch>
          </p:blipFill>
          <p:spPr>
            <a:xfrm>
              <a:off x="5332641" y="3192462"/>
              <a:ext cx="545691" cy="457200"/>
            </a:xfrm>
            <a:prstGeom prst="rect">
              <a:avLst/>
            </a:prstGeom>
          </p:spPr>
        </p:pic>
        <p:pic>
          <p:nvPicPr>
            <p:cNvPr id="10" name="Picture 2" descr="See the source image">
              <a:extLst>
                <a:ext uri="{FF2B5EF4-FFF2-40B4-BE49-F238E27FC236}">
                  <a16:creationId xmlns:a16="http://schemas.microsoft.com/office/drawing/2014/main" id="{11724815-EEDF-43EE-A154-43CF9B9B36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3817" y="3283902"/>
              <a:ext cx="1039091"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ee the source image">
              <a:extLst>
                <a:ext uri="{FF2B5EF4-FFF2-40B4-BE49-F238E27FC236}">
                  <a16:creationId xmlns:a16="http://schemas.microsoft.com/office/drawing/2014/main" id="{07CACDCF-8D88-4704-B7EF-BE4578DC8A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68241" y="3238182"/>
              <a:ext cx="545668" cy="36576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7F3934EA-9193-486D-AA22-A3FDE04711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25391" y="4625022"/>
              <a:ext cx="433449" cy="457200"/>
            </a:xfrm>
            <a:prstGeom prst="rect">
              <a:avLst/>
            </a:prstGeom>
          </p:spPr>
        </p:pic>
        <p:pic>
          <p:nvPicPr>
            <p:cNvPr id="13" name="Picture 6" descr="See the source image">
              <a:extLst>
                <a:ext uri="{FF2B5EF4-FFF2-40B4-BE49-F238E27FC236}">
                  <a16:creationId xmlns:a16="http://schemas.microsoft.com/office/drawing/2014/main" id="{4096003B-7BCD-4C3C-828F-88955695D5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80701" y="4716462"/>
              <a:ext cx="354025" cy="2743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See the source image">
              <a:extLst>
                <a:ext uri="{FF2B5EF4-FFF2-40B4-BE49-F238E27FC236}">
                  <a16:creationId xmlns:a16="http://schemas.microsoft.com/office/drawing/2014/main" id="{A80D91C3-83D3-42D8-BC58-ABB39FF0AA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35648" y="462502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See the source image">
              <a:extLst>
                <a:ext uri="{FF2B5EF4-FFF2-40B4-BE49-F238E27FC236}">
                  <a16:creationId xmlns:a16="http://schemas.microsoft.com/office/drawing/2014/main" id="{75EF4C68-1EDE-4072-9829-C5301AD2B26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69012" y="467074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See the source image">
              <a:extLst>
                <a:ext uri="{FF2B5EF4-FFF2-40B4-BE49-F238E27FC236}">
                  <a16:creationId xmlns:a16="http://schemas.microsoft.com/office/drawing/2014/main" id="{97A426D2-00D5-4FDF-8153-097FA2220DB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81391" y="4670742"/>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2BC47E73-823C-4278-A308-16FE8E2FDB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56587" y="4625022"/>
              <a:ext cx="457200" cy="457200"/>
            </a:xfrm>
            <a:prstGeom prst="rect">
              <a:avLst/>
            </a:prstGeom>
          </p:spPr>
        </p:pic>
        <p:pic>
          <p:nvPicPr>
            <p:cNvPr id="18" name="Graphic 17">
              <a:extLst>
                <a:ext uri="{FF2B5EF4-FFF2-40B4-BE49-F238E27FC236}">
                  <a16:creationId xmlns:a16="http://schemas.microsoft.com/office/drawing/2014/main" id="{3C6D62CA-8266-4ADD-B30B-C788FF3452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14709" y="4670742"/>
              <a:ext cx="365760" cy="365760"/>
            </a:xfrm>
            <a:prstGeom prst="rect">
              <a:avLst/>
            </a:prstGeom>
          </p:spPr>
        </p:pic>
        <p:pic>
          <p:nvPicPr>
            <p:cNvPr id="19" name="Graphic 18">
              <a:extLst>
                <a:ext uri="{FF2B5EF4-FFF2-40B4-BE49-F238E27FC236}">
                  <a16:creationId xmlns:a16="http://schemas.microsoft.com/office/drawing/2014/main" id="{801E9D12-2729-4FD2-9541-A26E030CD0B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502330" y="4625022"/>
              <a:ext cx="457200" cy="457200"/>
            </a:xfrm>
            <a:prstGeom prst="rect">
              <a:avLst/>
            </a:prstGeom>
          </p:spPr>
        </p:pic>
        <p:pic>
          <p:nvPicPr>
            <p:cNvPr id="20" name="Graphic 19">
              <a:extLst>
                <a:ext uri="{FF2B5EF4-FFF2-40B4-BE49-F238E27FC236}">
                  <a16:creationId xmlns:a16="http://schemas.microsoft.com/office/drawing/2014/main" id="{FFC2947F-B550-4C67-A652-53E620970C0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308028" y="5935662"/>
              <a:ext cx="476250" cy="476250"/>
            </a:xfrm>
            <a:prstGeom prst="rect">
              <a:avLst/>
            </a:prstGeom>
          </p:spPr>
        </p:pic>
      </p:grpSp>
      <p:sp>
        <p:nvSpPr>
          <p:cNvPr id="21" name="TextBox 20">
            <a:extLst>
              <a:ext uri="{FF2B5EF4-FFF2-40B4-BE49-F238E27FC236}">
                <a16:creationId xmlns:a16="http://schemas.microsoft.com/office/drawing/2014/main" id="{8419D857-46D2-4284-ABEE-5D2FA184A3A2}"/>
              </a:ext>
            </a:extLst>
          </p:cNvPr>
          <p:cNvSpPr txBox="1"/>
          <p:nvPr/>
        </p:nvSpPr>
        <p:spPr>
          <a:xfrm>
            <a:off x="222422" y="6301946"/>
            <a:ext cx="955589" cy="369332"/>
          </a:xfrm>
          <a:prstGeom prst="rect">
            <a:avLst/>
          </a:prstGeom>
          <a:noFill/>
        </p:spPr>
        <p:txBody>
          <a:bodyPr wrap="square" rtlCol="0">
            <a:spAutoFit/>
          </a:bodyPr>
          <a:lstStyle/>
          <a:p>
            <a:r>
              <a:rPr lang="en-US" dirty="0"/>
              <a:t>7-14</a:t>
            </a:r>
          </a:p>
        </p:txBody>
      </p:sp>
    </p:spTree>
    <p:extLst>
      <p:ext uri="{BB962C8B-B14F-4D97-AF65-F5344CB8AC3E}">
        <p14:creationId xmlns:p14="http://schemas.microsoft.com/office/powerpoint/2010/main" val="155727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1AEC-8BA5-4096-9483-0147150874B3}"/>
              </a:ext>
            </a:extLst>
          </p:cNvPr>
          <p:cNvSpPr>
            <a:spLocks noGrp="1"/>
          </p:cNvSpPr>
          <p:nvPr>
            <p:ph type="title"/>
          </p:nvPr>
        </p:nvSpPr>
        <p:spPr/>
        <p:txBody>
          <a:bodyPr/>
          <a:lstStyle/>
          <a:p>
            <a:r>
              <a:rPr lang="en-US" dirty="0"/>
              <a:t>Data Factory</a:t>
            </a:r>
          </a:p>
        </p:txBody>
      </p:sp>
      <p:sp>
        <p:nvSpPr>
          <p:cNvPr id="4" name="Content Placeholder 2">
            <a:extLst>
              <a:ext uri="{FF2B5EF4-FFF2-40B4-BE49-F238E27FC236}">
                <a16:creationId xmlns:a16="http://schemas.microsoft.com/office/drawing/2014/main" id="{ADF39801-B63E-458E-A1F8-29AC76CC0A58}"/>
              </a:ext>
            </a:extLst>
          </p:cNvPr>
          <p:cNvSpPr txBox="1">
            <a:spLocks/>
          </p:cNvSpPr>
          <p:nvPr/>
        </p:nvSpPr>
        <p:spPr bwMode="auto">
          <a:xfrm>
            <a:off x="0" y="1020763"/>
            <a:ext cx="8118475" cy="13954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Azure Data Factory is an option to migrate data from Azure Data Lake to Azure SQL Data Warehouse</a:t>
            </a:r>
          </a:p>
          <a:p>
            <a:pPr marL="0" lvl="0" indent="0">
              <a:buNone/>
            </a:pPr>
            <a:endParaRPr lang="en-US" b="0" kern="0" dirty="0">
              <a:solidFill>
                <a:srgbClr val="000000"/>
              </a:solidFill>
            </a:endParaRPr>
          </a:p>
        </p:txBody>
      </p:sp>
      <p:grpSp>
        <p:nvGrpSpPr>
          <p:cNvPr id="3" name="Group 2" descr="SQL Data Warehouse and Azure Data Factory combined example">
            <a:extLst>
              <a:ext uri="{FF2B5EF4-FFF2-40B4-BE49-F238E27FC236}">
                <a16:creationId xmlns:a16="http://schemas.microsoft.com/office/drawing/2014/main" id="{DF98B0AC-DC6A-46E2-927D-A73C085745BD}"/>
              </a:ext>
            </a:extLst>
          </p:cNvPr>
          <p:cNvGrpSpPr/>
          <p:nvPr/>
        </p:nvGrpSpPr>
        <p:grpSpPr>
          <a:xfrm>
            <a:off x="167481" y="2436557"/>
            <a:ext cx="8839200" cy="4011073"/>
            <a:chOff x="167481" y="2436557"/>
            <a:chExt cx="8839200" cy="4011073"/>
          </a:xfrm>
        </p:grpSpPr>
        <p:pic>
          <p:nvPicPr>
            <p:cNvPr id="5" name="Graphic 4">
              <a:extLst>
                <a:ext uri="{FF2B5EF4-FFF2-40B4-BE49-F238E27FC236}">
                  <a16:creationId xmlns:a16="http://schemas.microsoft.com/office/drawing/2014/main" id="{04B2EBE9-E192-4D22-8FBF-E899511A45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9846" y="4705343"/>
              <a:ext cx="591671" cy="457200"/>
            </a:xfrm>
            <a:prstGeom prst="rect">
              <a:avLst/>
            </a:prstGeom>
          </p:spPr>
        </p:pic>
        <p:pic>
          <p:nvPicPr>
            <p:cNvPr id="6" name="Graphic 5">
              <a:extLst>
                <a:ext uri="{FF2B5EF4-FFF2-40B4-BE49-F238E27FC236}">
                  <a16:creationId xmlns:a16="http://schemas.microsoft.com/office/drawing/2014/main" id="{10635EE7-173D-4B42-A48E-71B3BC8B43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8052" y="5578950"/>
              <a:ext cx="515257" cy="457200"/>
            </a:xfrm>
            <a:prstGeom prst="rect">
              <a:avLst/>
            </a:prstGeom>
          </p:spPr>
        </p:pic>
        <p:pic>
          <p:nvPicPr>
            <p:cNvPr id="7" name="Graphic 6">
              <a:extLst>
                <a:ext uri="{FF2B5EF4-FFF2-40B4-BE49-F238E27FC236}">
                  <a16:creationId xmlns:a16="http://schemas.microsoft.com/office/drawing/2014/main" id="{FEFC90BD-7E00-4D53-8EA3-9B18B6B22B2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34448" t="23418" r="17734" b="26582"/>
            <a:stretch/>
          </p:blipFill>
          <p:spPr>
            <a:xfrm>
              <a:off x="7509583" y="3646097"/>
              <a:ext cx="792193" cy="640080"/>
            </a:xfrm>
            <a:prstGeom prst="rect">
              <a:avLst/>
            </a:prstGeom>
          </p:spPr>
        </p:pic>
        <p:pic>
          <p:nvPicPr>
            <p:cNvPr id="8" name="Graphic 7">
              <a:extLst>
                <a:ext uri="{FF2B5EF4-FFF2-40B4-BE49-F238E27FC236}">
                  <a16:creationId xmlns:a16="http://schemas.microsoft.com/office/drawing/2014/main" id="{95993A20-71B7-4690-B552-768F1B7D7E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6913" y="4705343"/>
              <a:ext cx="457200" cy="457200"/>
            </a:xfrm>
            <a:prstGeom prst="rect">
              <a:avLst/>
            </a:prstGeom>
          </p:spPr>
        </p:pic>
        <p:pic>
          <p:nvPicPr>
            <p:cNvPr id="9" name="Graphic 8">
              <a:extLst>
                <a:ext uri="{FF2B5EF4-FFF2-40B4-BE49-F238E27FC236}">
                  <a16:creationId xmlns:a16="http://schemas.microsoft.com/office/drawing/2014/main" id="{5465EEC2-F421-4655-AB1A-FA5E2E4FA1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344" y="3420256"/>
              <a:ext cx="828339" cy="640080"/>
            </a:xfrm>
            <a:prstGeom prst="rect">
              <a:avLst/>
            </a:prstGeom>
          </p:spPr>
        </p:pic>
        <p:pic>
          <p:nvPicPr>
            <p:cNvPr id="10" name="Graphic 9">
              <a:extLst>
                <a:ext uri="{FF2B5EF4-FFF2-40B4-BE49-F238E27FC236}">
                  <a16:creationId xmlns:a16="http://schemas.microsoft.com/office/drawing/2014/main" id="{01F594C8-CF90-4310-9721-EE1ACA1366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1344" y="5807550"/>
              <a:ext cx="828339" cy="640080"/>
            </a:xfrm>
            <a:prstGeom prst="rect">
              <a:avLst/>
            </a:prstGeom>
          </p:spPr>
        </p:pic>
        <p:pic>
          <p:nvPicPr>
            <p:cNvPr id="11" name="Graphic 10">
              <a:extLst>
                <a:ext uri="{FF2B5EF4-FFF2-40B4-BE49-F238E27FC236}">
                  <a16:creationId xmlns:a16="http://schemas.microsoft.com/office/drawing/2014/main" id="{BF3EC88E-5719-47F5-8AD8-A8E1DCC63C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1033" y="5303722"/>
              <a:ext cx="457200" cy="457200"/>
            </a:xfrm>
            <a:prstGeom prst="rect">
              <a:avLst/>
            </a:prstGeom>
          </p:spPr>
        </p:pic>
        <p:pic>
          <p:nvPicPr>
            <p:cNvPr id="12" name="Graphic 11">
              <a:extLst>
                <a:ext uri="{FF2B5EF4-FFF2-40B4-BE49-F238E27FC236}">
                  <a16:creationId xmlns:a16="http://schemas.microsoft.com/office/drawing/2014/main" id="{2340CE9A-A3BE-4571-88E6-06CDC1CF19E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31009" y="4591043"/>
              <a:ext cx="685800" cy="685800"/>
            </a:xfrm>
            <a:prstGeom prst="rect">
              <a:avLst/>
            </a:prstGeom>
          </p:spPr>
        </p:pic>
        <p:pic>
          <p:nvPicPr>
            <p:cNvPr id="13" name="Graphic 12">
              <a:extLst>
                <a:ext uri="{FF2B5EF4-FFF2-40B4-BE49-F238E27FC236}">
                  <a16:creationId xmlns:a16="http://schemas.microsoft.com/office/drawing/2014/main" id="{CA91534B-5F5D-4F28-814A-52D3414BB4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02458" y="3040062"/>
              <a:ext cx="685800" cy="685800"/>
            </a:xfrm>
            <a:prstGeom prst="rect">
              <a:avLst/>
            </a:prstGeom>
          </p:spPr>
        </p:pic>
        <p:pic>
          <p:nvPicPr>
            <p:cNvPr id="14" name="Graphic 13">
              <a:extLst>
                <a:ext uri="{FF2B5EF4-FFF2-40B4-BE49-F238E27FC236}">
                  <a16:creationId xmlns:a16="http://schemas.microsoft.com/office/drawing/2014/main" id="{C3469E17-FE5C-4B00-A603-FA54EDC8B0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02458" y="4591043"/>
              <a:ext cx="685800" cy="685800"/>
            </a:xfrm>
            <a:prstGeom prst="rect">
              <a:avLst/>
            </a:prstGeom>
          </p:spPr>
        </p:pic>
        <p:sp>
          <p:nvSpPr>
            <p:cNvPr id="15" name="TextBox 14">
              <a:extLst>
                <a:ext uri="{FF2B5EF4-FFF2-40B4-BE49-F238E27FC236}">
                  <a16:creationId xmlns:a16="http://schemas.microsoft.com/office/drawing/2014/main" id="{9650E91F-BC7B-4941-B0B8-302FCC1A887D}"/>
                </a:ext>
              </a:extLst>
            </p:cNvPr>
            <p:cNvSpPr txBox="1"/>
            <p:nvPr/>
          </p:nvSpPr>
          <p:spPr>
            <a:xfrm>
              <a:off x="2563384" y="2436557"/>
              <a:ext cx="1649747" cy="6832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Light"/>
                </a:rPr>
                <a:t>Azure Data Lake </a:t>
              </a:r>
              <a:br>
                <a:rPr lang="en-US" sz="1400" dirty="0">
                  <a:gradFill>
                    <a:gsLst>
                      <a:gs pos="2917">
                        <a:srgbClr val="353535"/>
                      </a:gs>
                      <a:gs pos="30000">
                        <a:srgbClr val="353535"/>
                      </a:gs>
                    </a:gsLst>
                    <a:lin ang="5400000" scaled="0"/>
                  </a:gradFill>
                  <a:latin typeface="Segoe UI Light"/>
                </a:rPr>
              </a:br>
              <a:r>
                <a:rPr lang="en-US" sz="1400" dirty="0">
                  <a:gradFill>
                    <a:gsLst>
                      <a:gs pos="2917">
                        <a:srgbClr val="353535"/>
                      </a:gs>
                      <a:gs pos="30000">
                        <a:srgbClr val="353535"/>
                      </a:gs>
                    </a:gsLst>
                    <a:lin ang="5400000" scaled="0"/>
                  </a:gradFill>
                  <a:latin typeface="Segoe UI Light"/>
                </a:rPr>
                <a:t>Analytics</a:t>
              </a:r>
            </a:p>
          </p:txBody>
        </p:sp>
        <p:sp>
          <p:nvSpPr>
            <p:cNvPr id="16" name="TextBox 15">
              <a:extLst>
                <a:ext uri="{FF2B5EF4-FFF2-40B4-BE49-F238E27FC236}">
                  <a16:creationId xmlns:a16="http://schemas.microsoft.com/office/drawing/2014/main" id="{7C18686D-F46D-4DF0-9DBD-67096A56A8E9}"/>
                </a:ext>
              </a:extLst>
            </p:cNvPr>
            <p:cNvSpPr txBox="1"/>
            <p:nvPr/>
          </p:nvSpPr>
          <p:spPr>
            <a:xfrm>
              <a:off x="2563384" y="5216620"/>
              <a:ext cx="1649747" cy="6832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Light"/>
                </a:rPr>
                <a:t>Azure Data Lake </a:t>
              </a:r>
              <a:br>
                <a:rPr lang="en-US" sz="1400" dirty="0">
                  <a:gradFill>
                    <a:gsLst>
                      <a:gs pos="2917">
                        <a:srgbClr val="353535"/>
                      </a:gs>
                      <a:gs pos="30000">
                        <a:srgbClr val="353535"/>
                      </a:gs>
                    </a:gsLst>
                    <a:lin ang="5400000" scaled="0"/>
                  </a:gradFill>
                  <a:latin typeface="Segoe UI Light"/>
                </a:rPr>
              </a:br>
              <a:r>
                <a:rPr lang="en-US" sz="1400" dirty="0">
                  <a:gradFill>
                    <a:gsLst>
                      <a:gs pos="2917">
                        <a:srgbClr val="353535"/>
                      </a:gs>
                      <a:gs pos="30000">
                        <a:srgbClr val="353535"/>
                      </a:gs>
                    </a:gsLst>
                    <a:lin ang="5400000" scaled="0"/>
                  </a:gradFill>
                  <a:latin typeface="Segoe UI Light"/>
                </a:rPr>
                <a:t>Store</a:t>
              </a:r>
            </a:p>
          </p:txBody>
        </p:sp>
        <p:sp>
          <p:nvSpPr>
            <p:cNvPr id="17" name="TextBox 16">
              <a:extLst>
                <a:ext uri="{FF2B5EF4-FFF2-40B4-BE49-F238E27FC236}">
                  <a16:creationId xmlns:a16="http://schemas.microsoft.com/office/drawing/2014/main" id="{F741BB8E-1865-4E79-8FE5-A19A2A75849F}"/>
                </a:ext>
              </a:extLst>
            </p:cNvPr>
            <p:cNvSpPr txBox="1"/>
            <p:nvPr/>
          </p:nvSpPr>
          <p:spPr>
            <a:xfrm>
              <a:off x="4213131" y="5799729"/>
              <a:ext cx="1806135" cy="489365"/>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Light"/>
                </a:rPr>
                <a:t>Azure Data Factory</a:t>
              </a:r>
            </a:p>
          </p:txBody>
        </p:sp>
        <p:sp>
          <p:nvSpPr>
            <p:cNvPr id="18" name="TextBox 17">
              <a:extLst>
                <a:ext uri="{FF2B5EF4-FFF2-40B4-BE49-F238E27FC236}">
                  <a16:creationId xmlns:a16="http://schemas.microsoft.com/office/drawing/2014/main" id="{65543D32-2970-4AA2-8979-5DB741EDB809}"/>
                </a:ext>
              </a:extLst>
            </p:cNvPr>
            <p:cNvSpPr txBox="1"/>
            <p:nvPr/>
          </p:nvSpPr>
          <p:spPr>
            <a:xfrm>
              <a:off x="5709568" y="3981275"/>
              <a:ext cx="1614481" cy="6832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400" dirty="0">
                  <a:gradFill>
                    <a:gsLst>
                      <a:gs pos="2917">
                        <a:srgbClr val="353535"/>
                      </a:gs>
                      <a:gs pos="30000">
                        <a:srgbClr val="353535"/>
                      </a:gs>
                    </a:gsLst>
                    <a:lin ang="5400000" scaled="0"/>
                  </a:gradFill>
                  <a:latin typeface="Segoe UI Light"/>
                </a:rPr>
                <a:t>Azure SQL Data </a:t>
              </a:r>
              <a:br>
                <a:rPr lang="en-US" sz="1400" dirty="0">
                  <a:gradFill>
                    <a:gsLst>
                      <a:gs pos="2917">
                        <a:srgbClr val="353535"/>
                      </a:gs>
                      <a:gs pos="30000">
                        <a:srgbClr val="353535"/>
                      </a:gs>
                    </a:gsLst>
                    <a:lin ang="5400000" scaled="0"/>
                  </a:gradFill>
                  <a:latin typeface="Segoe UI Light"/>
                </a:rPr>
              </a:br>
              <a:r>
                <a:rPr lang="en-US" sz="1400" dirty="0">
                  <a:gradFill>
                    <a:gsLst>
                      <a:gs pos="2917">
                        <a:srgbClr val="353535"/>
                      </a:gs>
                      <a:gs pos="30000">
                        <a:srgbClr val="353535"/>
                      </a:gs>
                    </a:gsLst>
                    <a:lin ang="5400000" scaled="0"/>
                  </a:gradFill>
                  <a:latin typeface="Segoe UI Light"/>
                </a:rPr>
                <a:t>Warehouse</a:t>
              </a:r>
            </a:p>
          </p:txBody>
        </p:sp>
        <p:sp>
          <p:nvSpPr>
            <p:cNvPr id="19" name="TextBox 18">
              <a:extLst>
                <a:ext uri="{FF2B5EF4-FFF2-40B4-BE49-F238E27FC236}">
                  <a16:creationId xmlns:a16="http://schemas.microsoft.com/office/drawing/2014/main" id="{B96CB956-AE9F-4C03-933D-11B8BF6733FB}"/>
                </a:ext>
              </a:extLst>
            </p:cNvPr>
            <p:cNvSpPr txBox="1"/>
            <p:nvPr/>
          </p:nvSpPr>
          <p:spPr>
            <a:xfrm>
              <a:off x="233204" y="3440214"/>
              <a:ext cx="938398" cy="600164"/>
            </a:xfrm>
            <a:prstGeom prst="rect">
              <a:avLst/>
            </a:prstGeom>
            <a:noFill/>
          </p:spPr>
          <p:txBody>
            <a:bodyPr wrap="none" lIns="182880" tIns="146304" rIns="182880" bIns="146304" rtlCol="0">
              <a:spAutoFit/>
            </a:bodyPr>
            <a:lstStyle/>
            <a:p>
              <a:pPr lvl="0" algn="r"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Relational</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Database</a:t>
              </a:r>
            </a:p>
          </p:txBody>
        </p:sp>
        <p:sp>
          <p:nvSpPr>
            <p:cNvPr id="20" name="TextBox 19">
              <a:extLst>
                <a:ext uri="{FF2B5EF4-FFF2-40B4-BE49-F238E27FC236}">
                  <a16:creationId xmlns:a16="http://schemas.microsoft.com/office/drawing/2014/main" id="{6C5B970D-FF94-4807-B52F-FD8C5116D87E}"/>
                </a:ext>
              </a:extLst>
            </p:cNvPr>
            <p:cNvSpPr txBox="1"/>
            <p:nvPr/>
          </p:nvSpPr>
          <p:spPr>
            <a:xfrm>
              <a:off x="396710" y="4633861"/>
              <a:ext cx="774892" cy="600164"/>
            </a:xfrm>
            <a:prstGeom prst="rect">
              <a:avLst/>
            </a:prstGeom>
            <a:noFill/>
          </p:spPr>
          <p:txBody>
            <a:bodyPr wrap="none" lIns="182880" tIns="146304" rIns="182880" bIns="146304" rtlCol="0">
              <a:spAutoFit/>
            </a:bodyPr>
            <a:lstStyle/>
            <a:p>
              <a:pPr lvl="0" algn="r"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HDFS</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Cluster</a:t>
              </a:r>
            </a:p>
          </p:txBody>
        </p:sp>
        <p:sp>
          <p:nvSpPr>
            <p:cNvPr id="21" name="TextBox 20">
              <a:extLst>
                <a:ext uri="{FF2B5EF4-FFF2-40B4-BE49-F238E27FC236}">
                  <a16:creationId xmlns:a16="http://schemas.microsoft.com/office/drawing/2014/main" id="{DD539116-88BE-425C-A7CA-6FD564DE5FA7}"/>
                </a:ext>
              </a:extLst>
            </p:cNvPr>
            <p:cNvSpPr txBox="1"/>
            <p:nvPr/>
          </p:nvSpPr>
          <p:spPr>
            <a:xfrm>
              <a:off x="167481" y="5827508"/>
              <a:ext cx="1004121" cy="600164"/>
            </a:xfrm>
            <a:prstGeom prst="rect">
              <a:avLst/>
            </a:prstGeom>
            <a:noFill/>
          </p:spPr>
          <p:txBody>
            <a:bodyPr wrap="none" lIns="182880" tIns="146304" rIns="182880" bIns="146304" rtlCol="0">
              <a:spAutoFit/>
            </a:bodyPr>
            <a:lstStyle/>
            <a:p>
              <a:pPr lvl="0" algn="r"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Streaming</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Data</a:t>
              </a:r>
            </a:p>
          </p:txBody>
        </p:sp>
        <p:sp>
          <p:nvSpPr>
            <p:cNvPr id="22" name="TextBox 21">
              <a:extLst>
                <a:ext uri="{FF2B5EF4-FFF2-40B4-BE49-F238E27FC236}">
                  <a16:creationId xmlns:a16="http://schemas.microsoft.com/office/drawing/2014/main" id="{49977A70-45C0-44D9-A77B-BB737BDC8BE0}"/>
                </a:ext>
              </a:extLst>
            </p:cNvPr>
            <p:cNvSpPr txBox="1"/>
            <p:nvPr/>
          </p:nvSpPr>
          <p:spPr>
            <a:xfrm>
              <a:off x="8034556" y="5586429"/>
              <a:ext cx="885500" cy="447815"/>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Power BI</a:t>
              </a:r>
            </a:p>
          </p:txBody>
        </p:sp>
        <p:sp>
          <p:nvSpPr>
            <p:cNvPr id="23" name="TextBox 22">
              <a:extLst>
                <a:ext uri="{FF2B5EF4-FFF2-40B4-BE49-F238E27FC236}">
                  <a16:creationId xmlns:a16="http://schemas.microsoft.com/office/drawing/2014/main" id="{0D87DDC8-3C09-43D6-B6BD-1CC5935178F3}"/>
                </a:ext>
              </a:extLst>
            </p:cNvPr>
            <p:cNvSpPr txBox="1"/>
            <p:nvPr/>
          </p:nvSpPr>
          <p:spPr>
            <a:xfrm>
              <a:off x="8034556" y="4633861"/>
              <a:ext cx="972125" cy="6001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Interactive</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Analytics</a:t>
              </a:r>
            </a:p>
          </p:txBody>
        </p:sp>
        <p:sp>
          <p:nvSpPr>
            <p:cNvPr id="24" name="TextBox 23">
              <a:extLst>
                <a:ext uri="{FF2B5EF4-FFF2-40B4-BE49-F238E27FC236}">
                  <a16:creationId xmlns:a16="http://schemas.microsoft.com/office/drawing/2014/main" id="{FEB64936-C559-44B9-AEAE-033D74CF5C76}"/>
                </a:ext>
              </a:extLst>
            </p:cNvPr>
            <p:cNvSpPr txBox="1"/>
            <p:nvPr/>
          </p:nvSpPr>
          <p:spPr>
            <a:xfrm>
              <a:off x="8034556" y="3666055"/>
              <a:ext cx="710772" cy="600164"/>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sz="1100" b="0" dirty="0">
                  <a:gradFill>
                    <a:gsLst>
                      <a:gs pos="2917">
                        <a:srgbClr val="353535"/>
                      </a:gs>
                      <a:gs pos="30000">
                        <a:srgbClr val="353535"/>
                      </a:gs>
                    </a:gsLst>
                    <a:lin ang="5400000" scaled="0"/>
                  </a:gradFill>
                  <a:latin typeface="Segoe UI Light"/>
                </a:rPr>
                <a:t>Web</a:t>
              </a:r>
              <a:br>
                <a:rPr lang="en-US" sz="1100" b="0" dirty="0">
                  <a:gradFill>
                    <a:gsLst>
                      <a:gs pos="2917">
                        <a:srgbClr val="353535"/>
                      </a:gs>
                      <a:gs pos="30000">
                        <a:srgbClr val="353535"/>
                      </a:gs>
                    </a:gsLst>
                    <a:lin ang="5400000" scaled="0"/>
                  </a:gradFill>
                  <a:latin typeface="Segoe UI Light"/>
                </a:rPr>
              </a:br>
              <a:r>
                <a:rPr lang="en-US" sz="1100" b="0" dirty="0">
                  <a:gradFill>
                    <a:gsLst>
                      <a:gs pos="2917">
                        <a:srgbClr val="353535"/>
                      </a:gs>
                      <a:gs pos="30000">
                        <a:srgbClr val="353535"/>
                      </a:gs>
                    </a:gsLst>
                    <a:lin ang="5400000" scaled="0"/>
                  </a:gradFill>
                  <a:latin typeface="Segoe UI Light"/>
                </a:rPr>
                <a:t>Portal</a:t>
              </a:r>
            </a:p>
          </p:txBody>
        </p:sp>
        <p:cxnSp>
          <p:nvCxnSpPr>
            <p:cNvPr id="25" name="Straight Arrow Connector 24">
              <a:extLst>
                <a:ext uri="{FF2B5EF4-FFF2-40B4-BE49-F238E27FC236}">
                  <a16:creationId xmlns:a16="http://schemas.microsoft.com/office/drawing/2014/main" id="{502FE5BE-FEAF-472A-98FB-D6F837D77EF9}"/>
                </a:ext>
              </a:extLst>
            </p:cNvPr>
            <p:cNvCxnSpPr>
              <a:cxnSpLocks/>
            </p:cNvCxnSpPr>
            <p:nvPr/>
          </p:nvCxnSpPr>
          <p:spPr>
            <a:xfrm>
              <a:off x="1709683" y="4933943"/>
              <a:ext cx="853701" cy="0"/>
            </a:xfrm>
            <a:prstGeom prst="straightConnector1">
              <a:avLst/>
            </a:prstGeom>
            <a:noFill/>
            <a:ln w="38100" cap="flat" cmpd="sng" algn="ctr">
              <a:solidFill>
                <a:srgbClr val="353535"/>
              </a:solidFill>
              <a:prstDash val="solid"/>
              <a:headEnd type="none"/>
              <a:tailEnd type="triangle"/>
            </a:ln>
            <a:effectLst/>
          </p:spPr>
        </p:cxnSp>
        <p:cxnSp>
          <p:nvCxnSpPr>
            <p:cNvPr id="26" name="Straight Arrow Connector 25">
              <a:extLst>
                <a:ext uri="{FF2B5EF4-FFF2-40B4-BE49-F238E27FC236}">
                  <a16:creationId xmlns:a16="http://schemas.microsoft.com/office/drawing/2014/main" id="{169B9C36-79D6-4646-8CD9-3E4E3F04B4BF}"/>
                </a:ext>
              </a:extLst>
            </p:cNvPr>
            <p:cNvCxnSpPr>
              <a:cxnSpLocks/>
            </p:cNvCxnSpPr>
            <p:nvPr/>
          </p:nvCxnSpPr>
          <p:spPr>
            <a:xfrm>
              <a:off x="1709682" y="3740296"/>
              <a:ext cx="828338" cy="965047"/>
            </a:xfrm>
            <a:prstGeom prst="straightConnector1">
              <a:avLst/>
            </a:prstGeom>
            <a:noFill/>
            <a:ln w="38100" cap="flat" cmpd="sng" algn="ctr">
              <a:solidFill>
                <a:srgbClr val="353535"/>
              </a:solidFill>
              <a:prstDash val="solid"/>
              <a:headEnd type="none"/>
              <a:tailEnd type="triangle"/>
            </a:ln>
            <a:effectLst/>
          </p:spPr>
        </p:cxnSp>
        <p:cxnSp>
          <p:nvCxnSpPr>
            <p:cNvPr id="27" name="Straight Arrow Connector 26">
              <a:extLst>
                <a:ext uri="{FF2B5EF4-FFF2-40B4-BE49-F238E27FC236}">
                  <a16:creationId xmlns:a16="http://schemas.microsoft.com/office/drawing/2014/main" id="{A8CCC4D2-6AA6-40DD-B828-07F89AA6B576}"/>
                </a:ext>
              </a:extLst>
            </p:cNvPr>
            <p:cNvCxnSpPr>
              <a:cxnSpLocks/>
            </p:cNvCxnSpPr>
            <p:nvPr/>
          </p:nvCxnSpPr>
          <p:spPr>
            <a:xfrm flipV="1">
              <a:off x="1709681" y="5162543"/>
              <a:ext cx="839289" cy="965048"/>
            </a:xfrm>
            <a:prstGeom prst="straightConnector1">
              <a:avLst/>
            </a:prstGeom>
            <a:noFill/>
            <a:ln w="38100" cap="flat" cmpd="sng" algn="ctr">
              <a:solidFill>
                <a:srgbClr val="353535"/>
              </a:solidFill>
              <a:prstDash val="solid"/>
              <a:headEnd type="none"/>
              <a:tailEnd type="triangle"/>
            </a:ln>
            <a:effectLst/>
          </p:spPr>
        </p:cxnSp>
        <p:cxnSp>
          <p:nvCxnSpPr>
            <p:cNvPr id="28" name="Straight Arrow Connector 27">
              <a:extLst>
                <a:ext uri="{FF2B5EF4-FFF2-40B4-BE49-F238E27FC236}">
                  <a16:creationId xmlns:a16="http://schemas.microsoft.com/office/drawing/2014/main" id="{5292E365-E6D4-4FF2-BE90-C8BC59CF65F9}"/>
                </a:ext>
              </a:extLst>
            </p:cNvPr>
            <p:cNvCxnSpPr>
              <a:cxnSpLocks/>
            </p:cNvCxnSpPr>
            <p:nvPr/>
          </p:nvCxnSpPr>
          <p:spPr>
            <a:xfrm>
              <a:off x="3039599" y="3900316"/>
              <a:ext cx="0" cy="581952"/>
            </a:xfrm>
            <a:prstGeom prst="straightConnector1">
              <a:avLst/>
            </a:prstGeom>
            <a:noFill/>
            <a:ln w="76200" cap="flat" cmpd="sng" algn="ctr">
              <a:solidFill>
                <a:srgbClr val="353535"/>
              </a:solidFill>
              <a:prstDash val="solid"/>
              <a:headEnd type="triangle" w="med" len="med"/>
              <a:tailEnd type="triangle" w="med" len="med"/>
            </a:ln>
            <a:effectLst/>
          </p:spPr>
        </p:cxnSp>
        <p:cxnSp>
          <p:nvCxnSpPr>
            <p:cNvPr id="29" name="Straight Arrow Connector 28">
              <a:extLst>
                <a:ext uri="{FF2B5EF4-FFF2-40B4-BE49-F238E27FC236}">
                  <a16:creationId xmlns:a16="http://schemas.microsoft.com/office/drawing/2014/main" id="{7FFC9CBA-78FE-4EF4-9D9B-981DF752710A}"/>
                </a:ext>
              </a:extLst>
            </p:cNvPr>
            <p:cNvCxnSpPr>
              <a:cxnSpLocks/>
            </p:cNvCxnSpPr>
            <p:nvPr/>
          </p:nvCxnSpPr>
          <p:spPr>
            <a:xfrm flipH="1">
              <a:off x="6777649" y="4907092"/>
              <a:ext cx="853701" cy="0"/>
            </a:xfrm>
            <a:prstGeom prst="straightConnector1">
              <a:avLst/>
            </a:prstGeom>
            <a:noFill/>
            <a:ln w="38100" cap="flat" cmpd="sng" algn="ctr">
              <a:solidFill>
                <a:srgbClr val="353535"/>
              </a:solidFill>
              <a:prstDash val="solid"/>
              <a:headEnd type="triangle" w="med" len="med"/>
              <a:tailEnd type="none" w="med" len="med"/>
            </a:ln>
            <a:effectLst/>
          </p:spPr>
        </p:cxnSp>
        <p:cxnSp>
          <p:nvCxnSpPr>
            <p:cNvPr id="30" name="Straight Arrow Connector 29">
              <a:extLst>
                <a:ext uri="{FF2B5EF4-FFF2-40B4-BE49-F238E27FC236}">
                  <a16:creationId xmlns:a16="http://schemas.microsoft.com/office/drawing/2014/main" id="{E126D98F-6703-4729-94DB-6329515B675B}"/>
                </a:ext>
              </a:extLst>
            </p:cNvPr>
            <p:cNvCxnSpPr>
              <a:cxnSpLocks/>
            </p:cNvCxnSpPr>
            <p:nvPr/>
          </p:nvCxnSpPr>
          <p:spPr>
            <a:xfrm flipH="1">
              <a:off x="6777649" y="4080307"/>
              <a:ext cx="731934" cy="712355"/>
            </a:xfrm>
            <a:prstGeom prst="straightConnector1">
              <a:avLst/>
            </a:prstGeom>
            <a:noFill/>
            <a:ln w="38100" cap="flat" cmpd="sng" algn="ctr">
              <a:solidFill>
                <a:srgbClr val="353535"/>
              </a:solidFill>
              <a:prstDash val="solid"/>
              <a:headEnd type="triangle" w="med" len="med"/>
              <a:tailEnd type="none" w="med" len="med"/>
            </a:ln>
            <a:effectLst/>
          </p:spPr>
        </p:cxnSp>
        <p:cxnSp>
          <p:nvCxnSpPr>
            <p:cNvPr id="31" name="Straight Arrow Connector 30">
              <a:extLst>
                <a:ext uri="{FF2B5EF4-FFF2-40B4-BE49-F238E27FC236}">
                  <a16:creationId xmlns:a16="http://schemas.microsoft.com/office/drawing/2014/main" id="{93FEF9D8-1D19-407E-B39A-5126845A0D90}"/>
                </a:ext>
              </a:extLst>
            </p:cNvPr>
            <p:cNvCxnSpPr>
              <a:cxnSpLocks/>
            </p:cNvCxnSpPr>
            <p:nvPr/>
          </p:nvCxnSpPr>
          <p:spPr>
            <a:xfrm flipH="1" flipV="1">
              <a:off x="6777648" y="5021262"/>
              <a:ext cx="870404" cy="671858"/>
            </a:xfrm>
            <a:prstGeom prst="straightConnector1">
              <a:avLst/>
            </a:prstGeom>
            <a:noFill/>
            <a:ln w="38100" cap="flat" cmpd="sng" algn="ctr">
              <a:solidFill>
                <a:srgbClr val="353535"/>
              </a:solidFill>
              <a:prstDash val="solid"/>
              <a:headEnd type="triangle" w="med" len="med"/>
              <a:tailEnd type="none" w="med" len="med"/>
            </a:ln>
            <a:effectLst/>
          </p:spPr>
        </p:cxnSp>
        <p:cxnSp>
          <p:nvCxnSpPr>
            <p:cNvPr id="32" name="Straight Arrow Connector 31">
              <a:extLst>
                <a:ext uri="{FF2B5EF4-FFF2-40B4-BE49-F238E27FC236}">
                  <a16:creationId xmlns:a16="http://schemas.microsoft.com/office/drawing/2014/main" id="{51A8D602-736E-48DE-9DBF-54E0AF3865C5}"/>
                </a:ext>
              </a:extLst>
            </p:cNvPr>
            <p:cNvCxnSpPr>
              <a:cxnSpLocks/>
            </p:cNvCxnSpPr>
            <p:nvPr/>
          </p:nvCxnSpPr>
          <p:spPr>
            <a:xfrm>
              <a:off x="3596481" y="4933943"/>
              <a:ext cx="2182236" cy="0"/>
            </a:xfrm>
            <a:prstGeom prst="straightConnector1">
              <a:avLst/>
            </a:prstGeom>
            <a:noFill/>
            <a:ln w="76200" cap="flat" cmpd="sng" algn="ctr">
              <a:solidFill>
                <a:srgbClr val="353535"/>
              </a:solidFill>
              <a:prstDash val="solid"/>
              <a:headEnd type="none"/>
              <a:tailEnd type="triangle"/>
            </a:ln>
            <a:effectLst/>
          </p:spPr>
        </p:cxnSp>
      </p:grpSp>
      <p:sp>
        <p:nvSpPr>
          <p:cNvPr id="33" name="TextBox 32">
            <a:extLst>
              <a:ext uri="{FF2B5EF4-FFF2-40B4-BE49-F238E27FC236}">
                <a16:creationId xmlns:a16="http://schemas.microsoft.com/office/drawing/2014/main" id="{BF4A125E-DC2D-4260-A25F-06450F731D67}"/>
              </a:ext>
            </a:extLst>
          </p:cNvPr>
          <p:cNvSpPr txBox="1"/>
          <p:nvPr/>
        </p:nvSpPr>
        <p:spPr>
          <a:xfrm>
            <a:off x="222422" y="6301946"/>
            <a:ext cx="955589" cy="369332"/>
          </a:xfrm>
          <a:prstGeom prst="rect">
            <a:avLst/>
          </a:prstGeom>
          <a:noFill/>
        </p:spPr>
        <p:txBody>
          <a:bodyPr wrap="square" rtlCol="0">
            <a:spAutoFit/>
          </a:bodyPr>
          <a:lstStyle/>
          <a:p>
            <a:r>
              <a:rPr lang="en-US" dirty="0"/>
              <a:t>7-14</a:t>
            </a:r>
          </a:p>
        </p:txBody>
      </p:sp>
    </p:spTree>
    <p:extLst>
      <p:ext uri="{BB962C8B-B14F-4D97-AF65-F5344CB8AC3E}">
        <p14:creationId xmlns:p14="http://schemas.microsoft.com/office/powerpoint/2010/main" val="4223072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0508-BE5C-44BA-B780-21EBF23E73F5}"/>
              </a:ext>
            </a:extLst>
          </p:cNvPr>
          <p:cNvSpPr>
            <a:spLocks noGrp="1"/>
          </p:cNvSpPr>
          <p:nvPr>
            <p:ph type="title"/>
          </p:nvPr>
        </p:nvSpPr>
        <p:spPr/>
        <p:txBody>
          <a:bodyPr/>
          <a:lstStyle/>
          <a:p>
            <a:r>
              <a:rPr lang="en-US" dirty="0"/>
              <a:t>Lesson 5: Data Analysis</a:t>
            </a:r>
          </a:p>
        </p:txBody>
      </p:sp>
      <p:sp>
        <p:nvSpPr>
          <p:cNvPr id="3" name="Text Placeholder 2">
            <a:extLst>
              <a:ext uri="{FF2B5EF4-FFF2-40B4-BE49-F238E27FC236}">
                <a16:creationId xmlns:a16="http://schemas.microsoft.com/office/drawing/2014/main" id="{DA5A0AE1-95BB-4EBF-81F3-13F1DD29BC44}"/>
              </a:ext>
            </a:extLst>
          </p:cNvPr>
          <p:cNvSpPr>
            <a:spLocks noGrp="1"/>
          </p:cNvSpPr>
          <p:nvPr>
            <p:ph type="body" idx="1"/>
          </p:nvPr>
        </p:nvSpPr>
        <p:spPr/>
        <p:txBody>
          <a:bodyPr/>
          <a:lstStyle/>
          <a:p>
            <a:r>
              <a:rPr lang="en-US" dirty="0"/>
              <a:t>Data Analysis Options</a:t>
            </a:r>
          </a:p>
        </p:txBody>
      </p:sp>
      <p:sp>
        <p:nvSpPr>
          <p:cNvPr id="4" name="TextBox 3">
            <a:extLst>
              <a:ext uri="{FF2B5EF4-FFF2-40B4-BE49-F238E27FC236}">
                <a16:creationId xmlns:a16="http://schemas.microsoft.com/office/drawing/2014/main" id="{47E378FE-D47A-410D-8CA3-BE3548C1A8EE}"/>
              </a:ext>
            </a:extLst>
          </p:cNvPr>
          <p:cNvSpPr txBox="1"/>
          <p:nvPr/>
        </p:nvSpPr>
        <p:spPr>
          <a:xfrm>
            <a:off x="222422" y="6301946"/>
            <a:ext cx="955589" cy="369332"/>
          </a:xfrm>
          <a:prstGeom prst="rect">
            <a:avLst/>
          </a:prstGeom>
          <a:noFill/>
        </p:spPr>
        <p:txBody>
          <a:bodyPr wrap="square" rtlCol="0">
            <a:spAutoFit/>
          </a:bodyPr>
          <a:lstStyle/>
          <a:p>
            <a:r>
              <a:rPr lang="en-US" dirty="0"/>
              <a:t>7-15</a:t>
            </a:r>
          </a:p>
        </p:txBody>
      </p:sp>
    </p:spTree>
    <p:extLst>
      <p:ext uri="{BB962C8B-B14F-4D97-AF65-F5344CB8AC3E}">
        <p14:creationId xmlns:p14="http://schemas.microsoft.com/office/powerpoint/2010/main" val="3087831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89A7-8FE2-45BD-9CE0-8085D63040F3}"/>
              </a:ext>
            </a:extLst>
          </p:cNvPr>
          <p:cNvSpPr>
            <a:spLocks noGrp="1"/>
          </p:cNvSpPr>
          <p:nvPr>
            <p:ph type="title"/>
          </p:nvPr>
        </p:nvSpPr>
        <p:spPr/>
        <p:txBody>
          <a:bodyPr/>
          <a:lstStyle/>
          <a:p>
            <a:r>
              <a:rPr lang="en-US" dirty="0"/>
              <a:t>Data Analysis Options</a:t>
            </a:r>
          </a:p>
        </p:txBody>
      </p:sp>
      <p:sp>
        <p:nvSpPr>
          <p:cNvPr id="4" name="Content Placeholder 2">
            <a:extLst>
              <a:ext uri="{FF2B5EF4-FFF2-40B4-BE49-F238E27FC236}">
                <a16:creationId xmlns:a16="http://schemas.microsoft.com/office/drawing/2014/main" id="{FD370631-F2DE-43DD-A43D-E37153C9A8E6}"/>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Analysis Services:</a:t>
            </a:r>
          </a:p>
          <a:p>
            <a:pPr lvl="1"/>
            <a:r>
              <a:rPr lang="en-US" b="0" kern="0" dirty="0">
                <a:solidFill>
                  <a:srgbClr val="000000"/>
                </a:solidFill>
              </a:rPr>
              <a:t>Enterprise BI-as-a-Service</a:t>
            </a:r>
          </a:p>
          <a:p>
            <a:pPr lvl="1"/>
            <a:r>
              <a:rPr lang="en-US" b="0" kern="0" dirty="0">
                <a:solidFill>
                  <a:srgbClr val="000000"/>
                </a:solidFill>
              </a:rPr>
              <a:t>Increases efficiency of queries:</a:t>
            </a:r>
          </a:p>
          <a:p>
            <a:pPr lvl="2"/>
            <a:r>
              <a:rPr lang="en-US" b="0" kern="0" dirty="0">
                <a:solidFill>
                  <a:srgbClr val="000000"/>
                </a:solidFill>
              </a:rPr>
              <a:t>Complex raw data is optimized “behind the scenes” for search and processing</a:t>
            </a:r>
          </a:p>
          <a:p>
            <a:pPr lvl="2"/>
            <a:r>
              <a:rPr lang="en-US" b="0" kern="0" dirty="0">
                <a:solidFill>
                  <a:srgbClr val="000000"/>
                </a:solidFill>
              </a:rPr>
              <a:t>DirectQuery-caliber speeds are achievable on many data sources</a:t>
            </a:r>
          </a:p>
          <a:p>
            <a:pPr lvl="1"/>
            <a:r>
              <a:rPr lang="en-US" b="0" kern="0" dirty="0">
                <a:solidFill>
                  <a:srgbClr val="000000"/>
                </a:solidFill>
              </a:rPr>
              <a:t>Easier for users to surface data:</a:t>
            </a:r>
          </a:p>
          <a:p>
            <a:pPr lvl="2"/>
            <a:r>
              <a:rPr lang="en-US" b="0" kern="0" dirty="0">
                <a:solidFill>
                  <a:srgbClr val="000000"/>
                </a:solidFill>
              </a:rPr>
              <a:t>Data is surfaced in user-friendly business models</a:t>
            </a:r>
          </a:p>
          <a:p>
            <a:pPr lvl="2"/>
            <a:r>
              <a:rPr lang="en-US" b="0" kern="0" dirty="0">
                <a:solidFill>
                  <a:srgbClr val="000000"/>
                </a:solidFill>
              </a:rPr>
              <a:t>Users can use well-known tools, like Excel or Power BI, to query the models</a:t>
            </a:r>
          </a:p>
          <a:p>
            <a:pPr lvl="1"/>
            <a:endParaRPr lang="en-US" b="0" kern="0" dirty="0">
              <a:solidFill>
                <a:srgbClr val="000000"/>
              </a:solidFill>
            </a:endParaRPr>
          </a:p>
        </p:txBody>
      </p:sp>
      <p:sp>
        <p:nvSpPr>
          <p:cNvPr id="5" name="TextBox 4">
            <a:extLst>
              <a:ext uri="{FF2B5EF4-FFF2-40B4-BE49-F238E27FC236}">
                <a16:creationId xmlns:a16="http://schemas.microsoft.com/office/drawing/2014/main" id="{02E9EBCD-E692-48F8-9D1D-E7ADDFE35F29}"/>
              </a:ext>
            </a:extLst>
          </p:cNvPr>
          <p:cNvSpPr txBox="1"/>
          <p:nvPr/>
        </p:nvSpPr>
        <p:spPr>
          <a:xfrm>
            <a:off x="222422" y="6301946"/>
            <a:ext cx="955589" cy="369332"/>
          </a:xfrm>
          <a:prstGeom prst="rect">
            <a:avLst/>
          </a:prstGeom>
          <a:noFill/>
        </p:spPr>
        <p:txBody>
          <a:bodyPr wrap="square" rtlCol="0">
            <a:spAutoFit/>
          </a:bodyPr>
          <a:lstStyle/>
          <a:p>
            <a:r>
              <a:rPr lang="en-US" dirty="0"/>
              <a:t>7-15</a:t>
            </a:r>
          </a:p>
        </p:txBody>
      </p:sp>
    </p:spTree>
    <p:extLst>
      <p:ext uri="{BB962C8B-B14F-4D97-AF65-F5344CB8AC3E}">
        <p14:creationId xmlns:p14="http://schemas.microsoft.com/office/powerpoint/2010/main" val="2274183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fd60298d-52af-458b-a506-edd75a21a8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7948-AF6A-4D36-96FE-90C78B4D19DD}"/>
              </a:ext>
            </a:extLst>
          </p:cNvPr>
          <p:cNvSpPr>
            <a:spLocks noGrp="1"/>
          </p:cNvSpPr>
          <p:nvPr>
            <p:ph type="title"/>
          </p:nvPr>
        </p:nvSpPr>
        <p:spPr/>
        <p:txBody>
          <a:bodyPr/>
          <a:lstStyle/>
          <a:p>
            <a:r>
              <a:rPr lang="en-US" dirty="0"/>
              <a:t>Storage Account Replication</a:t>
            </a:r>
          </a:p>
        </p:txBody>
      </p:sp>
      <p:sp>
        <p:nvSpPr>
          <p:cNvPr id="4" name="Content Placeholder 2">
            <a:extLst>
              <a:ext uri="{FF2B5EF4-FFF2-40B4-BE49-F238E27FC236}">
                <a16:creationId xmlns:a16="http://schemas.microsoft.com/office/drawing/2014/main" id="{8C178747-4707-434F-BB2B-04AE9BA1D114}"/>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Font typeface="Arial" pitchFamily="34" charset="0"/>
              <a:buNone/>
            </a:pPr>
            <a:r>
              <a:rPr lang="en-US" b="0" kern="0" dirty="0"/>
              <a:t>Storage account replication can be changed after creation except for Zone Redundant Storage (ZRS)</a:t>
            </a:r>
          </a:p>
          <a:p>
            <a:pPr marL="0" indent="0">
              <a:buFont typeface="Arial" pitchFamily="34" charset="0"/>
              <a:buNone/>
            </a:pPr>
            <a:endParaRPr lang="en-US" b="0" kern="0" dirty="0"/>
          </a:p>
          <a:p>
            <a:pPr marL="0" indent="0">
              <a:buFont typeface="Arial" pitchFamily="34" charset="0"/>
              <a:buNone/>
            </a:pPr>
            <a:endParaRPr lang="en-US" b="0" kern="0" dirty="0"/>
          </a:p>
          <a:p>
            <a:pPr marL="0" indent="0">
              <a:buFont typeface="Arial" pitchFamily="34" charset="0"/>
              <a:buNone/>
            </a:pPr>
            <a:endParaRPr lang="en-US" b="0" kern="0" dirty="0"/>
          </a:p>
          <a:p>
            <a:pPr marL="0" indent="0">
              <a:buFont typeface="Arial" pitchFamily="34" charset="0"/>
              <a:buNone/>
            </a:pPr>
            <a:endParaRPr lang="en-US" b="0" kern="0" dirty="0"/>
          </a:p>
          <a:p>
            <a:pPr marL="0" indent="0">
              <a:buFont typeface="Arial" pitchFamily="34" charset="0"/>
              <a:buNone/>
            </a:pPr>
            <a:endParaRPr lang="en-US" b="0" kern="0" dirty="0"/>
          </a:p>
          <a:p>
            <a:pPr marL="0" indent="0">
              <a:buFont typeface="Arial" pitchFamily="34" charset="0"/>
              <a:buNone/>
            </a:pPr>
            <a:endParaRPr lang="en-US" b="0" kern="0" dirty="0"/>
          </a:p>
          <a:p>
            <a:pPr marL="0" indent="0" algn="ctr">
              <a:buFont typeface="Arial" pitchFamily="34" charset="0"/>
              <a:buNone/>
            </a:pPr>
            <a:r>
              <a:rPr lang="en-US" sz="2400" b="0" i="1" kern="0" dirty="0"/>
              <a:t>Data transfer costs my be incurred if you change from Locally redundant storage (LRS) to Geo redundant storage (GRS)  - this would be a one time cost</a:t>
            </a:r>
          </a:p>
          <a:p>
            <a:pPr marL="0" indent="0">
              <a:buFont typeface="Arial" pitchFamily="34" charset="0"/>
              <a:buNone/>
            </a:pPr>
            <a:endParaRPr lang="en-US" b="0" kern="0" dirty="0"/>
          </a:p>
        </p:txBody>
      </p:sp>
      <p:graphicFrame>
        <p:nvGraphicFramePr>
          <p:cNvPr id="5" name="Table 4" descr="Replication options for Azure Storage">
            <a:extLst>
              <a:ext uri="{FF2B5EF4-FFF2-40B4-BE49-F238E27FC236}">
                <a16:creationId xmlns:a16="http://schemas.microsoft.com/office/drawing/2014/main" id="{064FC5EB-F513-426A-B99B-5E2C301884F8}"/>
              </a:ext>
            </a:extLst>
          </p:cNvPr>
          <p:cNvGraphicFramePr>
            <a:graphicFrameLocks noGrp="1"/>
          </p:cNvGraphicFramePr>
          <p:nvPr>
            <p:extLst>
              <p:ext uri="{D42A27DB-BD31-4B8C-83A1-F6EECF244321}">
                <p14:modId xmlns:p14="http://schemas.microsoft.com/office/powerpoint/2010/main" val="3273805211"/>
              </p:ext>
            </p:extLst>
          </p:nvPr>
        </p:nvGraphicFramePr>
        <p:xfrm>
          <a:off x="213066" y="2546076"/>
          <a:ext cx="8610600" cy="1483360"/>
        </p:xfrm>
        <a:graphic>
          <a:graphicData uri="http://schemas.openxmlformats.org/drawingml/2006/table">
            <a:tbl>
              <a:tblPr firstRow="1" bandRow="1">
                <a:tableStyleId>{93296810-A885-4BE3-A3E7-6D5BEEA58F35}</a:tableStyleId>
              </a:tblPr>
              <a:tblGrid>
                <a:gridCol w="4724400">
                  <a:extLst>
                    <a:ext uri="{9D8B030D-6E8A-4147-A177-3AD203B41FA5}">
                      <a16:colId xmlns:a16="http://schemas.microsoft.com/office/drawing/2014/main" val="2885111072"/>
                    </a:ext>
                  </a:extLst>
                </a:gridCol>
                <a:gridCol w="914400">
                  <a:extLst>
                    <a:ext uri="{9D8B030D-6E8A-4147-A177-3AD203B41FA5}">
                      <a16:colId xmlns:a16="http://schemas.microsoft.com/office/drawing/2014/main" val="2843212738"/>
                    </a:ext>
                  </a:extLst>
                </a:gridCol>
                <a:gridCol w="914400">
                  <a:extLst>
                    <a:ext uri="{9D8B030D-6E8A-4147-A177-3AD203B41FA5}">
                      <a16:colId xmlns:a16="http://schemas.microsoft.com/office/drawing/2014/main" val="2729656284"/>
                    </a:ext>
                  </a:extLst>
                </a:gridCol>
                <a:gridCol w="914400">
                  <a:extLst>
                    <a:ext uri="{9D8B030D-6E8A-4147-A177-3AD203B41FA5}">
                      <a16:colId xmlns:a16="http://schemas.microsoft.com/office/drawing/2014/main" val="3758300463"/>
                    </a:ext>
                  </a:extLst>
                </a:gridCol>
                <a:gridCol w="1143000">
                  <a:extLst>
                    <a:ext uri="{9D8B030D-6E8A-4147-A177-3AD203B41FA5}">
                      <a16:colId xmlns:a16="http://schemas.microsoft.com/office/drawing/2014/main" val="1782920529"/>
                    </a:ext>
                  </a:extLst>
                </a:gridCol>
              </a:tblGrid>
              <a:tr h="370840">
                <a:tc>
                  <a:txBody>
                    <a:bodyPr/>
                    <a:lstStyle/>
                    <a:p>
                      <a:r>
                        <a:rPr lang="en-GB" dirty="0">
                          <a:latin typeface="Segoe UI" panose="020B0502040204020203" pitchFamily="34" charset="0"/>
                          <a:cs typeface="Segoe UI" panose="020B0502040204020203" pitchFamily="34" charset="0"/>
                        </a:rPr>
                        <a:t>Replication</a:t>
                      </a:r>
                    </a:p>
                  </a:txBody>
                  <a:tcPr/>
                </a:tc>
                <a:tc>
                  <a:txBody>
                    <a:bodyPr/>
                    <a:lstStyle/>
                    <a:p>
                      <a:r>
                        <a:rPr lang="en-GB" dirty="0">
                          <a:latin typeface="Segoe UI" panose="020B0502040204020203" pitchFamily="34" charset="0"/>
                          <a:cs typeface="Segoe UI" panose="020B0502040204020203" pitchFamily="34" charset="0"/>
                        </a:rPr>
                        <a:t>LRS</a:t>
                      </a:r>
                    </a:p>
                  </a:txBody>
                  <a:tcPr/>
                </a:tc>
                <a:tc>
                  <a:txBody>
                    <a:bodyPr/>
                    <a:lstStyle/>
                    <a:p>
                      <a:r>
                        <a:rPr lang="en-GB" dirty="0">
                          <a:latin typeface="Segoe UI" panose="020B0502040204020203" pitchFamily="34" charset="0"/>
                          <a:cs typeface="Segoe UI" panose="020B0502040204020203" pitchFamily="34" charset="0"/>
                        </a:rPr>
                        <a:t>ZRS</a:t>
                      </a:r>
                    </a:p>
                  </a:txBody>
                  <a:tcPr/>
                </a:tc>
                <a:tc>
                  <a:txBody>
                    <a:bodyPr/>
                    <a:lstStyle/>
                    <a:p>
                      <a:r>
                        <a:rPr lang="en-GB" dirty="0">
                          <a:latin typeface="Segoe UI" panose="020B0502040204020203" pitchFamily="34" charset="0"/>
                          <a:cs typeface="Segoe UI" panose="020B0502040204020203" pitchFamily="34" charset="0"/>
                        </a:rPr>
                        <a:t>GRS</a:t>
                      </a:r>
                    </a:p>
                  </a:txBody>
                  <a:tcPr/>
                </a:tc>
                <a:tc>
                  <a:txBody>
                    <a:bodyPr/>
                    <a:lstStyle/>
                    <a:p>
                      <a:r>
                        <a:rPr lang="en-GB" dirty="0">
                          <a:latin typeface="Segoe UI" panose="020B0502040204020203" pitchFamily="34" charset="0"/>
                          <a:cs typeface="Segoe UI" panose="020B0502040204020203" pitchFamily="34" charset="0"/>
                        </a:rPr>
                        <a:t>RA-GRS</a:t>
                      </a:r>
                    </a:p>
                  </a:txBody>
                  <a:tcPr/>
                </a:tc>
                <a:extLst>
                  <a:ext uri="{0D108BD9-81ED-4DB2-BD59-A6C34878D82A}">
                    <a16:rowId xmlns:a16="http://schemas.microsoft.com/office/drawing/2014/main" val="3815080266"/>
                  </a:ext>
                </a:extLst>
              </a:tr>
              <a:tr h="370840">
                <a:tc>
                  <a:txBody>
                    <a:bodyPr/>
                    <a:lstStyle/>
                    <a:p>
                      <a:r>
                        <a:rPr lang="en-GB" sz="1600" dirty="0">
                          <a:latin typeface="Segoe UI" panose="020B0502040204020203" pitchFamily="34" charset="0"/>
                          <a:cs typeface="Segoe UI" panose="020B0502040204020203" pitchFamily="34" charset="0"/>
                        </a:rPr>
                        <a:t>Data stored in multiple datacenters</a:t>
                      </a:r>
                    </a:p>
                  </a:txBody>
                  <a:tcPr/>
                </a:tc>
                <a:tc>
                  <a:txBody>
                    <a:bodyPr/>
                    <a:lstStyle/>
                    <a:p>
                      <a:r>
                        <a:rPr lang="en-GB" sz="1600" dirty="0">
                          <a:latin typeface="Segoe UI" panose="020B0502040204020203" pitchFamily="34" charset="0"/>
                          <a:cs typeface="Segoe UI" panose="020B0502040204020203" pitchFamily="34" charset="0"/>
                        </a:rPr>
                        <a:t>No</a:t>
                      </a:r>
                    </a:p>
                  </a:txBody>
                  <a:tcPr/>
                </a:tc>
                <a:tc>
                  <a:txBody>
                    <a:bodyPr/>
                    <a:lstStyle/>
                    <a:p>
                      <a:r>
                        <a:rPr lang="en-GB" sz="1600" dirty="0">
                          <a:latin typeface="Segoe UI" panose="020B0502040204020203" pitchFamily="34" charset="0"/>
                          <a:cs typeface="Segoe UI" panose="020B0502040204020203" pitchFamily="34" charset="0"/>
                        </a:rPr>
                        <a:t>Yes</a:t>
                      </a:r>
                    </a:p>
                  </a:txBody>
                  <a:tcPr/>
                </a:tc>
                <a:tc>
                  <a:txBody>
                    <a:bodyPr/>
                    <a:lstStyle/>
                    <a:p>
                      <a:r>
                        <a:rPr lang="en-GB" sz="1600" dirty="0">
                          <a:latin typeface="Segoe UI" panose="020B0502040204020203" pitchFamily="34" charset="0"/>
                          <a:cs typeface="Segoe UI" panose="020B0502040204020203" pitchFamily="34" charset="0"/>
                        </a:rPr>
                        <a:t>Yes</a:t>
                      </a:r>
                    </a:p>
                  </a:txBody>
                  <a:tcPr/>
                </a:tc>
                <a:tc>
                  <a:txBody>
                    <a:bodyPr/>
                    <a:lstStyle/>
                    <a:p>
                      <a:r>
                        <a:rPr lang="en-GB" sz="1600" dirty="0">
                          <a:latin typeface="Segoe UI" panose="020B0502040204020203" pitchFamily="34" charset="0"/>
                          <a:cs typeface="Segoe UI" panose="020B0502040204020203" pitchFamily="34" charset="0"/>
                        </a:rPr>
                        <a:t>Yes</a:t>
                      </a:r>
                    </a:p>
                  </a:txBody>
                  <a:tcPr/>
                </a:tc>
                <a:extLst>
                  <a:ext uri="{0D108BD9-81ED-4DB2-BD59-A6C34878D82A}">
                    <a16:rowId xmlns:a16="http://schemas.microsoft.com/office/drawing/2014/main" val="1585804947"/>
                  </a:ext>
                </a:extLst>
              </a:tr>
              <a:tr h="370840">
                <a:tc>
                  <a:txBody>
                    <a:bodyPr/>
                    <a:lstStyle/>
                    <a:p>
                      <a:r>
                        <a:rPr lang="en-GB" sz="1600" dirty="0">
                          <a:latin typeface="Segoe UI" panose="020B0502040204020203" pitchFamily="34" charset="0"/>
                          <a:cs typeface="Segoe UI" panose="020B0502040204020203" pitchFamily="34" charset="0"/>
                        </a:rPr>
                        <a:t>Data read from secondary &amp; primary location</a:t>
                      </a:r>
                    </a:p>
                  </a:txBody>
                  <a:tcPr/>
                </a:tc>
                <a:tc>
                  <a:txBody>
                    <a:bodyPr/>
                    <a:lstStyle/>
                    <a:p>
                      <a:r>
                        <a:rPr lang="en-GB" sz="1600" dirty="0">
                          <a:latin typeface="Segoe UI" panose="020B0502040204020203" pitchFamily="34" charset="0"/>
                          <a:cs typeface="Segoe UI" panose="020B0502040204020203" pitchFamily="34" charset="0"/>
                        </a:rPr>
                        <a:t>No</a:t>
                      </a:r>
                    </a:p>
                  </a:txBody>
                  <a:tcPr/>
                </a:tc>
                <a:tc>
                  <a:txBody>
                    <a:bodyPr/>
                    <a:lstStyle/>
                    <a:p>
                      <a:r>
                        <a:rPr lang="en-GB" sz="1600" dirty="0">
                          <a:latin typeface="Segoe UI" panose="020B0502040204020203" pitchFamily="34" charset="0"/>
                          <a:cs typeface="Segoe UI" panose="020B0502040204020203" pitchFamily="34" charset="0"/>
                        </a:rPr>
                        <a:t>No</a:t>
                      </a:r>
                    </a:p>
                  </a:txBody>
                  <a:tcPr/>
                </a:tc>
                <a:tc>
                  <a:txBody>
                    <a:bodyPr/>
                    <a:lstStyle/>
                    <a:p>
                      <a:r>
                        <a:rPr lang="en-GB" sz="1600" dirty="0">
                          <a:latin typeface="Segoe UI" panose="020B0502040204020203" pitchFamily="34" charset="0"/>
                          <a:cs typeface="Segoe UI" panose="020B0502040204020203" pitchFamily="34" charset="0"/>
                        </a:rPr>
                        <a:t>No</a:t>
                      </a:r>
                    </a:p>
                  </a:txBody>
                  <a:tcPr/>
                </a:tc>
                <a:tc>
                  <a:txBody>
                    <a:bodyPr/>
                    <a:lstStyle/>
                    <a:p>
                      <a:r>
                        <a:rPr lang="en-GB" sz="1600" dirty="0">
                          <a:latin typeface="Segoe UI" panose="020B0502040204020203" pitchFamily="34" charset="0"/>
                          <a:cs typeface="Segoe UI" panose="020B0502040204020203" pitchFamily="34" charset="0"/>
                        </a:rPr>
                        <a:t>Yes</a:t>
                      </a:r>
                    </a:p>
                  </a:txBody>
                  <a:tcPr/>
                </a:tc>
                <a:extLst>
                  <a:ext uri="{0D108BD9-81ED-4DB2-BD59-A6C34878D82A}">
                    <a16:rowId xmlns:a16="http://schemas.microsoft.com/office/drawing/2014/main" val="3088165492"/>
                  </a:ext>
                </a:extLst>
              </a:tr>
              <a:tr h="370840">
                <a:tc>
                  <a:txBody>
                    <a:bodyPr/>
                    <a:lstStyle/>
                    <a:p>
                      <a:r>
                        <a:rPr lang="en-GB" sz="1600" dirty="0">
                          <a:latin typeface="Segoe UI" panose="020B0502040204020203" pitchFamily="34" charset="0"/>
                          <a:cs typeface="Segoe UI" panose="020B0502040204020203" pitchFamily="34" charset="0"/>
                        </a:rPr>
                        <a:t>No of copies of data stored in separate nodes</a:t>
                      </a:r>
                    </a:p>
                  </a:txBody>
                  <a:tcPr/>
                </a:tc>
                <a:tc>
                  <a:txBody>
                    <a:bodyPr/>
                    <a:lstStyle/>
                    <a:p>
                      <a:r>
                        <a:rPr lang="en-GB" sz="1600" dirty="0">
                          <a:latin typeface="Segoe UI" panose="020B0502040204020203" pitchFamily="34" charset="0"/>
                          <a:cs typeface="Segoe UI" panose="020B0502040204020203" pitchFamily="34" charset="0"/>
                        </a:rPr>
                        <a:t>3</a:t>
                      </a:r>
                    </a:p>
                  </a:txBody>
                  <a:tcPr/>
                </a:tc>
                <a:tc>
                  <a:txBody>
                    <a:bodyPr/>
                    <a:lstStyle/>
                    <a:p>
                      <a:r>
                        <a:rPr lang="en-GB" sz="1600" dirty="0">
                          <a:latin typeface="Segoe UI" panose="020B0502040204020203" pitchFamily="34" charset="0"/>
                          <a:cs typeface="Segoe UI" panose="020B0502040204020203" pitchFamily="34" charset="0"/>
                        </a:rPr>
                        <a:t>3</a:t>
                      </a:r>
                    </a:p>
                  </a:txBody>
                  <a:tcPr/>
                </a:tc>
                <a:tc>
                  <a:txBody>
                    <a:bodyPr/>
                    <a:lstStyle/>
                    <a:p>
                      <a:r>
                        <a:rPr lang="en-GB" sz="1600" dirty="0">
                          <a:latin typeface="Segoe UI" panose="020B0502040204020203" pitchFamily="34" charset="0"/>
                          <a:cs typeface="Segoe UI" panose="020B0502040204020203" pitchFamily="34" charset="0"/>
                        </a:rPr>
                        <a:t>6</a:t>
                      </a:r>
                    </a:p>
                  </a:txBody>
                  <a:tcPr/>
                </a:tc>
                <a:tc>
                  <a:txBody>
                    <a:bodyPr/>
                    <a:lstStyle/>
                    <a:p>
                      <a:r>
                        <a:rPr lang="en-GB" sz="1600" dirty="0">
                          <a:latin typeface="Segoe UI" panose="020B0502040204020203" pitchFamily="34" charset="0"/>
                          <a:cs typeface="Segoe UI" panose="020B0502040204020203" pitchFamily="34" charset="0"/>
                        </a:rPr>
                        <a:t>6</a:t>
                      </a:r>
                    </a:p>
                  </a:txBody>
                  <a:tcPr/>
                </a:tc>
                <a:extLst>
                  <a:ext uri="{0D108BD9-81ED-4DB2-BD59-A6C34878D82A}">
                    <a16:rowId xmlns:a16="http://schemas.microsoft.com/office/drawing/2014/main" val="16458198"/>
                  </a:ext>
                </a:extLst>
              </a:tr>
            </a:tbl>
          </a:graphicData>
        </a:graphic>
      </p:graphicFrame>
      <p:sp>
        <p:nvSpPr>
          <p:cNvPr id="6" name="TextBox 5">
            <a:extLst>
              <a:ext uri="{FF2B5EF4-FFF2-40B4-BE49-F238E27FC236}">
                <a16:creationId xmlns:a16="http://schemas.microsoft.com/office/drawing/2014/main" id="{1A9FFAF3-B04D-4370-89F0-803685BD90CA}"/>
              </a:ext>
            </a:extLst>
          </p:cNvPr>
          <p:cNvSpPr txBox="1"/>
          <p:nvPr/>
        </p:nvSpPr>
        <p:spPr>
          <a:xfrm>
            <a:off x="222422" y="6301946"/>
            <a:ext cx="955589" cy="369332"/>
          </a:xfrm>
          <a:prstGeom prst="rect">
            <a:avLst/>
          </a:prstGeom>
          <a:noFill/>
        </p:spPr>
        <p:txBody>
          <a:bodyPr wrap="square" rtlCol="0">
            <a:spAutoFit/>
          </a:bodyPr>
          <a:lstStyle/>
          <a:p>
            <a:r>
              <a:rPr lang="en-US" dirty="0"/>
              <a:t>6-7</a:t>
            </a:r>
          </a:p>
        </p:txBody>
      </p:sp>
    </p:spTree>
    <p:extLst>
      <p:ext uri="{BB962C8B-B14F-4D97-AF65-F5344CB8AC3E}">
        <p14:creationId xmlns:p14="http://schemas.microsoft.com/office/powerpoint/2010/main" val="3363665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48B6-A580-4B64-B280-8817F82C14B9}"/>
              </a:ext>
            </a:extLst>
          </p:cNvPr>
          <p:cNvSpPr>
            <a:spLocks noGrp="1"/>
          </p:cNvSpPr>
          <p:nvPr>
            <p:ph type="title"/>
          </p:nvPr>
        </p:nvSpPr>
        <p:spPr/>
        <p:txBody>
          <a:bodyPr/>
          <a:lstStyle/>
          <a:p>
            <a:r>
              <a:rPr lang="en-US" dirty="0"/>
              <a:t>Analysis Services</a:t>
            </a:r>
          </a:p>
        </p:txBody>
      </p:sp>
      <p:grpSp>
        <p:nvGrpSpPr>
          <p:cNvPr id="3" name="Group 2" descr="Azure Analysis Services conceptually">
            <a:extLst>
              <a:ext uri="{FF2B5EF4-FFF2-40B4-BE49-F238E27FC236}">
                <a16:creationId xmlns:a16="http://schemas.microsoft.com/office/drawing/2014/main" id="{4FE6551A-7AB0-46DA-9275-314DFAB88E79}"/>
              </a:ext>
            </a:extLst>
          </p:cNvPr>
          <p:cNvGrpSpPr/>
          <p:nvPr/>
        </p:nvGrpSpPr>
        <p:grpSpPr>
          <a:xfrm>
            <a:off x="451727" y="1516062"/>
            <a:ext cx="8402554" cy="5105400"/>
            <a:chOff x="451727" y="1516062"/>
            <a:chExt cx="8402554" cy="5105400"/>
          </a:xfrm>
        </p:grpSpPr>
        <p:sp>
          <p:nvSpPr>
            <p:cNvPr id="4" name="Rectangle: Rounded Corners 3">
              <a:extLst>
                <a:ext uri="{FF2B5EF4-FFF2-40B4-BE49-F238E27FC236}">
                  <a16:creationId xmlns:a16="http://schemas.microsoft.com/office/drawing/2014/main" id="{E2E2F1B0-E35E-4BD6-B014-A238A3F06E8B}"/>
                </a:ext>
              </a:extLst>
            </p:cNvPr>
            <p:cNvSpPr/>
            <p:nvPr/>
          </p:nvSpPr>
          <p:spPr bwMode="auto">
            <a:xfrm>
              <a:off x="3035912" y="3084471"/>
              <a:ext cx="1120620" cy="1120620"/>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Data Modeling</a:t>
              </a:r>
              <a:br>
                <a:rPr lang="en-US" sz="1200" b="0" kern="0" dirty="0">
                  <a:solidFill>
                    <a:srgbClr val="737373"/>
                  </a:solidFill>
                  <a:latin typeface="Segoe UI Semilight"/>
                  <a:ea typeface="Segoe UI" pitchFamily="34" charset="0"/>
                  <a:cs typeface="Segoe UI" pitchFamily="34" charset="0"/>
                </a:rPr>
              </a:br>
              <a:endParaRPr lang="en-US" sz="1200" b="0" kern="0" dirty="0">
                <a:solidFill>
                  <a:srgbClr val="737373"/>
                </a:soli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0E5A6D50-15A6-4A7C-8908-C3435738B129}"/>
                </a:ext>
              </a:extLst>
            </p:cNvPr>
            <p:cNvSpPr/>
            <p:nvPr/>
          </p:nvSpPr>
          <p:spPr bwMode="auto">
            <a:xfrm>
              <a:off x="624681" y="1516062"/>
              <a:ext cx="1981200" cy="5105400"/>
            </a:xfrm>
            <a:prstGeom prst="rect">
              <a:avLst/>
            </a:prstGeom>
            <a:solidFill>
              <a:srgbClr val="7030A0"/>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100" b="0" kern="0" dirty="0">
                  <a:gradFill>
                    <a:gsLst>
                      <a:gs pos="0">
                        <a:srgbClr val="FFFFFF"/>
                      </a:gs>
                      <a:gs pos="100000">
                        <a:srgbClr val="FFFFFF"/>
                      </a:gs>
                    </a:gsLst>
                    <a:lin ang="5400000" scaled="0"/>
                  </a:gradFill>
                  <a:latin typeface="Segoe UI Light"/>
                  <a:ea typeface="Segoe UI" pitchFamily="34" charset="0"/>
                  <a:cs typeface="Segoe UI" pitchFamily="34" charset="0"/>
                </a:rPr>
                <a:t>Data Sources</a:t>
              </a:r>
            </a:p>
          </p:txBody>
        </p:sp>
        <p:sp>
          <p:nvSpPr>
            <p:cNvPr id="6" name="Rectangle 5">
              <a:extLst>
                <a:ext uri="{FF2B5EF4-FFF2-40B4-BE49-F238E27FC236}">
                  <a16:creationId xmlns:a16="http://schemas.microsoft.com/office/drawing/2014/main" id="{97970F7F-5A50-4F75-9A31-B4B1A6B499D1}"/>
                </a:ext>
              </a:extLst>
            </p:cNvPr>
            <p:cNvSpPr/>
            <p:nvPr/>
          </p:nvSpPr>
          <p:spPr bwMode="auto">
            <a:xfrm>
              <a:off x="748058" y="1897062"/>
              <a:ext cx="1752600" cy="3016233"/>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Cloud</a:t>
              </a:r>
            </a:p>
          </p:txBody>
        </p:sp>
        <p:sp>
          <p:nvSpPr>
            <p:cNvPr id="7" name="Rectangle 6">
              <a:extLst>
                <a:ext uri="{FF2B5EF4-FFF2-40B4-BE49-F238E27FC236}">
                  <a16:creationId xmlns:a16="http://schemas.microsoft.com/office/drawing/2014/main" id="{04C0B8E7-FA9C-4E1D-997A-A5F809C8ECF5}"/>
                </a:ext>
              </a:extLst>
            </p:cNvPr>
            <p:cNvSpPr/>
            <p:nvPr/>
          </p:nvSpPr>
          <p:spPr bwMode="auto">
            <a:xfrm>
              <a:off x="748058" y="5147381"/>
              <a:ext cx="1752600" cy="1304902"/>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On-Premises</a:t>
              </a:r>
            </a:p>
          </p:txBody>
        </p:sp>
        <p:pic>
          <p:nvPicPr>
            <p:cNvPr id="8" name="Graphic 7">
              <a:extLst>
                <a:ext uri="{FF2B5EF4-FFF2-40B4-BE49-F238E27FC236}">
                  <a16:creationId xmlns:a16="http://schemas.microsoft.com/office/drawing/2014/main" id="{6F6997E7-C56B-4CFC-BA87-E7D956AD21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459" y="3495878"/>
              <a:ext cx="348407" cy="274320"/>
            </a:xfrm>
            <a:prstGeom prst="rect">
              <a:avLst/>
            </a:prstGeom>
          </p:spPr>
        </p:pic>
        <p:pic>
          <p:nvPicPr>
            <p:cNvPr id="9" name="Graphic 8">
              <a:extLst>
                <a:ext uri="{FF2B5EF4-FFF2-40B4-BE49-F238E27FC236}">
                  <a16:creationId xmlns:a16="http://schemas.microsoft.com/office/drawing/2014/main" id="{1986BF41-48B7-4A81-B445-8E5702F9B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727" y="3654595"/>
              <a:ext cx="1177871" cy="914400"/>
            </a:xfrm>
            <a:prstGeom prst="rect">
              <a:avLst/>
            </a:prstGeom>
          </p:spPr>
        </p:pic>
        <p:pic>
          <p:nvPicPr>
            <p:cNvPr id="10" name="Graphic 9">
              <a:extLst>
                <a:ext uri="{FF2B5EF4-FFF2-40B4-BE49-F238E27FC236}">
                  <a16:creationId xmlns:a16="http://schemas.microsoft.com/office/drawing/2014/main" id="{E5FDBC9D-6A55-4AF9-B7AB-F6AF74C8D0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1727" y="2223226"/>
              <a:ext cx="1177871" cy="914400"/>
            </a:xfrm>
            <a:prstGeom prst="rect">
              <a:avLst/>
            </a:prstGeom>
          </p:spPr>
        </p:pic>
        <p:pic>
          <p:nvPicPr>
            <p:cNvPr id="11" name="Graphic 10">
              <a:extLst>
                <a:ext uri="{FF2B5EF4-FFF2-40B4-BE49-F238E27FC236}">
                  <a16:creationId xmlns:a16="http://schemas.microsoft.com/office/drawing/2014/main" id="{103E36BA-5E3F-498F-B07C-D4281183D5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843" y="3023674"/>
              <a:ext cx="471638" cy="457200"/>
            </a:xfrm>
            <a:prstGeom prst="rect">
              <a:avLst/>
            </a:prstGeom>
          </p:spPr>
        </p:pic>
        <p:pic>
          <p:nvPicPr>
            <p:cNvPr id="12" name="Graphic 11">
              <a:extLst>
                <a:ext uri="{FF2B5EF4-FFF2-40B4-BE49-F238E27FC236}">
                  <a16:creationId xmlns:a16="http://schemas.microsoft.com/office/drawing/2014/main" id="{C6C9FD5F-77BF-45E6-8376-50A486D7A8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60" y="4337228"/>
              <a:ext cx="710005" cy="548640"/>
            </a:xfrm>
            <a:prstGeom prst="rect">
              <a:avLst/>
            </a:prstGeom>
          </p:spPr>
        </p:pic>
        <p:pic>
          <p:nvPicPr>
            <p:cNvPr id="13" name="Graphic 12">
              <a:extLst>
                <a:ext uri="{FF2B5EF4-FFF2-40B4-BE49-F238E27FC236}">
                  <a16:creationId xmlns:a16="http://schemas.microsoft.com/office/drawing/2014/main" id="{AA2CDBE6-B028-45AF-9CF0-23CB18675B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727" y="5364162"/>
              <a:ext cx="1177871" cy="914400"/>
            </a:xfrm>
            <a:prstGeom prst="rect">
              <a:avLst/>
            </a:prstGeom>
          </p:spPr>
        </p:pic>
        <p:pic>
          <p:nvPicPr>
            <p:cNvPr id="14" name="Graphic 13">
              <a:extLst>
                <a:ext uri="{FF2B5EF4-FFF2-40B4-BE49-F238E27FC236}">
                  <a16:creationId xmlns:a16="http://schemas.microsoft.com/office/drawing/2014/main" id="{8E31A161-6127-47A5-965D-B12D3F4768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60" y="5903643"/>
              <a:ext cx="710005" cy="548640"/>
            </a:xfrm>
            <a:prstGeom prst="rect">
              <a:avLst/>
            </a:prstGeom>
          </p:spPr>
        </p:pic>
        <p:sp>
          <p:nvSpPr>
            <p:cNvPr id="15" name="Rectangle 14">
              <a:extLst>
                <a:ext uri="{FF2B5EF4-FFF2-40B4-BE49-F238E27FC236}">
                  <a16:creationId xmlns:a16="http://schemas.microsoft.com/office/drawing/2014/main" id="{741CF9D1-31EA-4BB4-A9CC-1DA36146E4C2}"/>
                </a:ext>
              </a:extLst>
            </p:cNvPr>
            <p:cNvSpPr/>
            <p:nvPr/>
          </p:nvSpPr>
          <p:spPr bwMode="auto">
            <a:xfrm>
              <a:off x="6873081" y="2354262"/>
              <a:ext cx="1981200" cy="3998734"/>
            </a:xfrm>
            <a:prstGeom prst="rect">
              <a:avLst/>
            </a:prstGeom>
            <a:solidFill>
              <a:srgbClr val="7030A0"/>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100" b="0" kern="0" dirty="0">
                  <a:gradFill>
                    <a:gsLst>
                      <a:gs pos="0">
                        <a:srgbClr val="FFFFFF"/>
                      </a:gs>
                      <a:gs pos="100000">
                        <a:srgbClr val="FFFFFF"/>
                      </a:gs>
                    </a:gsLst>
                    <a:lin ang="5400000" scaled="0"/>
                  </a:gradFill>
                  <a:latin typeface="Segoe UI Light"/>
                  <a:ea typeface="Segoe UI" pitchFamily="34" charset="0"/>
                  <a:cs typeface="Segoe UI" pitchFamily="34" charset="0"/>
                </a:rPr>
                <a:t>Client Tools</a:t>
              </a:r>
            </a:p>
          </p:txBody>
        </p:sp>
        <p:sp>
          <p:nvSpPr>
            <p:cNvPr id="16" name="Rectangle 15">
              <a:extLst>
                <a:ext uri="{FF2B5EF4-FFF2-40B4-BE49-F238E27FC236}">
                  <a16:creationId xmlns:a16="http://schemas.microsoft.com/office/drawing/2014/main" id="{6DEFA67F-87CE-4691-B877-ECDECA514813}"/>
                </a:ext>
              </a:extLst>
            </p:cNvPr>
            <p:cNvSpPr/>
            <p:nvPr/>
          </p:nvSpPr>
          <p:spPr bwMode="auto">
            <a:xfrm>
              <a:off x="6996458" y="2735263"/>
              <a:ext cx="1752600" cy="1126611"/>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Cloud</a:t>
              </a:r>
            </a:p>
          </p:txBody>
        </p:sp>
        <p:sp>
          <p:nvSpPr>
            <p:cNvPr id="17" name="Rectangle 16">
              <a:extLst>
                <a:ext uri="{FF2B5EF4-FFF2-40B4-BE49-F238E27FC236}">
                  <a16:creationId xmlns:a16="http://schemas.microsoft.com/office/drawing/2014/main" id="{A6DBB769-9AF4-4255-BCB8-978183624CEE}"/>
                </a:ext>
              </a:extLst>
            </p:cNvPr>
            <p:cNvSpPr/>
            <p:nvPr/>
          </p:nvSpPr>
          <p:spPr bwMode="auto">
            <a:xfrm>
              <a:off x="6996458" y="4066997"/>
              <a:ext cx="1752600" cy="2135366"/>
            </a:xfrm>
            <a:prstGeom prst="rect">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auto">
                <a:lnSpc>
                  <a:spcPct val="90000"/>
                </a:lnSpc>
                <a:spcBef>
                  <a:spcPts val="0"/>
                </a:spcBef>
                <a:spcAft>
                  <a:spcPts val="0"/>
                </a:spcAft>
                <a:defRPr/>
              </a:pPr>
              <a:r>
                <a:rPr lang="en-US" sz="1400" b="0" kern="0" dirty="0">
                  <a:gradFill>
                    <a:gsLst>
                      <a:gs pos="0">
                        <a:srgbClr val="FFFFFF"/>
                      </a:gs>
                      <a:gs pos="100000">
                        <a:srgbClr val="FFFFFF"/>
                      </a:gs>
                    </a:gsLst>
                    <a:lin ang="5400000" scaled="0"/>
                  </a:gradFill>
                  <a:latin typeface="Segoe UI Light"/>
                  <a:ea typeface="Segoe UI" pitchFamily="34" charset="0"/>
                  <a:cs typeface="Segoe UI" pitchFamily="34" charset="0"/>
                </a:rPr>
                <a:t>On-Premises</a:t>
              </a:r>
            </a:p>
          </p:txBody>
        </p:sp>
        <p:pic>
          <p:nvPicPr>
            <p:cNvPr id="18" name="Graphic 17">
              <a:extLst>
                <a:ext uri="{FF2B5EF4-FFF2-40B4-BE49-F238E27FC236}">
                  <a16:creationId xmlns:a16="http://schemas.microsoft.com/office/drawing/2014/main" id="{53C20E04-80F4-466D-AC95-4BD07FD73B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5681" y="3335746"/>
              <a:ext cx="346759" cy="365760"/>
            </a:xfrm>
            <a:prstGeom prst="rect">
              <a:avLst/>
            </a:prstGeom>
          </p:spPr>
        </p:pic>
        <p:pic>
          <p:nvPicPr>
            <p:cNvPr id="19" name="Graphic 18">
              <a:extLst>
                <a:ext uri="{FF2B5EF4-FFF2-40B4-BE49-F238E27FC236}">
                  <a16:creationId xmlns:a16="http://schemas.microsoft.com/office/drawing/2014/main" id="{AA329CC4-3A6E-4843-9A7F-AC4F35542B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48382" y="5183119"/>
              <a:ext cx="346759" cy="365760"/>
            </a:xfrm>
            <a:prstGeom prst="rect">
              <a:avLst/>
            </a:prstGeom>
          </p:spPr>
        </p:pic>
        <p:pic>
          <p:nvPicPr>
            <p:cNvPr id="20" name="Graphic 19">
              <a:extLst>
                <a:ext uri="{FF2B5EF4-FFF2-40B4-BE49-F238E27FC236}">
                  <a16:creationId xmlns:a16="http://schemas.microsoft.com/office/drawing/2014/main" id="{ABDA85C8-0BE5-41DA-AE77-2E7B0538DB4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42173" y="5647432"/>
              <a:ext cx="493776" cy="457200"/>
            </a:xfrm>
            <a:prstGeom prst="rect">
              <a:avLst/>
            </a:prstGeom>
          </p:spPr>
        </p:pic>
        <p:pic>
          <p:nvPicPr>
            <p:cNvPr id="21" name="Graphic 20">
              <a:extLst>
                <a:ext uri="{FF2B5EF4-FFF2-40B4-BE49-F238E27FC236}">
                  <a16:creationId xmlns:a16="http://schemas.microsoft.com/office/drawing/2014/main" id="{9A84AC92-03BC-4129-B222-64B59FFF52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25927" y="4582811"/>
              <a:ext cx="591671" cy="457200"/>
            </a:xfrm>
            <a:prstGeom prst="rect">
              <a:avLst/>
            </a:prstGeom>
          </p:spPr>
        </p:pic>
        <p:sp>
          <p:nvSpPr>
            <p:cNvPr id="22" name="TextBox 21">
              <a:extLst>
                <a:ext uri="{FF2B5EF4-FFF2-40B4-BE49-F238E27FC236}">
                  <a16:creationId xmlns:a16="http://schemas.microsoft.com/office/drawing/2014/main" id="{5B542F39-6BEF-4D14-87E6-3A0122E30DA0}"/>
                </a:ext>
              </a:extLst>
            </p:cNvPr>
            <p:cNvSpPr txBox="1"/>
            <p:nvPr/>
          </p:nvSpPr>
          <p:spPr>
            <a:xfrm>
              <a:off x="1337322" y="2618099"/>
              <a:ext cx="694101"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SQL Database</a:t>
              </a:r>
            </a:p>
          </p:txBody>
        </p:sp>
        <p:sp>
          <p:nvSpPr>
            <p:cNvPr id="23" name="TextBox 22">
              <a:extLst>
                <a:ext uri="{FF2B5EF4-FFF2-40B4-BE49-F238E27FC236}">
                  <a16:creationId xmlns:a16="http://schemas.microsoft.com/office/drawing/2014/main" id="{3E8893AF-8F1E-4D3E-9FA2-631014DC12CA}"/>
                </a:ext>
              </a:extLst>
            </p:cNvPr>
            <p:cNvSpPr txBox="1"/>
            <p:nvPr/>
          </p:nvSpPr>
          <p:spPr>
            <a:xfrm>
              <a:off x="1337322" y="3193831"/>
              <a:ext cx="1057982"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SQL Data Warehouse</a:t>
              </a:r>
            </a:p>
          </p:txBody>
        </p:sp>
        <p:sp>
          <p:nvSpPr>
            <p:cNvPr id="24" name="TextBox 23">
              <a:extLst>
                <a:ext uri="{FF2B5EF4-FFF2-40B4-BE49-F238E27FC236}">
                  <a16:creationId xmlns:a16="http://schemas.microsoft.com/office/drawing/2014/main" id="{87DEDB98-7BFF-4CD8-AA70-EF281B734316}"/>
                </a:ext>
              </a:extLst>
            </p:cNvPr>
            <p:cNvSpPr txBox="1"/>
            <p:nvPr/>
          </p:nvSpPr>
          <p:spPr>
            <a:xfrm>
              <a:off x="1337322" y="3603364"/>
              <a:ext cx="488916"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Data Lake</a:t>
              </a:r>
            </a:p>
          </p:txBody>
        </p:sp>
        <p:sp>
          <p:nvSpPr>
            <p:cNvPr id="25" name="TextBox 24">
              <a:extLst>
                <a:ext uri="{FF2B5EF4-FFF2-40B4-BE49-F238E27FC236}">
                  <a16:creationId xmlns:a16="http://schemas.microsoft.com/office/drawing/2014/main" id="{F3B099F9-46E8-472E-8FE8-4F8DD08713BA}"/>
                </a:ext>
              </a:extLst>
            </p:cNvPr>
            <p:cNvSpPr txBox="1"/>
            <p:nvPr/>
          </p:nvSpPr>
          <p:spPr>
            <a:xfrm>
              <a:off x="1337322" y="4040815"/>
              <a:ext cx="811119"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HDInsight/Spark</a:t>
              </a:r>
            </a:p>
          </p:txBody>
        </p:sp>
        <p:sp>
          <p:nvSpPr>
            <p:cNvPr id="26" name="TextBox 25">
              <a:extLst>
                <a:ext uri="{FF2B5EF4-FFF2-40B4-BE49-F238E27FC236}">
                  <a16:creationId xmlns:a16="http://schemas.microsoft.com/office/drawing/2014/main" id="{C76E75A6-BE8D-4F33-878B-445F1B8A45C5}"/>
                </a:ext>
              </a:extLst>
            </p:cNvPr>
            <p:cNvSpPr txBox="1"/>
            <p:nvPr/>
          </p:nvSpPr>
          <p:spPr>
            <a:xfrm>
              <a:off x="1337322" y="4541809"/>
              <a:ext cx="286938"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Other</a:t>
              </a:r>
            </a:p>
          </p:txBody>
        </p:sp>
        <p:sp>
          <p:nvSpPr>
            <p:cNvPr id="27" name="TextBox 26">
              <a:extLst>
                <a:ext uri="{FF2B5EF4-FFF2-40B4-BE49-F238E27FC236}">
                  <a16:creationId xmlns:a16="http://schemas.microsoft.com/office/drawing/2014/main" id="{628C2C47-C0EA-43E0-9305-17E7793C4874}"/>
                </a:ext>
              </a:extLst>
            </p:cNvPr>
            <p:cNvSpPr txBox="1"/>
            <p:nvPr/>
          </p:nvSpPr>
          <p:spPr>
            <a:xfrm>
              <a:off x="1337322" y="6147739"/>
              <a:ext cx="286938"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Other</a:t>
              </a:r>
            </a:p>
          </p:txBody>
        </p:sp>
        <p:sp>
          <p:nvSpPr>
            <p:cNvPr id="28" name="TextBox 27">
              <a:extLst>
                <a:ext uri="{FF2B5EF4-FFF2-40B4-BE49-F238E27FC236}">
                  <a16:creationId xmlns:a16="http://schemas.microsoft.com/office/drawing/2014/main" id="{BD3B18AA-9C52-466A-BD41-50B520BE19EA}"/>
                </a:ext>
              </a:extLst>
            </p:cNvPr>
            <p:cNvSpPr txBox="1"/>
            <p:nvPr/>
          </p:nvSpPr>
          <p:spPr>
            <a:xfrm>
              <a:off x="1337322" y="5751382"/>
              <a:ext cx="907300" cy="124650"/>
            </a:xfrm>
            <a:prstGeom prst="rect">
              <a:avLst/>
            </a:prstGeom>
            <a:noFill/>
          </p:spPr>
          <p:txBody>
            <a:bodyPr wrap="non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SQL Server/Oracle</a:t>
              </a:r>
            </a:p>
          </p:txBody>
        </p:sp>
        <p:sp>
          <p:nvSpPr>
            <p:cNvPr id="29" name="TextBox 28">
              <a:extLst>
                <a:ext uri="{FF2B5EF4-FFF2-40B4-BE49-F238E27FC236}">
                  <a16:creationId xmlns:a16="http://schemas.microsoft.com/office/drawing/2014/main" id="{3114533C-B1EC-41CE-BF15-824B548B4601}"/>
                </a:ext>
              </a:extLst>
            </p:cNvPr>
            <p:cNvSpPr txBox="1"/>
            <p:nvPr/>
          </p:nvSpPr>
          <p:spPr>
            <a:xfrm>
              <a:off x="7651987" y="4749086"/>
              <a:ext cx="574282" cy="124650"/>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Third-Party</a:t>
              </a:r>
            </a:p>
          </p:txBody>
        </p:sp>
        <p:sp>
          <p:nvSpPr>
            <p:cNvPr id="30" name="TextBox 29">
              <a:extLst>
                <a:ext uri="{FF2B5EF4-FFF2-40B4-BE49-F238E27FC236}">
                  <a16:creationId xmlns:a16="http://schemas.microsoft.com/office/drawing/2014/main" id="{ECCCDF1D-8329-4872-8D8A-54FA008BBE13}"/>
                </a:ext>
              </a:extLst>
            </p:cNvPr>
            <p:cNvSpPr txBox="1"/>
            <p:nvPr/>
          </p:nvSpPr>
          <p:spPr>
            <a:xfrm>
              <a:off x="7623047" y="5318407"/>
              <a:ext cx="926433" cy="124650"/>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Power BI Desktop</a:t>
              </a:r>
            </a:p>
          </p:txBody>
        </p:sp>
        <p:sp>
          <p:nvSpPr>
            <p:cNvPr id="31" name="TextBox 30">
              <a:extLst>
                <a:ext uri="{FF2B5EF4-FFF2-40B4-BE49-F238E27FC236}">
                  <a16:creationId xmlns:a16="http://schemas.microsoft.com/office/drawing/2014/main" id="{0D99A5F8-9319-4016-9A11-39B022A7EE8F}"/>
                </a:ext>
              </a:extLst>
            </p:cNvPr>
            <p:cNvSpPr txBox="1"/>
            <p:nvPr/>
          </p:nvSpPr>
          <p:spPr>
            <a:xfrm>
              <a:off x="7651987" y="5799832"/>
              <a:ext cx="574282" cy="124650"/>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Excel</a:t>
              </a:r>
            </a:p>
          </p:txBody>
        </p:sp>
        <p:sp>
          <p:nvSpPr>
            <p:cNvPr id="32" name="TextBox 31">
              <a:extLst>
                <a:ext uri="{FF2B5EF4-FFF2-40B4-BE49-F238E27FC236}">
                  <a16:creationId xmlns:a16="http://schemas.microsoft.com/office/drawing/2014/main" id="{A12A6C37-507D-4F98-9742-612904BF9BDA}"/>
                </a:ext>
              </a:extLst>
            </p:cNvPr>
            <p:cNvSpPr txBox="1"/>
            <p:nvPr/>
          </p:nvSpPr>
          <p:spPr>
            <a:xfrm>
              <a:off x="7623048" y="3448209"/>
              <a:ext cx="574282" cy="124650"/>
            </a:xfrm>
            <a:prstGeom prst="rect">
              <a:avLst/>
            </a:prstGeom>
            <a:noFill/>
          </p:spPr>
          <p:txBody>
            <a:bodyPr wrap="square" lIns="0" tIns="0" rIns="0" bIns="0" rtlCol="0" anchor="ctr">
              <a:spAutoFit/>
            </a:bodyPr>
            <a:lstStyle/>
            <a:p>
              <a:pPr lvl="0" defTabSz="932742" fontAlgn="auto">
                <a:lnSpc>
                  <a:spcPct val="90000"/>
                </a:lnSpc>
                <a:spcBef>
                  <a:spcPts val="0"/>
                </a:spcBef>
                <a:spcAft>
                  <a:spcPts val="600"/>
                </a:spcAft>
              </a:pPr>
              <a:r>
                <a:rPr lang="en-US" sz="900" b="0" dirty="0">
                  <a:solidFill>
                    <a:srgbClr val="FFFFFF"/>
                  </a:solidFill>
                  <a:latin typeface="Segoe UI Semilight"/>
                </a:rPr>
                <a:t>Power BI</a:t>
              </a:r>
            </a:p>
          </p:txBody>
        </p:sp>
        <p:grpSp>
          <p:nvGrpSpPr>
            <p:cNvPr id="33" name="Group 32">
              <a:extLst>
                <a:ext uri="{FF2B5EF4-FFF2-40B4-BE49-F238E27FC236}">
                  <a16:creationId xmlns:a16="http://schemas.microsoft.com/office/drawing/2014/main" id="{C5CCAB2A-88AA-4FF5-9765-646E31E9750A}"/>
                </a:ext>
              </a:extLst>
            </p:cNvPr>
            <p:cNvGrpSpPr/>
            <p:nvPr/>
          </p:nvGrpSpPr>
          <p:grpSpPr>
            <a:xfrm>
              <a:off x="2758281" y="2223226"/>
              <a:ext cx="365760" cy="3701256"/>
              <a:chOff x="2834481" y="2223226"/>
              <a:chExt cx="365760" cy="3701256"/>
            </a:xfrm>
          </p:grpSpPr>
          <p:cxnSp>
            <p:nvCxnSpPr>
              <p:cNvPr id="34" name="Straight Connector 33">
                <a:extLst>
                  <a:ext uri="{FF2B5EF4-FFF2-40B4-BE49-F238E27FC236}">
                    <a16:creationId xmlns:a16="http://schemas.microsoft.com/office/drawing/2014/main" id="{09C1513B-BBE2-4518-81B4-CD2647082ABC}"/>
                  </a:ext>
                </a:extLst>
              </p:cNvPr>
              <p:cNvCxnSpPr/>
              <p:nvPr/>
            </p:nvCxnSpPr>
            <p:spPr>
              <a:xfrm>
                <a:off x="2834481" y="2223226"/>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35" name="Straight Connector 34">
                <a:extLst>
                  <a:ext uri="{FF2B5EF4-FFF2-40B4-BE49-F238E27FC236}">
                    <a16:creationId xmlns:a16="http://schemas.microsoft.com/office/drawing/2014/main" id="{BBE5DBFB-ABA7-494C-87F2-5E692D8BB5F4}"/>
                  </a:ext>
                </a:extLst>
              </p:cNvPr>
              <p:cNvCxnSpPr/>
              <p:nvPr/>
            </p:nvCxnSpPr>
            <p:spPr>
              <a:xfrm>
                <a:off x="2834481" y="5924482"/>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36" name="Straight Connector 35">
                <a:extLst>
                  <a:ext uri="{FF2B5EF4-FFF2-40B4-BE49-F238E27FC236}">
                    <a16:creationId xmlns:a16="http://schemas.microsoft.com/office/drawing/2014/main" id="{D50FE7D9-2F90-46B3-BCB2-B734C1797942}"/>
                  </a:ext>
                </a:extLst>
              </p:cNvPr>
              <p:cNvCxnSpPr>
                <a:cxnSpLocks/>
              </p:cNvCxnSpPr>
              <p:nvPr/>
            </p:nvCxnSpPr>
            <p:spPr>
              <a:xfrm flipH="1">
                <a:off x="3017361" y="4495246"/>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37" name="Straight Connector 36">
                <a:extLst>
                  <a:ext uri="{FF2B5EF4-FFF2-40B4-BE49-F238E27FC236}">
                    <a16:creationId xmlns:a16="http://schemas.microsoft.com/office/drawing/2014/main" id="{B5455C3C-3B8E-4F14-91BA-E215FBB9915A}"/>
                  </a:ext>
                </a:extLst>
              </p:cNvPr>
              <p:cNvCxnSpPr>
                <a:cxnSpLocks/>
              </p:cNvCxnSpPr>
              <p:nvPr/>
            </p:nvCxnSpPr>
            <p:spPr>
              <a:xfrm>
                <a:off x="3017361" y="2223226"/>
                <a:ext cx="0" cy="3701256"/>
              </a:xfrm>
              <a:prstGeom prst="line">
                <a:avLst/>
              </a:prstGeom>
              <a:noFill/>
              <a:ln w="19050" cap="flat" cmpd="sng" algn="ctr">
                <a:solidFill>
                  <a:srgbClr val="353535"/>
                </a:solidFill>
                <a:prstDash val="solid"/>
                <a:headEnd type="none" w="med" len="med"/>
                <a:tailEnd type="none" w="med" len="med"/>
              </a:ln>
              <a:effectLst/>
            </p:spPr>
          </p:cxnSp>
        </p:grpSp>
        <p:cxnSp>
          <p:nvCxnSpPr>
            <p:cNvPr id="38" name="Straight Connector 37">
              <a:extLst>
                <a:ext uri="{FF2B5EF4-FFF2-40B4-BE49-F238E27FC236}">
                  <a16:creationId xmlns:a16="http://schemas.microsoft.com/office/drawing/2014/main" id="{C3604848-2CF5-4650-BDE8-0BD4AFE81DBE}"/>
                </a:ext>
              </a:extLst>
            </p:cNvPr>
            <p:cNvCxnSpPr/>
            <p:nvPr/>
          </p:nvCxnSpPr>
          <p:spPr>
            <a:xfrm flipH="1">
              <a:off x="6537800" y="3344862"/>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39" name="Straight Connector 38">
              <a:extLst>
                <a:ext uri="{FF2B5EF4-FFF2-40B4-BE49-F238E27FC236}">
                  <a16:creationId xmlns:a16="http://schemas.microsoft.com/office/drawing/2014/main" id="{2D925041-19C0-4439-81CB-69ED7DAC81B1}"/>
                </a:ext>
              </a:extLst>
            </p:cNvPr>
            <p:cNvCxnSpPr/>
            <p:nvPr/>
          </p:nvCxnSpPr>
          <p:spPr>
            <a:xfrm flipH="1">
              <a:off x="6537800" y="5249862"/>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40" name="Straight Connector 39">
              <a:extLst>
                <a:ext uri="{FF2B5EF4-FFF2-40B4-BE49-F238E27FC236}">
                  <a16:creationId xmlns:a16="http://schemas.microsoft.com/office/drawing/2014/main" id="{49B23076-FAB7-4D0A-A742-55B86BF4F5DE}"/>
                </a:ext>
              </a:extLst>
            </p:cNvPr>
            <p:cNvCxnSpPr>
              <a:cxnSpLocks/>
            </p:cNvCxnSpPr>
            <p:nvPr/>
          </p:nvCxnSpPr>
          <p:spPr>
            <a:xfrm>
              <a:off x="6354920" y="4474407"/>
              <a:ext cx="182880" cy="0"/>
            </a:xfrm>
            <a:prstGeom prst="line">
              <a:avLst/>
            </a:prstGeom>
            <a:noFill/>
            <a:ln w="19050" cap="flat" cmpd="sng" algn="ctr">
              <a:solidFill>
                <a:srgbClr val="353535"/>
              </a:solidFill>
              <a:prstDash val="solid"/>
              <a:headEnd type="triangle" w="med" len="med"/>
              <a:tailEnd type="none" w="med" len="med"/>
            </a:ln>
            <a:effectLst/>
          </p:spPr>
        </p:cxnSp>
        <p:cxnSp>
          <p:nvCxnSpPr>
            <p:cNvPr id="41" name="Straight Connector 40">
              <a:extLst>
                <a:ext uri="{FF2B5EF4-FFF2-40B4-BE49-F238E27FC236}">
                  <a16:creationId xmlns:a16="http://schemas.microsoft.com/office/drawing/2014/main" id="{640C53BD-7AC6-4602-B193-0787EF0435B8}"/>
                </a:ext>
              </a:extLst>
            </p:cNvPr>
            <p:cNvCxnSpPr>
              <a:cxnSpLocks/>
            </p:cNvCxnSpPr>
            <p:nvPr/>
          </p:nvCxnSpPr>
          <p:spPr>
            <a:xfrm>
              <a:off x="6537800" y="3344862"/>
              <a:ext cx="0" cy="1905000"/>
            </a:xfrm>
            <a:prstGeom prst="line">
              <a:avLst/>
            </a:prstGeom>
            <a:noFill/>
            <a:ln w="19050" cap="flat" cmpd="sng" algn="ctr">
              <a:solidFill>
                <a:srgbClr val="353535"/>
              </a:solidFill>
              <a:prstDash val="solid"/>
              <a:headEnd type="none" w="med" len="med"/>
              <a:tailEnd type="none" w="med" len="med"/>
            </a:ln>
            <a:effectLst/>
          </p:spPr>
        </p:cxnSp>
        <p:sp>
          <p:nvSpPr>
            <p:cNvPr id="42" name="Rectangle: Rounded Corners 41">
              <a:extLst>
                <a:ext uri="{FF2B5EF4-FFF2-40B4-BE49-F238E27FC236}">
                  <a16:creationId xmlns:a16="http://schemas.microsoft.com/office/drawing/2014/main" id="{5F9D2852-7777-4A3F-9F9F-8E17EB1A9CD7}"/>
                </a:ext>
              </a:extLst>
            </p:cNvPr>
            <p:cNvSpPr/>
            <p:nvPr/>
          </p:nvSpPr>
          <p:spPr bwMode="auto">
            <a:xfrm>
              <a:off x="3075008" y="4763512"/>
              <a:ext cx="1234440" cy="1234440"/>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Lifecycle Management</a:t>
              </a:r>
            </a:p>
          </p:txBody>
        </p:sp>
        <p:sp>
          <p:nvSpPr>
            <p:cNvPr id="43" name="Rectangle: Rounded Corners 42">
              <a:extLst>
                <a:ext uri="{FF2B5EF4-FFF2-40B4-BE49-F238E27FC236}">
                  <a16:creationId xmlns:a16="http://schemas.microsoft.com/office/drawing/2014/main" id="{F26DEDB5-7834-468A-9524-133D19B6EE60}"/>
                </a:ext>
              </a:extLst>
            </p:cNvPr>
            <p:cNvSpPr/>
            <p:nvPr/>
          </p:nvSpPr>
          <p:spPr bwMode="auto">
            <a:xfrm>
              <a:off x="4218220" y="2389756"/>
              <a:ext cx="955106" cy="955106"/>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Security</a:t>
              </a:r>
              <a:br>
                <a:rPr lang="en-US" sz="1200" b="0" kern="0" dirty="0">
                  <a:solidFill>
                    <a:srgbClr val="737373"/>
                  </a:solidFill>
                  <a:latin typeface="Segoe UI Semilight"/>
                  <a:ea typeface="Segoe UI" pitchFamily="34" charset="0"/>
                  <a:cs typeface="Segoe UI" pitchFamily="34" charset="0"/>
                </a:rPr>
              </a:br>
              <a:endParaRPr lang="en-US" sz="1200" b="0" kern="0" dirty="0">
                <a:solidFill>
                  <a:srgbClr val="737373"/>
                </a:solidFill>
                <a:latin typeface="Segoe UI Semilight"/>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61680107-CA3E-4CFC-B40E-DC5D671E8DB2}"/>
                </a:ext>
              </a:extLst>
            </p:cNvPr>
            <p:cNvSpPr/>
            <p:nvPr/>
          </p:nvSpPr>
          <p:spPr bwMode="auto">
            <a:xfrm>
              <a:off x="5232769" y="4843151"/>
              <a:ext cx="1234440" cy="1234440"/>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algn="r"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Business Logic &amp; Metrics</a:t>
              </a:r>
            </a:p>
          </p:txBody>
        </p:sp>
        <p:sp>
          <p:nvSpPr>
            <p:cNvPr id="45" name="Rectangle: Rounded Corners 44">
              <a:extLst>
                <a:ext uri="{FF2B5EF4-FFF2-40B4-BE49-F238E27FC236}">
                  <a16:creationId xmlns:a16="http://schemas.microsoft.com/office/drawing/2014/main" id="{5DFEB8E5-767A-4E75-B19B-88443D77F414}"/>
                </a:ext>
              </a:extLst>
            </p:cNvPr>
            <p:cNvSpPr/>
            <p:nvPr/>
          </p:nvSpPr>
          <p:spPr bwMode="auto">
            <a:xfrm>
              <a:off x="5210290" y="2718526"/>
              <a:ext cx="1234440" cy="1234440"/>
            </a:xfrm>
            <a:prstGeom prst="roundRect">
              <a:avLst/>
            </a:prstGeom>
            <a:solidFill>
              <a:srgbClr val="FFFFFF"/>
            </a:solidFill>
            <a:ln w="10795" cap="flat" cmpd="sng" algn="ctr">
              <a:solidFill>
                <a:srgbClr val="D2D2D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lvl="0" algn="r" defTabSz="932472" fontAlgn="auto">
                <a:lnSpc>
                  <a:spcPct val="90000"/>
                </a:lnSpc>
                <a:spcBef>
                  <a:spcPts val="0"/>
                </a:spcBef>
                <a:spcAft>
                  <a:spcPts val="0"/>
                </a:spcAft>
                <a:defRPr/>
              </a:pPr>
              <a:r>
                <a:rPr lang="en-US" sz="1200" b="0" kern="0" dirty="0">
                  <a:solidFill>
                    <a:srgbClr val="737373"/>
                  </a:solidFill>
                  <a:latin typeface="Segoe UI Semilight"/>
                  <a:ea typeface="Segoe UI" pitchFamily="34" charset="0"/>
                  <a:cs typeface="Segoe UI" pitchFamily="34" charset="0"/>
                </a:rPr>
                <a:t>In-Memory Cache</a:t>
              </a:r>
              <a:br>
                <a:rPr lang="en-US" sz="1200" b="0" kern="0" dirty="0">
                  <a:solidFill>
                    <a:srgbClr val="737373"/>
                  </a:solidFill>
                  <a:latin typeface="Segoe UI Semilight"/>
                  <a:ea typeface="Segoe UI" pitchFamily="34" charset="0"/>
                  <a:cs typeface="Segoe UI" pitchFamily="34" charset="0"/>
                </a:rPr>
              </a:br>
              <a:br>
                <a:rPr lang="en-US" sz="1200" b="0" kern="0" dirty="0">
                  <a:solidFill>
                    <a:srgbClr val="737373"/>
                  </a:solidFill>
                  <a:latin typeface="Segoe UI Semilight"/>
                  <a:ea typeface="Segoe UI" pitchFamily="34" charset="0"/>
                  <a:cs typeface="Segoe UI" pitchFamily="34" charset="0"/>
                </a:rPr>
              </a:br>
              <a:endParaRPr lang="en-US" sz="1200" b="0" kern="0" dirty="0">
                <a:solidFill>
                  <a:srgbClr val="737373"/>
                </a:solidFill>
                <a:latin typeface="Segoe UI Semilight"/>
                <a:ea typeface="Segoe UI" pitchFamily="34" charset="0"/>
                <a:cs typeface="Segoe UI" pitchFamily="34" charset="0"/>
              </a:endParaRPr>
            </a:p>
          </p:txBody>
        </p:sp>
        <p:pic>
          <p:nvPicPr>
            <p:cNvPr id="46" name="Picture 45">
              <a:extLst>
                <a:ext uri="{FF2B5EF4-FFF2-40B4-BE49-F238E27FC236}">
                  <a16:creationId xmlns:a16="http://schemas.microsoft.com/office/drawing/2014/main" id="{2519E3EC-D120-48AE-9DAF-434ACC3B77B4}"/>
                </a:ext>
              </a:extLst>
            </p:cNvPr>
            <p:cNvPicPr>
              <a:picLocks noChangeAspect="1"/>
            </p:cNvPicPr>
            <p:nvPr/>
          </p:nvPicPr>
          <p:blipFill>
            <a:blip r:embed="rId21"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4500782" y="2497544"/>
              <a:ext cx="365760" cy="365760"/>
            </a:xfrm>
            <a:prstGeom prst="rect">
              <a:avLst/>
            </a:prstGeom>
          </p:spPr>
        </p:pic>
        <p:pic>
          <p:nvPicPr>
            <p:cNvPr id="47" name="Picture 46">
              <a:extLst>
                <a:ext uri="{FF2B5EF4-FFF2-40B4-BE49-F238E27FC236}">
                  <a16:creationId xmlns:a16="http://schemas.microsoft.com/office/drawing/2014/main" id="{A3C9BE9D-6FAE-429F-B4FB-100BE740A2C3}"/>
                </a:ext>
              </a:extLst>
            </p:cNvPr>
            <p:cNvPicPr>
              <a:picLocks noChangeAspect="1"/>
            </p:cNvPicPr>
            <p:nvPr/>
          </p:nvPicPr>
          <p:blipFill>
            <a:blip r:embed="rId22"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5665865" y="5089807"/>
              <a:ext cx="457200" cy="457200"/>
            </a:xfrm>
            <a:prstGeom prst="rect">
              <a:avLst/>
            </a:prstGeom>
          </p:spPr>
        </p:pic>
        <p:pic>
          <p:nvPicPr>
            <p:cNvPr id="48" name="Picture 47">
              <a:extLst>
                <a:ext uri="{FF2B5EF4-FFF2-40B4-BE49-F238E27FC236}">
                  <a16:creationId xmlns:a16="http://schemas.microsoft.com/office/drawing/2014/main" id="{31A6E42B-FD19-40DE-B6CD-31F330338348}"/>
                </a:ext>
              </a:extLst>
            </p:cNvPr>
            <p:cNvPicPr>
              <a:picLocks noChangeAspect="1"/>
            </p:cNvPicPr>
            <p:nvPr/>
          </p:nvPicPr>
          <p:blipFill>
            <a:blip r:embed="rId2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3462871" y="5101821"/>
              <a:ext cx="365760" cy="365760"/>
            </a:xfrm>
            <a:prstGeom prst="rect">
              <a:avLst/>
            </a:prstGeom>
          </p:spPr>
        </p:pic>
        <p:pic>
          <p:nvPicPr>
            <p:cNvPr id="49" name="Picture 2" descr="C:\Users\Sidne\AppData\Local\Temp\SNAGHTML61ee2630.PNG">
              <a:extLst>
                <a:ext uri="{FF2B5EF4-FFF2-40B4-BE49-F238E27FC236}">
                  <a16:creationId xmlns:a16="http://schemas.microsoft.com/office/drawing/2014/main" id="{35305E88-8C06-40DF-8616-8D93FDBDF5A9}"/>
                </a:ext>
              </a:extLst>
            </p:cNvPr>
            <p:cNvPicPr>
              <a:picLocks noChangeAspect="1" noChangeArrowheads="1"/>
            </p:cNvPicPr>
            <p:nvPr/>
          </p:nvPicPr>
          <p:blipFill>
            <a:blip r:embed="rId24"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5688725" y="2782351"/>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FEE3F846-732F-4C86-8D35-CD0246CC2295}"/>
                </a:ext>
              </a:extLst>
            </p:cNvPr>
            <p:cNvPicPr>
              <a:picLocks noChangeAspect="1"/>
            </p:cNvPicPr>
            <p:nvPr/>
          </p:nvPicPr>
          <p:blipFill>
            <a:blip r:embed="rId25"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3394457" y="3193831"/>
              <a:ext cx="365760" cy="365760"/>
            </a:xfrm>
            <a:prstGeom prst="rect">
              <a:avLst/>
            </a:prstGeom>
          </p:spPr>
        </p:pic>
        <p:grpSp>
          <p:nvGrpSpPr>
            <p:cNvPr id="51" name="Group 50">
              <a:extLst>
                <a:ext uri="{FF2B5EF4-FFF2-40B4-BE49-F238E27FC236}">
                  <a16:creationId xmlns:a16="http://schemas.microsoft.com/office/drawing/2014/main" id="{B9C25893-761A-49E2-BDC9-E839F8059C5B}"/>
                </a:ext>
              </a:extLst>
            </p:cNvPr>
            <p:cNvGrpSpPr/>
            <p:nvPr/>
          </p:nvGrpSpPr>
          <p:grpSpPr>
            <a:xfrm>
              <a:off x="2507509" y="2371190"/>
              <a:ext cx="4516467" cy="3492426"/>
              <a:chOff x="2507509" y="2371190"/>
              <a:chExt cx="4516467" cy="3492426"/>
            </a:xfrm>
          </p:grpSpPr>
          <p:pic>
            <p:nvPicPr>
              <p:cNvPr id="52" name="Graphic 51">
                <a:extLst>
                  <a:ext uri="{FF2B5EF4-FFF2-40B4-BE49-F238E27FC236}">
                    <a16:creationId xmlns:a16="http://schemas.microsoft.com/office/drawing/2014/main" id="{ABBA044A-DA65-4C06-BEE7-C8DE7C4ACAC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07509" y="2371190"/>
                <a:ext cx="4516467" cy="3492426"/>
              </a:xfrm>
              <a:prstGeom prst="rect">
                <a:avLst/>
              </a:prstGeom>
            </p:spPr>
          </p:pic>
          <p:pic>
            <p:nvPicPr>
              <p:cNvPr id="53" name="Graphic 52">
                <a:extLst>
                  <a:ext uri="{FF2B5EF4-FFF2-40B4-BE49-F238E27FC236}">
                    <a16:creationId xmlns:a16="http://schemas.microsoft.com/office/drawing/2014/main" id="{38DF6B2C-72A9-48B9-A4A1-AD4D24E5E9F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467084" y="3862415"/>
                <a:ext cx="697999" cy="698485"/>
              </a:xfrm>
              <a:prstGeom prst="rect">
                <a:avLst/>
              </a:prstGeom>
            </p:spPr>
          </p:pic>
          <p:sp>
            <p:nvSpPr>
              <p:cNvPr id="54" name="TextBox 53">
                <a:extLst>
                  <a:ext uri="{FF2B5EF4-FFF2-40B4-BE49-F238E27FC236}">
                    <a16:creationId xmlns:a16="http://schemas.microsoft.com/office/drawing/2014/main" id="{DDF01F01-BAB6-48F8-B41C-3EE3E2969102}"/>
                  </a:ext>
                </a:extLst>
              </p:cNvPr>
              <p:cNvSpPr txBox="1"/>
              <p:nvPr/>
            </p:nvSpPr>
            <p:spPr>
              <a:xfrm>
                <a:off x="3447642" y="4495246"/>
                <a:ext cx="2658228" cy="544765"/>
              </a:xfrm>
              <a:prstGeom prst="rect">
                <a:avLst/>
              </a:prstGeom>
              <a:noFill/>
            </p:spPr>
            <p:txBody>
              <a:bodyPr wrap="none" lIns="182880" tIns="146304" rIns="182880" bIns="146304" rtlCol="0">
                <a:spAutoFit/>
              </a:bodyPr>
              <a:lstStyle/>
              <a:p>
                <a:pPr lvl="0" defTabSz="932742" fontAlgn="auto">
                  <a:lnSpc>
                    <a:spcPct val="90000"/>
                  </a:lnSpc>
                  <a:spcBef>
                    <a:spcPts val="0"/>
                  </a:spcBef>
                  <a:spcAft>
                    <a:spcPts val="600"/>
                  </a:spcAft>
                </a:pPr>
                <a:r>
                  <a:rPr lang="en-US" b="0" dirty="0">
                    <a:solidFill>
                      <a:srgbClr val="FFFFFF"/>
                    </a:solidFill>
                    <a:latin typeface="Segoe UI Semilight"/>
                  </a:rPr>
                  <a:t>Azure Analysis Services</a:t>
                </a:r>
              </a:p>
            </p:txBody>
          </p:sp>
        </p:grpSp>
      </p:grpSp>
      <p:sp>
        <p:nvSpPr>
          <p:cNvPr id="55" name="TextBox 54">
            <a:extLst>
              <a:ext uri="{FF2B5EF4-FFF2-40B4-BE49-F238E27FC236}">
                <a16:creationId xmlns:a16="http://schemas.microsoft.com/office/drawing/2014/main" id="{82520B4A-A54C-4F30-B84F-A0DD1950A099}"/>
              </a:ext>
            </a:extLst>
          </p:cNvPr>
          <p:cNvSpPr txBox="1"/>
          <p:nvPr/>
        </p:nvSpPr>
        <p:spPr>
          <a:xfrm>
            <a:off x="222422" y="6301946"/>
            <a:ext cx="955589" cy="369332"/>
          </a:xfrm>
          <a:prstGeom prst="rect">
            <a:avLst/>
          </a:prstGeom>
          <a:noFill/>
        </p:spPr>
        <p:txBody>
          <a:bodyPr wrap="square" rtlCol="0">
            <a:spAutoFit/>
          </a:bodyPr>
          <a:lstStyle/>
          <a:p>
            <a:r>
              <a:rPr lang="en-US" dirty="0"/>
              <a:t>7-15</a:t>
            </a:r>
          </a:p>
        </p:txBody>
      </p:sp>
    </p:spTree>
    <p:extLst>
      <p:ext uri="{BB962C8B-B14F-4D97-AF65-F5344CB8AC3E}">
        <p14:creationId xmlns:p14="http://schemas.microsoft.com/office/powerpoint/2010/main" val="20402082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457-3DFC-44AC-A202-D3B52382B665}"/>
              </a:ext>
            </a:extLst>
          </p:cNvPr>
          <p:cNvSpPr>
            <a:spLocks noGrp="1"/>
          </p:cNvSpPr>
          <p:nvPr>
            <p:ph type="title"/>
          </p:nvPr>
        </p:nvSpPr>
        <p:spPr/>
        <p:txBody>
          <a:bodyPr/>
          <a:lstStyle/>
          <a:p>
            <a:r>
              <a:rPr lang="en-US" dirty="0"/>
              <a:t>HDInsight</a:t>
            </a:r>
          </a:p>
        </p:txBody>
      </p:sp>
      <p:sp>
        <p:nvSpPr>
          <p:cNvPr id="4" name="Content Placeholder 2">
            <a:extLst>
              <a:ext uri="{FF2B5EF4-FFF2-40B4-BE49-F238E27FC236}">
                <a16:creationId xmlns:a16="http://schemas.microsoft.com/office/drawing/2014/main" id="{AD57465B-4999-4F8C-BCA5-F5854F88C4E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Three Core Focuses:</a:t>
            </a:r>
          </a:p>
          <a:p>
            <a:pPr lvl="1"/>
            <a:r>
              <a:rPr lang="en-US" kern="0" dirty="0">
                <a:solidFill>
                  <a:srgbClr val="000000"/>
                </a:solidFill>
              </a:rPr>
              <a:t>Elastic:</a:t>
            </a:r>
          </a:p>
          <a:p>
            <a:pPr lvl="2"/>
            <a:r>
              <a:rPr lang="en-US" b="0" kern="0" dirty="0">
                <a:solidFill>
                  <a:srgbClr val="000000"/>
                </a:solidFill>
              </a:rPr>
              <a:t>Store any type of data you like (structured or unstructured)</a:t>
            </a:r>
          </a:p>
          <a:p>
            <a:pPr lvl="2"/>
            <a:r>
              <a:rPr lang="en-US" b="0" kern="0" dirty="0">
                <a:solidFill>
                  <a:srgbClr val="000000"/>
                </a:solidFill>
              </a:rPr>
              <a:t>Store when or how you like</a:t>
            </a:r>
          </a:p>
          <a:p>
            <a:pPr lvl="1"/>
            <a:r>
              <a:rPr lang="en-US" kern="0" dirty="0">
                <a:solidFill>
                  <a:srgbClr val="000000"/>
                </a:solidFill>
              </a:rPr>
              <a:t>Simple:</a:t>
            </a:r>
          </a:p>
          <a:p>
            <a:pPr lvl="2"/>
            <a:r>
              <a:rPr lang="en-US" b="0" kern="0" dirty="0">
                <a:solidFill>
                  <a:srgbClr val="000000"/>
                </a:solidFill>
              </a:rPr>
              <a:t>You should be able to create a Hadoop cluster in three minutes</a:t>
            </a:r>
          </a:p>
          <a:p>
            <a:pPr lvl="1"/>
            <a:r>
              <a:rPr lang="en-US" kern="0" dirty="0">
                <a:solidFill>
                  <a:srgbClr val="000000"/>
                </a:solidFill>
              </a:rPr>
              <a:t>Secure:</a:t>
            </a:r>
          </a:p>
          <a:p>
            <a:pPr lvl="2"/>
            <a:r>
              <a:rPr lang="en-US" b="0" kern="0" dirty="0">
                <a:solidFill>
                  <a:srgbClr val="000000"/>
                </a:solidFill>
              </a:rPr>
              <a:t>Instances are isolated by default</a:t>
            </a:r>
          </a:p>
          <a:p>
            <a:pPr lvl="2"/>
            <a:r>
              <a:rPr lang="en-US" b="0" kern="0" dirty="0">
                <a:solidFill>
                  <a:srgbClr val="000000"/>
                </a:solidFill>
              </a:rPr>
              <a:t>Built-on top of Azure Storage and Azure IaaS which both have well-known security best practices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9DEED091-26FE-4103-80BE-8A3666F8736A}"/>
              </a:ext>
            </a:extLst>
          </p:cNvPr>
          <p:cNvSpPr txBox="1"/>
          <p:nvPr/>
        </p:nvSpPr>
        <p:spPr>
          <a:xfrm>
            <a:off x="222422" y="6301946"/>
            <a:ext cx="955589" cy="369332"/>
          </a:xfrm>
          <a:prstGeom prst="rect">
            <a:avLst/>
          </a:prstGeom>
          <a:noFill/>
        </p:spPr>
        <p:txBody>
          <a:bodyPr wrap="square" rtlCol="0">
            <a:spAutoFit/>
          </a:bodyPr>
          <a:lstStyle/>
          <a:p>
            <a:r>
              <a:rPr lang="en-US" dirty="0"/>
              <a:t>7-15</a:t>
            </a:r>
          </a:p>
        </p:txBody>
      </p:sp>
    </p:spTree>
    <p:extLst>
      <p:ext uri="{BB962C8B-B14F-4D97-AF65-F5344CB8AC3E}">
        <p14:creationId xmlns:p14="http://schemas.microsoft.com/office/powerpoint/2010/main" val="3515490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1958-F5F8-4B0B-9A1D-6DC8E07F5BBE}"/>
              </a:ext>
            </a:extLst>
          </p:cNvPr>
          <p:cNvSpPr>
            <a:spLocks noGrp="1"/>
          </p:cNvSpPr>
          <p:nvPr>
            <p:ph type="title"/>
          </p:nvPr>
        </p:nvSpPr>
        <p:spPr/>
        <p:txBody>
          <a:bodyPr/>
          <a:lstStyle/>
          <a:p>
            <a:r>
              <a:rPr lang="en-US" dirty="0"/>
              <a:t>HDInsight</a:t>
            </a:r>
          </a:p>
        </p:txBody>
      </p:sp>
      <p:sp>
        <p:nvSpPr>
          <p:cNvPr id="4" name="Content Placeholder 2">
            <a:extLst>
              <a:ext uri="{FF2B5EF4-FFF2-40B4-BE49-F238E27FC236}">
                <a16:creationId xmlns:a16="http://schemas.microsoft.com/office/drawing/2014/main" id="{CCA9E654-91C3-41F0-A569-7B91FB7B8320}"/>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Build your solutions on Hadoop:</a:t>
            </a:r>
          </a:p>
          <a:p>
            <a:pPr lvl="1"/>
            <a:r>
              <a:rPr lang="en-US" b="0" kern="0" dirty="0">
                <a:solidFill>
                  <a:srgbClr val="000000"/>
                </a:solidFill>
              </a:rPr>
              <a:t>Storage + proliferation of compute models for data processing at scale</a:t>
            </a:r>
          </a:p>
          <a:p>
            <a:pPr lvl="1"/>
            <a:r>
              <a:rPr lang="en-US" b="0" kern="0" dirty="0">
                <a:solidFill>
                  <a:srgbClr val="000000"/>
                </a:solidFill>
              </a:rPr>
              <a:t>Began life as an open source implementation of Google’s Map/Reduce and GFS papers</a:t>
            </a:r>
          </a:p>
          <a:p>
            <a:pPr lvl="1"/>
            <a:r>
              <a:rPr lang="en-US" b="0" kern="0" dirty="0">
                <a:solidFill>
                  <a:srgbClr val="000000"/>
                </a:solidFill>
              </a:rPr>
              <a:t>In use at many major web companies at massive scale (1000s of node, PB’s of storage)</a:t>
            </a:r>
          </a:p>
          <a:p>
            <a:pPr lvl="0"/>
            <a:endParaRPr lang="en-US" b="0" kern="0" dirty="0">
              <a:solidFill>
                <a:srgbClr val="000000"/>
              </a:solidFill>
            </a:endParaRPr>
          </a:p>
          <a:p>
            <a:pPr lvl="0"/>
            <a:endParaRPr lang="en-US" b="0" kern="0" dirty="0">
              <a:solidFill>
                <a:srgbClr val="000000"/>
              </a:solidFill>
            </a:endParaRPr>
          </a:p>
          <a:p>
            <a:pPr lvl="0"/>
            <a:endParaRPr lang="en-US" b="0" kern="0" dirty="0">
              <a:solidFill>
                <a:srgbClr val="000000"/>
              </a:solidFill>
            </a:endParaRPr>
          </a:p>
        </p:txBody>
      </p:sp>
      <p:sp>
        <p:nvSpPr>
          <p:cNvPr id="5" name="TextBox 4">
            <a:extLst>
              <a:ext uri="{FF2B5EF4-FFF2-40B4-BE49-F238E27FC236}">
                <a16:creationId xmlns:a16="http://schemas.microsoft.com/office/drawing/2014/main" id="{F1A56563-BC8F-41C1-A658-20E805327A34}"/>
              </a:ext>
            </a:extLst>
          </p:cNvPr>
          <p:cNvSpPr txBox="1"/>
          <p:nvPr/>
        </p:nvSpPr>
        <p:spPr>
          <a:xfrm>
            <a:off x="222422" y="6301946"/>
            <a:ext cx="955589" cy="369332"/>
          </a:xfrm>
          <a:prstGeom prst="rect">
            <a:avLst/>
          </a:prstGeom>
          <a:noFill/>
        </p:spPr>
        <p:txBody>
          <a:bodyPr wrap="square" rtlCol="0">
            <a:spAutoFit/>
          </a:bodyPr>
          <a:lstStyle/>
          <a:p>
            <a:r>
              <a:rPr lang="en-US" dirty="0"/>
              <a:t>7-15</a:t>
            </a:r>
          </a:p>
        </p:txBody>
      </p:sp>
    </p:spTree>
    <p:extLst>
      <p:ext uri="{BB962C8B-B14F-4D97-AF65-F5344CB8AC3E}">
        <p14:creationId xmlns:p14="http://schemas.microsoft.com/office/powerpoint/2010/main" val="13345079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2526-B406-488D-8E1B-DA36BB36567D}"/>
              </a:ext>
            </a:extLst>
          </p:cNvPr>
          <p:cNvSpPr>
            <a:spLocks noGrp="1"/>
          </p:cNvSpPr>
          <p:nvPr>
            <p:ph type="title"/>
          </p:nvPr>
        </p:nvSpPr>
        <p:spPr/>
        <p:txBody>
          <a:bodyPr/>
          <a:lstStyle/>
          <a:p>
            <a:r>
              <a:rPr lang="en-US" dirty="0"/>
              <a:t>HDInsight</a:t>
            </a:r>
          </a:p>
        </p:txBody>
      </p:sp>
      <p:grpSp>
        <p:nvGrpSpPr>
          <p:cNvPr id="3" name="Group 2" descr="HDInsight conceptually">
            <a:extLst>
              <a:ext uri="{FF2B5EF4-FFF2-40B4-BE49-F238E27FC236}">
                <a16:creationId xmlns:a16="http://schemas.microsoft.com/office/drawing/2014/main" id="{28E62A21-AD78-4614-8A12-2F4219ABC370}"/>
              </a:ext>
            </a:extLst>
          </p:cNvPr>
          <p:cNvGrpSpPr/>
          <p:nvPr/>
        </p:nvGrpSpPr>
        <p:grpSpPr>
          <a:xfrm>
            <a:off x="458788" y="1021215"/>
            <a:ext cx="8360587" cy="5447847"/>
            <a:chOff x="458788" y="1021215"/>
            <a:chExt cx="8360587" cy="5447847"/>
          </a:xfrm>
        </p:grpSpPr>
        <p:sp>
          <p:nvSpPr>
            <p:cNvPr id="4" name="Content Placeholder 2">
              <a:extLst>
                <a:ext uri="{FF2B5EF4-FFF2-40B4-BE49-F238E27FC236}">
                  <a16:creationId xmlns:a16="http://schemas.microsoft.com/office/drawing/2014/main" id="{65097E86-17B1-44D0-A6EE-88CB64A96CEF}"/>
                </a:ext>
              </a:extLst>
            </p:cNvPr>
            <p:cNvSpPr txBox="1">
              <a:spLocks/>
            </p:cNvSpPr>
            <p:nvPr/>
          </p:nvSpPr>
          <p:spPr>
            <a:xfrm>
              <a:off x="458788" y="1021215"/>
              <a:ext cx="8119156" cy="52703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Big data processing on top of Azure Storage</a:t>
              </a:r>
            </a:p>
            <a:p>
              <a:pPr marL="0" lvl="0" indent="0" algn="ctr">
                <a:buNone/>
              </a:pPr>
              <a:endParaRPr lang="en-US" b="0" kern="0" dirty="0">
                <a:solidFill>
                  <a:srgbClr val="000000"/>
                </a:solidFill>
              </a:endParaRPr>
            </a:p>
          </p:txBody>
        </p:sp>
        <p:grpSp>
          <p:nvGrpSpPr>
            <p:cNvPr id="5" name="Group 4">
              <a:extLst>
                <a:ext uri="{FF2B5EF4-FFF2-40B4-BE49-F238E27FC236}">
                  <a16:creationId xmlns:a16="http://schemas.microsoft.com/office/drawing/2014/main" id="{9E599BAF-416F-4073-AFDD-1F879F530FC6}"/>
                </a:ext>
              </a:extLst>
            </p:cNvPr>
            <p:cNvGrpSpPr/>
            <p:nvPr/>
          </p:nvGrpSpPr>
          <p:grpSpPr>
            <a:xfrm>
              <a:off x="548481" y="3124808"/>
              <a:ext cx="618732" cy="3287180"/>
              <a:chOff x="405664" y="1820862"/>
              <a:chExt cx="790221" cy="4198265"/>
            </a:xfrm>
          </p:grpSpPr>
          <p:sp>
            <p:nvSpPr>
              <p:cNvPr id="6" name="Freeform 107">
                <a:extLst>
                  <a:ext uri="{FF2B5EF4-FFF2-40B4-BE49-F238E27FC236}">
                    <a16:creationId xmlns:a16="http://schemas.microsoft.com/office/drawing/2014/main" id="{257BEFA5-1BF1-480B-9EFF-8A34F08763BE}"/>
                  </a:ext>
                </a:extLst>
              </p:cNvPr>
              <p:cNvSpPr>
                <a:spLocks noEditPoints="1"/>
              </p:cNvSpPr>
              <p:nvPr/>
            </p:nvSpPr>
            <p:spPr bwMode="black">
              <a:xfrm>
                <a:off x="676660" y="2634152"/>
                <a:ext cx="512356" cy="357384"/>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7" name="Freeform 128">
                <a:extLst>
                  <a:ext uri="{FF2B5EF4-FFF2-40B4-BE49-F238E27FC236}">
                    <a16:creationId xmlns:a16="http://schemas.microsoft.com/office/drawing/2014/main" id="{0D53B1A7-F787-40B0-82CE-F1BBFE541219}"/>
                  </a:ext>
                </a:extLst>
              </p:cNvPr>
              <p:cNvSpPr>
                <a:spLocks noEditPoints="1"/>
              </p:cNvSpPr>
              <p:nvPr/>
            </p:nvSpPr>
            <p:spPr bwMode="black">
              <a:xfrm>
                <a:off x="761063" y="3241183"/>
                <a:ext cx="370036" cy="325755"/>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8" name="Freeform 132">
                <a:extLst>
                  <a:ext uri="{FF2B5EF4-FFF2-40B4-BE49-F238E27FC236}">
                    <a16:creationId xmlns:a16="http://schemas.microsoft.com/office/drawing/2014/main" id="{FE08F3D6-A12F-422D-9F80-0F11D491F019}"/>
                  </a:ext>
                </a:extLst>
              </p:cNvPr>
              <p:cNvSpPr>
                <a:spLocks noEditPoints="1"/>
              </p:cNvSpPr>
              <p:nvPr/>
            </p:nvSpPr>
            <p:spPr bwMode="black">
              <a:xfrm>
                <a:off x="804748" y="4606922"/>
                <a:ext cx="256179" cy="417476"/>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grpSp>
            <p:nvGrpSpPr>
              <p:cNvPr id="9" name="Group 8">
                <a:extLst>
                  <a:ext uri="{FF2B5EF4-FFF2-40B4-BE49-F238E27FC236}">
                    <a16:creationId xmlns:a16="http://schemas.microsoft.com/office/drawing/2014/main" id="{25486A5F-0605-4842-B7FA-E03838B94225}"/>
                  </a:ext>
                </a:extLst>
              </p:cNvPr>
              <p:cNvGrpSpPr/>
              <p:nvPr/>
            </p:nvGrpSpPr>
            <p:grpSpPr>
              <a:xfrm>
                <a:off x="655637" y="1820862"/>
                <a:ext cx="533379" cy="507872"/>
                <a:chOff x="655637" y="1820862"/>
                <a:chExt cx="533379" cy="507872"/>
              </a:xfrm>
            </p:grpSpPr>
            <p:sp>
              <p:nvSpPr>
                <p:cNvPr id="17" name="Freeform 104">
                  <a:extLst>
                    <a:ext uri="{FF2B5EF4-FFF2-40B4-BE49-F238E27FC236}">
                      <a16:creationId xmlns:a16="http://schemas.microsoft.com/office/drawing/2014/main" id="{F375A553-CCF6-4FFA-8EC3-AA61A420574F}"/>
                    </a:ext>
                  </a:extLst>
                </p:cNvPr>
                <p:cNvSpPr>
                  <a:spLocks noEditPoints="1"/>
                </p:cNvSpPr>
                <p:nvPr/>
              </p:nvSpPr>
              <p:spPr bwMode="black">
                <a:xfrm>
                  <a:off x="655637" y="1820862"/>
                  <a:ext cx="319430" cy="31943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18" name="Freeform 104">
                  <a:extLst>
                    <a:ext uri="{FF2B5EF4-FFF2-40B4-BE49-F238E27FC236}">
                      <a16:creationId xmlns:a16="http://schemas.microsoft.com/office/drawing/2014/main" id="{CCAFA5E8-C1F1-405D-87A5-6194AA087679}"/>
                    </a:ext>
                  </a:extLst>
                </p:cNvPr>
                <p:cNvSpPr>
                  <a:spLocks noEditPoints="1"/>
                </p:cNvSpPr>
                <p:nvPr/>
              </p:nvSpPr>
              <p:spPr bwMode="black">
                <a:xfrm>
                  <a:off x="869586" y="2009304"/>
                  <a:ext cx="319430" cy="31943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grpSp>
          <p:grpSp>
            <p:nvGrpSpPr>
              <p:cNvPr id="10" name="Group 9">
                <a:extLst>
                  <a:ext uri="{FF2B5EF4-FFF2-40B4-BE49-F238E27FC236}">
                    <a16:creationId xmlns:a16="http://schemas.microsoft.com/office/drawing/2014/main" id="{D60BA62A-3A59-46F9-9A1C-029C55F05CAA}"/>
                  </a:ext>
                </a:extLst>
              </p:cNvPr>
              <p:cNvGrpSpPr/>
              <p:nvPr/>
            </p:nvGrpSpPr>
            <p:grpSpPr>
              <a:xfrm>
                <a:off x="405664" y="3562370"/>
                <a:ext cx="745281" cy="621467"/>
                <a:chOff x="405664" y="3562370"/>
                <a:chExt cx="745281" cy="621467"/>
              </a:xfrm>
            </p:grpSpPr>
            <p:sp>
              <p:nvSpPr>
                <p:cNvPr id="15" name="Freeform 82">
                  <a:extLst>
                    <a:ext uri="{FF2B5EF4-FFF2-40B4-BE49-F238E27FC236}">
                      <a16:creationId xmlns:a16="http://schemas.microsoft.com/office/drawing/2014/main" id="{61390F4C-17B7-4E16-8876-A48F339442C3}"/>
                    </a:ext>
                  </a:extLst>
                </p:cNvPr>
                <p:cNvSpPr>
                  <a:spLocks noEditPoints="1"/>
                </p:cNvSpPr>
                <p:nvPr/>
              </p:nvSpPr>
              <p:spPr bwMode="black">
                <a:xfrm>
                  <a:off x="521568" y="3655671"/>
                  <a:ext cx="629377" cy="528166"/>
                </a:xfrm>
                <a:custGeom>
                  <a:avLst/>
                  <a:gdLst>
                    <a:gd name="T0" fmla="*/ 52 w 120"/>
                    <a:gd name="T1" fmla="*/ 6 h 101"/>
                    <a:gd name="T2" fmla="*/ 23 w 120"/>
                    <a:gd name="T3" fmla="*/ 48 h 101"/>
                    <a:gd name="T4" fmla="*/ 0 w 120"/>
                    <a:gd name="T5" fmla="*/ 29 h 101"/>
                    <a:gd name="T6" fmla="*/ 7 w 120"/>
                    <a:gd name="T7" fmla="*/ 21 h 101"/>
                    <a:gd name="T8" fmla="*/ 21 w 120"/>
                    <a:gd name="T9" fmla="*/ 33 h 101"/>
                    <a:gd name="T10" fmla="*/ 43 w 120"/>
                    <a:gd name="T11" fmla="*/ 0 h 101"/>
                    <a:gd name="T12" fmla="*/ 52 w 120"/>
                    <a:gd name="T13" fmla="*/ 6 h 101"/>
                    <a:gd name="T14" fmla="*/ 118 w 120"/>
                    <a:gd name="T15" fmla="*/ 44 h 101"/>
                    <a:gd name="T16" fmla="*/ 117 w 120"/>
                    <a:gd name="T17" fmla="*/ 44 h 101"/>
                    <a:gd name="T18" fmla="*/ 108 w 120"/>
                    <a:gd name="T19" fmla="*/ 44 h 101"/>
                    <a:gd name="T20" fmla="*/ 107 w 120"/>
                    <a:gd name="T21" fmla="*/ 44 h 101"/>
                    <a:gd name="T22" fmla="*/ 105 w 120"/>
                    <a:gd name="T23" fmla="*/ 44 h 101"/>
                    <a:gd name="T24" fmla="*/ 103 w 120"/>
                    <a:gd name="T25" fmla="*/ 52 h 101"/>
                    <a:gd name="T26" fmla="*/ 56 w 120"/>
                    <a:gd name="T27" fmla="*/ 52 h 101"/>
                    <a:gd name="T28" fmla="*/ 53 w 120"/>
                    <a:gd name="T29" fmla="*/ 52 h 101"/>
                    <a:gd name="T30" fmla="*/ 50 w 120"/>
                    <a:gd name="T31" fmla="*/ 52 h 101"/>
                    <a:gd name="T32" fmla="*/ 51 w 120"/>
                    <a:gd name="T33" fmla="*/ 55 h 101"/>
                    <a:gd name="T34" fmla="*/ 51 w 120"/>
                    <a:gd name="T35" fmla="*/ 55 h 101"/>
                    <a:gd name="T36" fmla="*/ 56 w 120"/>
                    <a:gd name="T37" fmla="*/ 80 h 101"/>
                    <a:gd name="T38" fmla="*/ 57 w 120"/>
                    <a:gd name="T39" fmla="*/ 81 h 101"/>
                    <a:gd name="T40" fmla="*/ 57 w 120"/>
                    <a:gd name="T41" fmla="*/ 82 h 101"/>
                    <a:gd name="T42" fmla="*/ 59 w 120"/>
                    <a:gd name="T43" fmla="*/ 82 h 101"/>
                    <a:gd name="T44" fmla="*/ 59 w 120"/>
                    <a:gd name="T45" fmla="*/ 82 h 101"/>
                    <a:gd name="T46" fmla="*/ 96 w 120"/>
                    <a:gd name="T47" fmla="*/ 82 h 101"/>
                    <a:gd name="T48" fmla="*/ 95 w 120"/>
                    <a:gd name="T49" fmla="*/ 87 h 101"/>
                    <a:gd name="T50" fmla="*/ 56 w 120"/>
                    <a:gd name="T51" fmla="*/ 87 h 101"/>
                    <a:gd name="T52" fmla="*/ 55 w 120"/>
                    <a:gd name="T53" fmla="*/ 87 h 101"/>
                    <a:gd name="T54" fmla="*/ 53 w 120"/>
                    <a:gd name="T55" fmla="*/ 87 h 101"/>
                    <a:gd name="T56" fmla="*/ 53 w 120"/>
                    <a:gd name="T57" fmla="*/ 92 h 101"/>
                    <a:gd name="T58" fmla="*/ 55 w 120"/>
                    <a:gd name="T59" fmla="*/ 92 h 101"/>
                    <a:gd name="T60" fmla="*/ 55 w 120"/>
                    <a:gd name="T61" fmla="*/ 92 h 101"/>
                    <a:gd name="T62" fmla="*/ 59 w 120"/>
                    <a:gd name="T63" fmla="*/ 92 h 101"/>
                    <a:gd name="T64" fmla="*/ 58 w 120"/>
                    <a:gd name="T65" fmla="*/ 95 h 101"/>
                    <a:gd name="T66" fmla="*/ 64 w 120"/>
                    <a:gd name="T67" fmla="*/ 101 h 101"/>
                    <a:gd name="T68" fmla="*/ 69 w 120"/>
                    <a:gd name="T69" fmla="*/ 95 h 101"/>
                    <a:gd name="T70" fmla="*/ 68 w 120"/>
                    <a:gd name="T71" fmla="*/ 92 h 101"/>
                    <a:gd name="T72" fmla="*/ 91 w 120"/>
                    <a:gd name="T73" fmla="*/ 92 h 101"/>
                    <a:gd name="T74" fmla="*/ 89 w 120"/>
                    <a:gd name="T75" fmla="*/ 95 h 101"/>
                    <a:gd name="T76" fmla="*/ 95 w 120"/>
                    <a:gd name="T77" fmla="*/ 101 h 101"/>
                    <a:gd name="T78" fmla="*/ 100 w 120"/>
                    <a:gd name="T79" fmla="*/ 95 h 101"/>
                    <a:gd name="T80" fmla="*/ 99 w 120"/>
                    <a:gd name="T81" fmla="*/ 91 h 101"/>
                    <a:gd name="T82" fmla="*/ 99 w 120"/>
                    <a:gd name="T83" fmla="*/ 90 h 101"/>
                    <a:gd name="T84" fmla="*/ 101 w 120"/>
                    <a:gd name="T85" fmla="*/ 80 h 101"/>
                    <a:gd name="T86" fmla="*/ 109 w 120"/>
                    <a:gd name="T87" fmla="*/ 48 h 101"/>
                    <a:gd name="T88" fmla="*/ 117 w 120"/>
                    <a:gd name="T89" fmla="*/ 48 h 101"/>
                    <a:gd name="T90" fmla="*/ 118 w 120"/>
                    <a:gd name="T91" fmla="*/ 48 h 101"/>
                    <a:gd name="T92" fmla="*/ 120 w 120"/>
                    <a:gd name="T93" fmla="*/ 48 h 101"/>
                    <a:gd name="T94" fmla="*/ 120 w 120"/>
                    <a:gd name="T95" fmla="*/ 44 h 101"/>
                    <a:gd name="T96" fmla="*/ 118 w 120"/>
                    <a:gd name="T97"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01">
                      <a:moveTo>
                        <a:pt x="52" y="6"/>
                      </a:moveTo>
                      <a:cubicBezTo>
                        <a:pt x="23" y="48"/>
                        <a:pt x="23" y="48"/>
                        <a:pt x="23" y="48"/>
                      </a:cubicBezTo>
                      <a:cubicBezTo>
                        <a:pt x="0" y="29"/>
                        <a:pt x="0" y="29"/>
                        <a:pt x="0" y="29"/>
                      </a:cubicBezTo>
                      <a:cubicBezTo>
                        <a:pt x="7" y="21"/>
                        <a:pt x="7" y="21"/>
                        <a:pt x="7" y="21"/>
                      </a:cubicBezTo>
                      <a:cubicBezTo>
                        <a:pt x="21" y="33"/>
                        <a:pt x="21" y="33"/>
                        <a:pt x="21" y="33"/>
                      </a:cubicBezTo>
                      <a:cubicBezTo>
                        <a:pt x="43" y="0"/>
                        <a:pt x="43" y="0"/>
                        <a:pt x="43" y="0"/>
                      </a:cubicBezTo>
                      <a:lnTo>
                        <a:pt x="52" y="6"/>
                      </a:lnTo>
                      <a:close/>
                      <a:moveTo>
                        <a:pt x="118" y="44"/>
                      </a:moveTo>
                      <a:cubicBezTo>
                        <a:pt x="117" y="44"/>
                        <a:pt x="117" y="44"/>
                        <a:pt x="117" y="44"/>
                      </a:cubicBezTo>
                      <a:cubicBezTo>
                        <a:pt x="108" y="44"/>
                        <a:pt x="108" y="44"/>
                        <a:pt x="108" y="44"/>
                      </a:cubicBezTo>
                      <a:cubicBezTo>
                        <a:pt x="107" y="44"/>
                        <a:pt x="107" y="44"/>
                        <a:pt x="107" y="44"/>
                      </a:cubicBezTo>
                      <a:cubicBezTo>
                        <a:pt x="105" y="44"/>
                        <a:pt x="105" y="44"/>
                        <a:pt x="105" y="44"/>
                      </a:cubicBezTo>
                      <a:cubicBezTo>
                        <a:pt x="103" y="52"/>
                        <a:pt x="103" y="52"/>
                        <a:pt x="103" y="52"/>
                      </a:cubicBezTo>
                      <a:cubicBezTo>
                        <a:pt x="56" y="52"/>
                        <a:pt x="56" y="52"/>
                        <a:pt x="56" y="52"/>
                      </a:cubicBezTo>
                      <a:cubicBezTo>
                        <a:pt x="53" y="52"/>
                        <a:pt x="53" y="52"/>
                        <a:pt x="53" y="52"/>
                      </a:cubicBezTo>
                      <a:cubicBezTo>
                        <a:pt x="50" y="52"/>
                        <a:pt x="50" y="52"/>
                        <a:pt x="50" y="52"/>
                      </a:cubicBezTo>
                      <a:cubicBezTo>
                        <a:pt x="51" y="55"/>
                        <a:pt x="51" y="55"/>
                        <a:pt x="51" y="55"/>
                      </a:cubicBezTo>
                      <a:cubicBezTo>
                        <a:pt x="51" y="55"/>
                        <a:pt x="51" y="55"/>
                        <a:pt x="51" y="55"/>
                      </a:cubicBezTo>
                      <a:cubicBezTo>
                        <a:pt x="56" y="80"/>
                        <a:pt x="56" y="80"/>
                        <a:pt x="56" y="80"/>
                      </a:cubicBezTo>
                      <a:cubicBezTo>
                        <a:pt x="56" y="81"/>
                        <a:pt x="57" y="81"/>
                        <a:pt x="57" y="81"/>
                      </a:cubicBezTo>
                      <a:cubicBezTo>
                        <a:pt x="57" y="82"/>
                        <a:pt x="57" y="82"/>
                        <a:pt x="57" y="82"/>
                      </a:cubicBezTo>
                      <a:cubicBezTo>
                        <a:pt x="59" y="82"/>
                        <a:pt x="59" y="82"/>
                        <a:pt x="59" y="82"/>
                      </a:cubicBezTo>
                      <a:cubicBezTo>
                        <a:pt x="59" y="82"/>
                        <a:pt x="59" y="82"/>
                        <a:pt x="59" y="82"/>
                      </a:cubicBezTo>
                      <a:cubicBezTo>
                        <a:pt x="96" y="82"/>
                        <a:pt x="96" y="82"/>
                        <a:pt x="96" y="82"/>
                      </a:cubicBezTo>
                      <a:cubicBezTo>
                        <a:pt x="95" y="87"/>
                        <a:pt x="95" y="87"/>
                        <a:pt x="95" y="87"/>
                      </a:cubicBezTo>
                      <a:cubicBezTo>
                        <a:pt x="56" y="87"/>
                        <a:pt x="56" y="87"/>
                        <a:pt x="56" y="87"/>
                      </a:cubicBezTo>
                      <a:cubicBezTo>
                        <a:pt x="55" y="87"/>
                        <a:pt x="55" y="87"/>
                        <a:pt x="55" y="87"/>
                      </a:cubicBezTo>
                      <a:cubicBezTo>
                        <a:pt x="53" y="87"/>
                        <a:pt x="53" y="87"/>
                        <a:pt x="53" y="87"/>
                      </a:cubicBezTo>
                      <a:cubicBezTo>
                        <a:pt x="53" y="92"/>
                        <a:pt x="53" y="92"/>
                        <a:pt x="53" y="92"/>
                      </a:cubicBezTo>
                      <a:cubicBezTo>
                        <a:pt x="55" y="92"/>
                        <a:pt x="55" y="92"/>
                        <a:pt x="55" y="92"/>
                      </a:cubicBezTo>
                      <a:cubicBezTo>
                        <a:pt x="55" y="92"/>
                        <a:pt x="55" y="92"/>
                        <a:pt x="55" y="92"/>
                      </a:cubicBezTo>
                      <a:cubicBezTo>
                        <a:pt x="59" y="92"/>
                        <a:pt x="59" y="92"/>
                        <a:pt x="59" y="92"/>
                      </a:cubicBezTo>
                      <a:cubicBezTo>
                        <a:pt x="59" y="93"/>
                        <a:pt x="58" y="94"/>
                        <a:pt x="58" y="95"/>
                      </a:cubicBezTo>
                      <a:cubicBezTo>
                        <a:pt x="58" y="98"/>
                        <a:pt x="61" y="101"/>
                        <a:pt x="64" y="101"/>
                      </a:cubicBezTo>
                      <a:cubicBezTo>
                        <a:pt x="67" y="101"/>
                        <a:pt x="69" y="98"/>
                        <a:pt x="69" y="95"/>
                      </a:cubicBezTo>
                      <a:cubicBezTo>
                        <a:pt x="69" y="94"/>
                        <a:pt x="69" y="93"/>
                        <a:pt x="68" y="92"/>
                      </a:cubicBezTo>
                      <a:cubicBezTo>
                        <a:pt x="91" y="92"/>
                        <a:pt x="91" y="92"/>
                        <a:pt x="91" y="92"/>
                      </a:cubicBezTo>
                      <a:cubicBezTo>
                        <a:pt x="90" y="93"/>
                        <a:pt x="89" y="94"/>
                        <a:pt x="89" y="95"/>
                      </a:cubicBezTo>
                      <a:cubicBezTo>
                        <a:pt x="89" y="98"/>
                        <a:pt x="92" y="101"/>
                        <a:pt x="95" y="101"/>
                      </a:cubicBezTo>
                      <a:cubicBezTo>
                        <a:pt x="98" y="101"/>
                        <a:pt x="100" y="98"/>
                        <a:pt x="100" y="95"/>
                      </a:cubicBezTo>
                      <a:cubicBezTo>
                        <a:pt x="100" y="94"/>
                        <a:pt x="100" y="92"/>
                        <a:pt x="99" y="91"/>
                      </a:cubicBezTo>
                      <a:cubicBezTo>
                        <a:pt x="99" y="91"/>
                        <a:pt x="99" y="90"/>
                        <a:pt x="99" y="90"/>
                      </a:cubicBezTo>
                      <a:cubicBezTo>
                        <a:pt x="101" y="80"/>
                        <a:pt x="101" y="80"/>
                        <a:pt x="101" y="80"/>
                      </a:cubicBezTo>
                      <a:cubicBezTo>
                        <a:pt x="109" y="48"/>
                        <a:pt x="109" y="48"/>
                        <a:pt x="109" y="48"/>
                      </a:cubicBezTo>
                      <a:cubicBezTo>
                        <a:pt x="117" y="48"/>
                        <a:pt x="117" y="48"/>
                        <a:pt x="117" y="48"/>
                      </a:cubicBezTo>
                      <a:cubicBezTo>
                        <a:pt x="118" y="48"/>
                        <a:pt x="118" y="48"/>
                        <a:pt x="118" y="48"/>
                      </a:cubicBezTo>
                      <a:cubicBezTo>
                        <a:pt x="120" y="48"/>
                        <a:pt x="120" y="48"/>
                        <a:pt x="120" y="48"/>
                      </a:cubicBezTo>
                      <a:cubicBezTo>
                        <a:pt x="120" y="44"/>
                        <a:pt x="120" y="44"/>
                        <a:pt x="120" y="44"/>
                      </a:cubicBezTo>
                      <a:lnTo>
                        <a:pt x="118" y="44"/>
                      </a:ln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u="sng" dirty="0">
                    <a:solidFill>
                      <a:srgbClr val="000000"/>
                    </a:solidFill>
                    <a:latin typeface="Segoe UI Semilight"/>
                    <a:cs typeface="Arial" charset="0"/>
                  </a:endParaRPr>
                </a:p>
              </p:txBody>
            </p:sp>
            <p:sp>
              <p:nvSpPr>
                <p:cNvPr id="16" name="Rectangle 15">
                  <a:extLst>
                    <a:ext uri="{FF2B5EF4-FFF2-40B4-BE49-F238E27FC236}">
                      <a16:creationId xmlns:a16="http://schemas.microsoft.com/office/drawing/2014/main" id="{E7DEB0EC-7E90-497D-866A-45E40563A900}"/>
                    </a:ext>
                  </a:extLst>
                </p:cNvPr>
                <p:cNvSpPr/>
                <p:nvPr/>
              </p:nvSpPr>
              <p:spPr bwMode="auto">
                <a:xfrm>
                  <a:off x="405664" y="3562370"/>
                  <a:ext cx="381000" cy="357384"/>
                </a:xfrm>
                <a:prstGeom prst="rect">
                  <a:avLst/>
                </a:prstGeom>
                <a:solidFill>
                  <a:srgbClr val="FFFFFF"/>
                </a:solidFill>
                <a:ln w="9525" cap="flat" cmpd="sng" algn="ctr">
                  <a:solidFill>
                    <a:srgbClr val="FFFFFF"/>
                  </a:solidFill>
                  <a:prstDash val="solid"/>
                  <a:headEnd type="none" w="med" len="med"/>
                  <a:tailEnd type="none" w="med" len="med"/>
                </a:ln>
                <a:effectLst/>
              </p:spPr>
              <p:txBody>
                <a:bodyPr lIns="91440" tIns="91440" rIns="34294" bIns="34294" rtlCol="0" anchor="t" anchorCtr="0"/>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406" fontAlgn="auto">
                    <a:spcBef>
                      <a:spcPts val="0"/>
                    </a:spcBef>
                    <a:spcAft>
                      <a:spcPts val="0"/>
                    </a:spcAft>
                    <a:defRPr/>
                  </a:pPr>
                  <a:endParaRPr lang="en-US" sz="1600" b="0" spc="-10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DE137F4-B6CE-45D3-9D93-CA9D391F8AB6}"/>
                  </a:ext>
                </a:extLst>
              </p:cNvPr>
              <p:cNvGrpSpPr/>
              <p:nvPr/>
            </p:nvGrpSpPr>
            <p:grpSpPr>
              <a:xfrm>
                <a:off x="543287" y="5483095"/>
                <a:ext cx="652598" cy="536032"/>
                <a:chOff x="459549" y="5333954"/>
                <a:chExt cx="966666" cy="794000"/>
              </a:xfrm>
            </p:grpSpPr>
            <p:sp>
              <p:nvSpPr>
                <p:cNvPr id="12" name="Freeform 127">
                  <a:extLst>
                    <a:ext uri="{FF2B5EF4-FFF2-40B4-BE49-F238E27FC236}">
                      <a16:creationId xmlns:a16="http://schemas.microsoft.com/office/drawing/2014/main" id="{43AEE67B-6E01-4AB9-B38A-83A2375E65DD}"/>
                    </a:ext>
                  </a:extLst>
                </p:cNvPr>
                <p:cNvSpPr>
                  <a:spLocks noEditPoints="1"/>
                </p:cNvSpPr>
                <p:nvPr/>
              </p:nvSpPr>
              <p:spPr bwMode="black">
                <a:xfrm>
                  <a:off x="459549" y="5333954"/>
                  <a:ext cx="392175" cy="31943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13" name="Freeform 137">
                  <a:extLst>
                    <a:ext uri="{FF2B5EF4-FFF2-40B4-BE49-F238E27FC236}">
                      <a16:creationId xmlns:a16="http://schemas.microsoft.com/office/drawing/2014/main" id="{9C4BD4D7-A4E6-4507-9A51-879346997E19}"/>
                    </a:ext>
                  </a:extLst>
                </p:cNvPr>
                <p:cNvSpPr>
                  <a:spLocks/>
                </p:cNvSpPr>
                <p:nvPr/>
              </p:nvSpPr>
              <p:spPr bwMode="black">
                <a:xfrm>
                  <a:off x="804748" y="5552552"/>
                  <a:ext cx="433286" cy="401658"/>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sp>
              <p:nvSpPr>
                <p:cNvPr id="14" name="Freeform 116">
                  <a:extLst>
                    <a:ext uri="{FF2B5EF4-FFF2-40B4-BE49-F238E27FC236}">
                      <a16:creationId xmlns:a16="http://schemas.microsoft.com/office/drawing/2014/main" id="{7D026F12-1511-4A87-8BBB-4F4C9092C0FA}"/>
                    </a:ext>
                  </a:extLst>
                </p:cNvPr>
                <p:cNvSpPr>
                  <a:spLocks noEditPoints="1"/>
                </p:cNvSpPr>
                <p:nvPr/>
              </p:nvSpPr>
              <p:spPr bwMode="black">
                <a:xfrm>
                  <a:off x="1049853" y="5827501"/>
                  <a:ext cx="376362" cy="300453"/>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353535">
                    <a:lumMod val="75000"/>
                    <a:lumOff val="25000"/>
                  </a:srgbClr>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endParaRPr lang="en-US" b="0" dirty="0">
                    <a:solidFill>
                      <a:srgbClr val="000000"/>
                    </a:solidFill>
                    <a:latin typeface="Segoe UI Semilight"/>
                    <a:cs typeface="Arial" charset="0"/>
                  </a:endParaRPr>
                </a:p>
              </p:txBody>
            </p:sp>
          </p:grpSp>
        </p:grpSp>
        <p:sp>
          <p:nvSpPr>
            <p:cNvPr id="19" name="Right Arrow 39">
              <a:extLst>
                <a:ext uri="{FF2B5EF4-FFF2-40B4-BE49-F238E27FC236}">
                  <a16:creationId xmlns:a16="http://schemas.microsoft.com/office/drawing/2014/main" id="{A1BC3A52-1294-4EB1-A8D2-9F47BBB254EB}"/>
                </a:ext>
              </a:extLst>
            </p:cNvPr>
            <p:cNvSpPr/>
            <p:nvPr/>
          </p:nvSpPr>
          <p:spPr bwMode="auto">
            <a:xfrm>
              <a:off x="1699226" y="4501813"/>
              <a:ext cx="1051132" cy="532791"/>
            </a:xfrm>
            <a:prstGeom prst="rightArrow">
              <a:avLst/>
            </a:prstGeom>
            <a:solidFill>
              <a:srgbClr val="353535">
                <a:lumMod val="75000"/>
                <a:lumOff val="25000"/>
              </a:srgbClr>
            </a:solidFill>
            <a:ln w="9525" cap="flat" cmpd="sng" algn="ctr">
              <a:solidFill>
                <a:srgbClr val="353535">
                  <a:lumMod val="75000"/>
                  <a:lumOff val="25000"/>
                </a:srgbClr>
              </a:solidFill>
              <a:prstDash val="solid"/>
              <a:headEnd type="none" w="med" len="med"/>
              <a:tailEnd type="none" w="med" len="med"/>
            </a:ln>
            <a:effectLst/>
          </p:spPr>
          <p:txBody>
            <a:bodyPr lIns="0" tIns="0" rIns="0" bIns="0" rtlCol="0" anchor="t" anchorCtr="0"/>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406" fontAlgn="auto">
                <a:spcBef>
                  <a:spcPts val="0"/>
                </a:spcBef>
                <a:spcAft>
                  <a:spcPts val="0"/>
                </a:spcAft>
                <a:defRPr/>
              </a:pPr>
              <a:r>
                <a:rPr lang="en-US" sz="1600" b="0" spc="-102" dirty="0">
                  <a:gradFill>
                    <a:gsLst>
                      <a:gs pos="0">
                        <a:srgbClr val="FFFFFF"/>
                      </a:gs>
                      <a:gs pos="100000">
                        <a:srgbClr val="FFFFFF"/>
                      </a:gs>
                    </a:gsLst>
                    <a:lin ang="5400000" scaled="0"/>
                  </a:gradFill>
                  <a:latin typeface="Segoe UI Semilight"/>
                  <a:ea typeface="Segoe UI" pitchFamily="34" charset="0"/>
                  <a:cs typeface="Segoe UI" pitchFamily="34" charset="0"/>
                </a:rPr>
                <a:t>Acquire</a:t>
              </a:r>
            </a:p>
          </p:txBody>
        </p:sp>
        <p:sp>
          <p:nvSpPr>
            <p:cNvPr id="20" name="Right Arrow 40">
              <a:extLst>
                <a:ext uri="{FF2B5EF4-FFF2-40B4-BE49-F238E27FC236}">
                  <a16:creationId xmlns:a16="http://schemas.microsoft.com/office/drawing/2014/main" id="{A1428C09-BA01-471D-8DF8-557FDC93866C}"/>
                </a:ext>
              </a:extLst>
            </p:cNvPr>
            <p:cNvSpPr/>
            <p:nvPr/>
          </p:nvSpPr>
          <p:spPr bwMode="auto">
            <a:xfrm>
              <a:off x="6632215" y="4451260"/>
              <a:ext cx="988328" cy="532791"/>
            </a:xfrm>
            <a:prstGeom prst="rightArrow">
              <a:avLst/>
            </a:prstGeom>
            <a:solidFill>
              <a:srgbClr val="353535">
                <a:lumMod val="75000"/>
                <a:lumOff val="25000"/>
              </a:srgbClr>
            </a:solidFill>
            <a:ln w="9525" cap="flat" cmpd="sng" algn="ctr">
              <a:solidFill>
                <a:srgbClr val="353535">
                  <a:lumMod val="75000"/>
                  <a:lumOff val="25000"/>
                </a:srgbClr>
              </a:solidFill>
              <a:prstDash val="solid"/>
              <a:headEnd type="none" w="med" len="med"/>
              <a:tailEnd type="none" w="med" len="med"/>
            </a:ln>
            <a:effectLst/>
          </p:spPr>
          <p:txBody>
            <a:bodyPr lIns="0" tIns="0" rIns="0" bIns="0" rtlCol="0" anchor="t" anchorCtr="0"/>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406" fontAlgn="auto">
                <a:spcBef>
                  <a:spcPts val="0"/>
                </a:spcBef>
                <a:spcAft>
                  <a:spcPts val="0"/>
                </a:spcAft>
                <a:defRPr/>
              </a:pPr>
              <a:r>
                <a:rPr lang="en-US" sz="1600" b="0" spc="-102" dirty="0">
                  <a:gradFill>
                    <a:gsLst>
                      <a:gs pos="0">
                        <a:srgbClr val="FFFFFF"/>
                      </a:gs>
                      <a:gs pos="100000">
                        <a:srgbClr val="FFFFFF"/>
                      </a:gs>
                    </a:gsLst>
                    <a:lin ang="5400000" scaled="0"/>
                  </a:gradFill>
                  <a:latin typeface="Segoe UI Semilight"/>
                  <a:ea typeface="Segoe UI" pitchFamily="34" charset="0"/>
                  <a:cs typeface="Segoe UI" pitchFamily="34" charset="0"/>
                </a:rPr>
                <a:t>Publish</a:t>
              </a:r>
            </a:p>
          </p:txBody>
        </p:sp>
        <p:sp>
          <p:nvSpPr>
            <p:cNvPr id="21" name="Oval 2">
              <a:extLst>
                <a:ext uri="{FF2B5EF4-FFF2-40B4-BE49-F238E27FC236}">
                  <a16:creationId xmlns:a16="http://schemas.microsoft.com/office/drawing/2014/main" id="{998C5670-786B-496A-B996-0A1DDE326A1B}"/>
                </a:ext>
              </a:extLst>
            </p:cNvPr>
            <p:cNvSpPr/>
            <p:nvPr/>
          </p:nvSpPr>
          <p:spPr bwMode="auto">
            <a:xfrm>
              <a:off x="3629797" y="5431972"/>
              <a:ext cx="1819743" cy="1037090"/>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353535">
                <a:lumMod val="75000"/>
                <a:lumOff val="25000"/>
              </a:srgbClr>
            </a:solidFill>
            <a:ln w="9525" cap="flat" cmpd="sng" algn="ctr">
              <a:noFill/>
              <a:prstDash val="solid"/>
              <a:headEnd type="none" w="med" len="med"/>
              <a:tailEnd type="none" w="med" len="med"/>
            </a:ln>
            <a:effectLst/>
          </p:spPr>
          <p:txBody>
            <a:bodyPr vert="horz" wrap="square" lIns="91440" tIns="91440" rIns="93239" bIns="91440" numCol="1" rtlCol="0" anchor="b" anchorCtr="0" compatLnSpc="1">
              <a:prstTxWarp prst="textNoShape">
                <a:avLst/>
              </a:prstTxWarp>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094" fontAlgn="auto">
                <a:spcBef>
                  <a:spcPts val="0"/>
                </a:spcBef>
                <a:spcAft>
                  <a:spcPts val="0"/>
                </a:spcAft>
                <a:defRPr/>
              </a:pPr>
              <a:r>
                <a:rPr lang="en-US" sz="1400" b="0" dirty="0">
                  <a:gradFill>
                    <a:gsLst>
                      <a:gs pos="0">
                        <a:srgbClr val="FFFFFF"/>
                      </a:gs>
                      <a:gs pos="100000">
                        <a:srgbClr val="FFFFFF"/>
                      </a:gs>
                    </a:gsLst>
                    <a:lin ang="5400000" scaled="0"/>
                  </a:gradFill>
                  <a:latin typeface="Segoe UI Light"/>
                  <a:cs typeface="Arial" charset="0"/>
                </a:rPr>
                <a:t>Azure Storage</a:t>
              </a:r>
            </a:p>
          </p:txBody>
        </p:sp>
        <p:grpSp>
          <p:nvGrpSpPr>
            <p:cNvPr id="22" name="Group 21">
              <a:extLst>
                <a:ext uri="{FF2B5EF4-FFF2-40B4-BE49-F238E27FC236}">
                  <a16:creationId xmlns:a16="http://schemas.microsoft.com/office/drawing/2014/main" id="{CD6310EE-C69C-4008-A6C3-4C3A15DFAF2B}"/>
                </a:ext>
              </a:extLst>
            </p:cNvPr>
            <p:cNvGrpSpPr/>
            <p:nvPr/>
          </p:nvGrpSpPr>
          <p:grpSpPr>
            <a:xfrm>
              <a:off x="4101769" y="3135240"/>
              <a:ext cx="825723" cy="1024859"/>
              <a:chOff x="3373431" y="2796772"/>
              <a:chExt cx="1022229" cy="1268755"/>
            </a:xfrm>
          </p:grpSpPr>
          <p:sp>
            <p:nvSpPr>
              <p:cNvPr id="23" name="Oval 22">
                <a:extLst>
                  <a:ext uri="{FF2B5EF4-FFF2-40B4-BE49-F238E27FC236}">
                    <a16:creationId xmlns:a16="http://schemas.microsoft.com/office/drawing/2014/main" id="{995B2E45-19AA-4C7B-97A0-CA4A9D374772}"/>
                  </a:ext>
                </a:extLst>
              </p:cNvPr>
              <p:cNvSpPr/>
              <p:nvPr/>
            </p:nvSpPr>
            <p:spPr>
              <a:xfrm>
                <a:off x="3373431" y="3002919"/>
                <a:ext cx="1022229" cy="1062608"/>
              </a:xfrm>
              <a:prstGeom prst="ellipse">
                <a:avLst/>
              </a:prstGeom>
              <a:noFill/>
              <a:ln w="10795" cap="flat" cmpd="sng" algn="ctr">
                <a:solidFill>
                  <a:srgbClr val="353535">
                    <a:lumMod val="75000"/>
                    <a:lumOff val="25000"/>
                  </a:srgbClr>
                </a:solidFill>
                <a:prstDash val="dashDot"/>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r>
                  <a:rPr lang="en-US" sz="1100" b="0" dirty="0">
                    <a:solidFill>
                      <a:srgbClr val="353535"/>
                    </a:solidFill>
                    <a:latin typeface="Segoe UI Light"/>
                    <a:cs typeface="Arial" charset="0"/>
                  </a:rPr>
                  <a:t>Shape</a:t>
                </a:r>
              </a:p>
            </p:txBody>
          </p:sp>
          <p:sp>
            <p:nvSpPr>
              <p:cNvPr id="24" name="Right Arrow 19">
                <a:extLst>
                  <a:ext uri="{FF2B5EF4-FFF2-40B4-BE49-F238E27FC236}">
                    <a16:creationId xmlns:a16="http://schemas.microsoft.com/office/drawing/2014/main" id="{1E58F54C-BC13-4CF4-8CF1-47F6E85ABA8C}"/>
                  </a:ext>
                </a:extLst>
              </p:cNvPr>
              <p:cNvSpPr/>
              <p:nvPr/>
            </p:nvSpPr>
            <p:spPr>
              <a:xfrm>
                <a:off x="3734936" y="2796772"/>
                <a:ext cx="391886" cy="449036"/>
              </a:xfrm>
              <a:prstGeom prst="rightArrow">
                <a:avLst/>
              </a:prstGeom>
              <a:solidFill>
                <a:srgbClr val="353535">
                  <a:lumMod val="75000"/>
                  <a:lumOff val="25000"/>
                </a:srgbClr>
              </a:solidFill>
              <a:ln w="10795" cap="flat" cmpd="sng" algn="ctr">
                <a:solidFill>
                  <a:srgbClr val="353535">
                    <a:lumMod val="75000"/>
                    <a:lumOff val="25000"/>
                  </a:srgbClr>
                </a:solidFill>
                <a:prstDash val="solid"/>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sz="1600" b="0" dirty="0">
                  <a:solidFill>
                    <a:srgbClr val="FFFFFF"/>
                  </a:solidFill>
                  <a:latin typeface="Segoe UI Light"/>
                  <a:cs typeface="Arial" charset="0"/>
                </a:endParaRPr>
              </a:p>
            </p:txBody>
          </p:sp>
        </p:grpSp>
        <p:grpSp>
          <p:nvGrpSpPr>
            <p:cNvPr id="25" name="Group 24">
              <a:extLst>
                <a:ext uri="{FF2B5EF4-FFF2-40B4-BE49-F238E27FC236}">
                  <a16:creationId xmlns:a16="http://schemas.microsoft.com/office/drawing/2014/main" id="{4331D76C-42D4-4362-9B62-8EEB267C309F}"/>
                </a:ext>
              </a:extLst>
            </p:cNvPr>
            <p:cNvGrpSpPr/>
            <p:nvPr/>
          </p:nvGrpSpPr>
          <p:grpSpPr>
            <a:xfrm>
              <a:off x="4852732" y="4217891"/>
              <a:ext cx="825723" cy="1024859"/>
              <a:chOff x="4393320" y="1706752"/>
              <a:chExt cx="1022229" cy="1268755"/>
            </a:xfrm>
          </p:grpSpPr>
          <p:sp>
            <p:nvSpPr>
              <p:cNvPr id="26" name="Oval 25">
                <a:extLst>
                  <a:ext uri="{FF2B5EF4-FFF2-40B4-BE49-F238E27FC236}">
                    <a16:creationId xmlns:a16="http://schemas.microsoft.com/office/drawing/2014/main" id="{B7BF7C4C-5934-41E7-A34E-A51067795D18}"/>
                  </a:ext>
                </a:extLst>
              </p:cNvPr>
              <p:cNvSpPr/>
              <p:nvPr/>
            </p:nvSpPr>
            <p:spPr>
              <a:xfrm>
                <a:off x="4393320" y="1912899"/>
                <a:ext cx="1022229" cy="1062608"/>
              </a:xfrm>
              <a:prstGeom prst="ellipse">
                <a:avLst/>
              </a:prstGeom>
              <a:noFill/>
              <a:ln w="10795" cap="flat" cmpd="sng" algn="ctr">
                <a:solidFill>
                  <a:srgbClr val="353535">
                    <a:lumMod val="75000"/>
                    <a:lumOff val="25000"/>
                  </a:srgbClr>
                </a:solidFill>
                <a:prstDash val="dashDot"/>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r>
                  <a:rPr lang="en-US" sz="1100" b="0" dirty="0">
                    <a:solidFill>
                      <a:srgbClr val="353535"/>
                    </a:solidFill>
                    <a:latin typeface="Segoe UI Light"/>
                    <a:cs typeface="Arial" charset="0"/>
                  </a:rPr>
                  <a:t>Query</a:t>
                </a:r>
              </a:p>
            </p:txBody>
          </p:sp>
          <p:sp>
            <p:nvSpPr>
              <p:cNvPr id="27" name="Right Arrow 22">
                <a:extLst>
                  <a:ext uri="{FF2B5EF4-FFF2-40B4-BE49-F238E27FC236}">
                    <a16:creationId xmlns:a16="http://schemas.microsoft.com/office/drawing/2014/main" id="{F5A33AB0-81D7-483F-B0D3-16DE8D876638}"/>
                  </a:ext>
                </a:extLst>
              </p:cNvPr>
              <p:cNvSpPr/>
              <p:nvPr/>
            </p:nvSpPr>
            <p:spPr>
              <a:xfrm>
                <a:off x="4754825" y="1706752"/>
                <a:ext cx="391886" cy="449036"/>
              </a:xfrm>
              <a:prstGeom prst="rightArrow">
                <a:avLst/>
              </a:prstGeom>
              <a:solidFill>
                <a:srgbClr val="353535">
                  <a:lumMod val="75000"/>
                  <a:lumOff val="25000"/>
                </a:srgbClr>
              </a:solidFill>
              <a:ln w="10795" cap="flat" cmpd="sng" algn="ctr">
                <a:solidFill>
                  <a:srgbClr val="353535">
                    <a:lumMod val="75000"/>
                    <a:lumOff val="25000"/>
                  </a:srgbClr>
                </a:solidFill>
                <a:prstDash val="solid"/>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sz="1600" b="0" dirty="0">
                  <a:solidFill>
                    <a:srgbClr val="FFFFFF"/>
                  </a:solidFill>
                  <a:latin typeface="Segoe UI Light"/>
                  <a:cs typeface="Arial" charset="0"/>
                </a:endParaRPr>
              </a:p>
            </p:txBody>
          </p:sp>
        </p:grpSp>
        <p:grpSp>
          <p:nvGrpSpPr>
            <p:cNvPr id="28" name="Group 27">
              <a:extLst>
                <a:ext uri="{FF2B5EF4-FFF2-40B4-BE49-F238E27FC236}">
                  <a16:creationId xmlns:a16="http://schemas.microsoft.com/office/drawing/2014/main" id="{D8117D1B-CD25-40BF-B71D-693DECAEA2D8}"/>
                </a:ext>
              </a:extLst>
            </p:cNvPr>
            <p:cNvGrpSpPr/>
            <p:nvPr/>
          </p:nvGrpSpPr>
          <p:grpSpPr>
            <a:xfrm>
              <a:off x="3349233" y="4217891"/>
              <a:ext cx="848840" cy="1024859"/>
              <a:chOff x="5485019" y="3483546"/>
              <a:chExt cx="1050847" cy="1268755"/>
            </a:xfrm>
          </p:grpSpPr>
          <p:sp>
            <p:nvSpPr>
              <p:cNvPr id="29" name="Oval 28">
                <a:extLst>
                  <a:ext uri="{FF2B5EF4-FFF2-40B4-BE49-F238E27FC236}">
                    <a16:creationId xmlns:a16="http://schemas.microsoft.com/office/drawing/2014/main" id="{8C78A81B-4777-429B-8D1A-1F1D97230829}"/>
                  </a:ext>
                </a:extLst>
              </p:cNvPr>
              <p:cNvSpPr/>
              <p:nvPr/>
            </p:nvSpPr>
            <p:spPr>
              <a:xfrm>
                <a:off x="5488923" y="3689693"/>
                <a:ext cx="1022229" cy="1062608"/>
              </a:xfrm>
              <a:prstGeom prst="ellipse">
                <a:avLst/>
              </a:prstGeom>
              <a:noFill/>
              <a:ln w="10795" cap="flat" cmpd="sng" algn="ctr">
                <a:solidFill>
                  <a:srgbClr val="353535">
                    <a:lumMod val="75000"/>
                    <a:lumOff val="25000"/>
                  </a:srgbClr>
                </a:solidFill>
                <a:prstDash val="dashDot"/>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sz="1400" b="0" dirty="0">
                  <a:solidFill>
                    <a:srgbClr val="353535"/>
                  </a:solidFill>
                  <a:latin typeface="Segoe UI Light"/>
                  <a:cs typeface="Arial" charset="0"/>
                </a:endParaRPr>
              </a:p>
            </p:txBody>
          </p:sp>
          <p:sp>
            <p:nvSpPr>
              <p:cNvPr id="30" name="Right Arrow 25">
                <a:extLst>
                  <a:ext uri="{FF2B5EF4-FFF2-40B4-BE49-F238E27FC236}">
                    <a16:creationId xmlns:a16="http://schemas.microsoft.com/office/drawing/2014/main" id="{881EE5C3-C27F-48CA-880E-B4EABDD8F8E3}"/>
                  </a:ext>
                </a:extLst>
              </p:cNvPr>
              <p:cNvSpPr/>
              <p:nvPr/>
            </p:nvSpPr>
            <p:spPr>
              <a:xfrm>
                <a:off x="5850428" y="3483546"/>
                <a:ext cx="391886" cy="449036"/>
              </a:xfrm>
              <a:prstGeom prst="rightArrow">
                <a:avLst/>
              </a:prstGeom>
              <a:solidFill>
                <a:srgbClr val="353535">
                  <a:lumMod val="75000"/>
                  <a:lumOff val="25000"/>
                </a:srgbClr>
              </a:solidFill>
              <a:ln w="10795" cap="flat" cmpd="sng" algn="ctr">
                <a:solidFill>
                  <a:srgbClr val="353535">
                    <a:lumMod val="75000"/>
                    <a:lumOff val="25000"/>
                  </a:srgbClr>
                </a:solidFill>
                <a:prstDash val="solid"/>
              </a:ln>
              <a:effectLst/>
            </p:spPr>
            <p:txBody>
              <a:bodyPr rtlCol="0" anchor="ct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sz="1600" b="0" dirty="0">
                  <a:solidFill>
                    <a:srgbClr val="FFFFFF"/>
                  </a:solidFill>
                  <a:latin typeface="Segoe UI Light"/>
                  <a:cs typeface="Arial" charset="0"/>
                </a:endParaRPr>
              </a:p>
            </p:txBody>
          </p:sp>
          <p:sp>
            <p:nvSpPr>
              <p:cNvPr id="31" name="TextBox 26">
                <a:extLst>
                  <a:ext uri="{FF2B5EF4-FFF2-40B4-BE49-F238E27FC236}">
                    <a16:creationId xmlns:a16="http://schemas.microsoft.com/office/drawing/2014/main" id="{1EBA98D8-C1D3-40CD-871A-498B24659D8F}"/>
                  </a:ext>
                </a:extLst>
              </p:cNvPr>
              <p:cNvSpPr txBox="1"/>
              <p:nvPr/>
            </p:nvSpPr>
            <p:spPr>
              <a:xfrm>
                <a:off x="5485019" y="4082380"/>
                <a:ext cx="1050847" cy="323868"/>
              </a:xfrm>
              <a:prstGeom prst="rect">
                <a:avLst/>
              </a:prstGeom>
              <a:noFill/>
              <a:ln>
                <a:noFill/>
              </a:ln>
            </p:spPr>
            <p:txBody>
              <a:bodyPr wrap="square"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100" b="0" dirty="0">
                    <a:solidFill>
                      <a:srgbClr val="353535"/>
                    </a:solidFill>
                    <a:latin typeface="Segoe UI Light"/>
                    <a:cs typeface="Arial" charset="0"/>
                  </a:rPr>
                  <a:t>Experiment</a:t>
                </a:r>
              </a:p>
            </p:txBody>
          </p:sp>
        </p:grpSp>
        <p:pic>
          <p:nvPicPr>
            <p:cNvPr id="32" name="Picture 31">
              <a:extLst>
                <a:ext uri="{FF2B5EF4-FFF2-40B4-BE49-F238E27FC236}">
                  <a16:creationId xmlns:a16="http://schemas.microsoft.com/office/drawing/2014/main" id="{317ED475-49BC-430E-AF99-D31AADE4F5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7820" y="2087646"/>
              <a:ext cx="943696" cy="917991"/>
            </a:xfrm>
            <a:prstGeom prst="rect">
              <a:avLst/>
            </a:prstGeom>
          </p:spPr>
        </p:pic>
        <p:pic>
          <p:nvPicPr>
            <p:cNvPr id="33" name="Graphic 32">
              <a:extLst>
                <a:ext uri="{FF2B5EF4-FFF2-40B4-BE49-F238E27FC236}">
                  <a16:creationId xmlns:a16="http://schemas.microsoft.com/office/drawing/2014/main" id="{4780BF13-6EDF-447F-A615-7BA9706DA01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227704" y="3081999"/>
              <a:ext cx="591671" cy="457200"/>
            </a:xfrm>
            <a:prstGeom prst="rect">
              <a:avLst/>
            </a:prstGeom>
          </p:spPr>
        </p:pic>
        <p:pic>
          <p:nvPicPr>
            <p:cNvPr id="34" name="Graphic 33">
              <a:extLst>
                <a:ext uri="{FF2B5EF4-FFF2-40B4-BE49-F238E27FC236}">
                  <a16:creationId xmlns:a16="http://schemas.microsoft.com/office/drawing/2014/main" id="{A4991FEB-70AA-4964-A71F-5772E39C52D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227704" y="4673793"/>
              <a:ext cx="591671" cy="457200"/>
            </a:xfrm>
            <a:prstGeom prst="rect">
              <a:avLst/>
            </a:prstGeom>
          </p:spPr>
        </p:pic>
        <p:pic>
          <p:nvPicPr>
            <p:cNvPr id="35" name="Graphic 34">
              <a:extLst>
                <a:ext uri="{FF2B5EF4-FFF2-40B4-BE49-F238E27FC236}">
                  <a16:creationId xmlns:a16="http://schemas.microsoft.com/office/drawing/2014/main" id="{D8477ECD-45D1-412B-A3FE-7E6AFD70E21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27704" y="3877896"/>
              <a:ext cx="591671" cy="457200"/>
            </a:xfrm>
            <a:prstGeom prst="rect">
              <a:avLst/>
            </a:prstGeom>
          </p:spPr>
        </p:pic>
        <p:pic>
          <p:nvPicPr>
            <p:cNvPr id="36" name="Graphic 35">
              <a:extLst>
                <a:ext uri="{FF2B5EF4-FFF2-40B4-BE49-F238E27FC236}">
                  <a16:creationId xmlns:a16="http://schemas.microsoft.com/office/drawing/2014/main" id="{03DB5D8A-BB7D-445A-92AE-77AE5091289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27704" y="5469691"/>
              <a:ext cx="591671" cy="457200"/>
            </a:xfrm>
            <a:prstGeom prst="rect">
              <a:avLst/>
            </a:prstGeom>
          </p:spPr>
        </p:pic>
      </p:grpSp>
      <p:sp>
        <p:nvSpPr>
          <p:cNvPr id="37" name="TextBox 36">
            <a:extLst>
              <a:ext uri="{FF2B5EF4-FFF2-40B4-BE49-F238E27FC236}">
                <a16:creationId xmlns:a16="http://schemas.microsoft.com/office/drawing/2014/main" id="{2BAA95C0-181B-497C-91E8-96D4AC652998}"/>
              </a:ext>
            </a:extLst>
          </p:cNvPr>
          <p:cNvSpPr txBox="1"/>
          <p:nvPr/>
        </p:nvSpPr>
        <p:spPr>
          <a:xfrm>
            <a:off x="222422" y="6301946"/>
            <a:ext cx="955589" cy="369332"/>
          </a:xfrm>
          <a:prstGeom prst="rect">
            <a:avLst/>
          </a:prstGeom>
          <a:noFill/>
        </p:spPr>
        <p:txBody>
          <a:bodyPr wrap="square" rtlCol="0">
            <a:spAutoFit/>
          </a:bodyPr>
          <a:lstStyle/>
          <a:p>
            <a:r>
              <a:rPr lang="en-US" dirty="0"/>
              <a:t>7-15</a:t>
            </a:r>
          </a:p>
        </p:txBody>
      </p:sp>
    </p:spTree>
    <p:extLst>
      <p:ext uri="{BB962C8B-B14F-4D97-AF65-F5344CB8AC3E}">
        <p14:creationId xmlns:p14="http://schemas.microsoft.com/office/powerpoint/2010/main" val="125593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4AE9-806D-4ABF-A501-D13AD76569B9}"/>
              </a:ext>
            </a:extLst>
          </p:cNvPr>
          <p:cNvSpPr>
            <a:spLocks noGrp="1"/>
          </p:cNvSpPr>
          <p:nvPr>
            <p:ph type="title"/>
          </p:nvPr>
        </p:nvSpPr>
        <p:spPr/>
        <p:txBody>
          <a:bodyPr/>
          <a:lstStyle/>
          <a:p>
            <a:r>
              <a:rPr lang="en-US" dirty="0"/>
              <a:t>HDInsight</a:t>
            </a:r>
          </a:p>
        </p:txBody>
      </p:sp>
      <p:grpSp>
        <p:nvGrpSpPr>
          <p:cNvPr id="3" name="Group 2" descr="HDInsight Workflow">
            <a:extLst>
              <a:ext uri="{FF2B5EF4-FFF2-40B4-BE49-F238E27FC236}">
                <a16:creationId xmlns:a16="http://schemas.microsoft.com/office/drawing/2014/main" id="{686747FE-5078-4F33-9B39-DA0016543538}"/>
              </a:ext>
            </a:extLst>
          </p:cNvPr>
          <p:cNvGrpSpPr/>
          <p:nvPr/>
        </p:nvGrpSpPr>
        <p:grpSpPr>
          <a:xfrm>
            <a:off x="624681" y="1897062"/>
            <a:ext cx="8229600" cy="3917803"/>
            <a:chOff x="624681" y="1897062"/>
            <a:chExt cx="8229600" cy="3917803"/>
          </a:xfrm>
        </p:grpSpPr>
        <p:grpSp>
          <p:nvGrpSpPr>
            <p:cNvPr id="4" name="Group 3">
              <a:extLst>
                <a:ext uri="{FF2B5EF4-FFF2-40B4-BE49-F238E27FC236}">
                  <a16:creationId xmlns:a16="http://schemas.microsoft.com/office/drawing/2014/main" id="{A048097E-A009-4DAC-83E7-CE5009F9FB9E}"/>
                </a:ext>
              </a:extLst>
            </p:cNvPr>
            <p:cNvGrpSpPr/>
            <p:nvPr/>
          </p:nvGrpSpPr>
          <p:grpSpPr>
            <a:xfrm>
              <a:off x="3002648" y="1897062"/>
              <a:ext cx="3420962" cy="3082717"/>
              <a:chOff x="3540868" y="875489"/>
              <a:chExt cx="5093921" cy="4500665"/>
            </a:xfrm>
          </p:grpSpPr>
          <p:cxnSp>
            <p:nvCxnSpPr>
              <p:cNvPr id="5" name="Straight Connector 4">
                <a:extLst>
                  <a:ext uri="{FF2B5EF4-FFF2-40B4-BE49-F238E27FC236}">
                    <a16:creationId xmlns:a16="http://schemas.microsoft.com/office/drawing/2014/main" id="{018DEC6B-2C7C-4A7E-B76E-E5B7D8792F3C}"/>
                  </a:ext>
                </a:extLst>
              </p:cNvPr>
              <p:cNvCxnSpPr/>
              <p:nvPr/>
            </p:nvCxnSpPr>
            <p:spPr>
              <a:xfrm>
                <a:off x="6031149" y="875489"/>
                <a:ext cx="0" cy="4500665"/>
              </a:xfrm>
              <a:prstGeom prst="line">
                <a:avLst/>
              </a:prstGeom>
              <a:noFill/>
              <a:ln w="28575" cap="flat" cmpd="sng" algn="ctr">
                <a:solidFill>
                  <a:srgbClr val="353535"/>
                </a:solidFill>
                <a:prstDash val="sysDash"/>
                <a:headEnd type="none"/>
                <a:tailEnd type="none"/>
              </a:ln>
              <a:effectLst/>
            </p:spPr>
          </p:cxnSp>
          <p:sp>
            <p:nvSpPr>
              <p:cNvPr id="6" name="TextBox 12">
                <a:extLst>
                  <a:ext uri="{FF2B5EF4-FFF2-40B4-BE49-F238E27FC236}">
                    <a16:creationId xmlns:a16="http://schemas.microsoft.com/office/drawing/2014/main" id="{8CE19163-E26F-49FF-B7D7-A07269044F4D}"/>
                  </a:ext>
                </a:extLst>
              </p:cNvPr>
              <p:cNvSpPr txBox="1"/>
              <p:nvPr/>
            </p:nvSpPr>
            <p:spPr>
              <a:xfrm>
                <a:off x="3540868" y="1128736"/>
                <a:ext cx="1788951" cy="359475"/>
              </a:xfrm>
              <a:prstGeom prst="rect">
                <a:avLst/>
              </a:prstGeom>
              <a:noFill/>
            </p:spPr>
            <p:txBody>
              <a:bodyPr wrap="non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600" b="0" spc="-71" dirty="0">
                    <a:solidFill>
                      <a:srgbClr val="353535">
                        <a:lumMod val="75000"/>
                        <a:lumOff val="25000"/>
                      </a:srgbClr>
                    </a:solidFill>
                    <a:latin typeface="Segoe UI Semilight"/>
                    <a:cs typeface="Arial" charset="0"/>
                  </a:rPr>
                  <a:t>Authoring Jobs</a:t>
                </a:r>
              </a:p>
            </p:txBody>
          </p:sp>
          <p:sp>
            <p:nvSpPr>
              <p:cNvPr id="7" name="TextBox 13">
                <a:extLst>
                  <a:ext uri="{FF2B5EF4-FFF2-40B4-BE49-F238E27FC236}">
                    <a16:creationId xmlns:a16="http://schemas.microsoft.com/office/drawing/2014/main" id="{9EB6BA05-CD76-4DF1-ABE0-ED681FC7E8E2}"/>
                  </a:ext>
                </a:extLst>
              </p:cNvPr>
              <p:cNvSpPr txBox="1"/>
              <p:nvPr/>
            </p:nvSpPr>
            <p:spPr>
              <a:xfrm>
                <a:off x="6705869" y="1128736"/>
                <a:ext cx="1928920" cy="359475"/>
              </a:xfrm>
              <a:prstGeom prst="rect">
                <a:avLst/>
              </a:prstGeom>
              <a:noFill/>
            </p:spPr>
            <p:txBody>
              <a:bodyPr wrap="non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600" b="0" spc="-71" dirty="0">
                    <a:solidFill>
                      <a:srgbClr val="353535">
                        <a:lumMod val="75000"/>
                        <a:lumOff val="25000"/>
                      </a:srgbClr>
                    </a:solidFill>
                    <a:latin typeface="Segoe UI Semilight"/>
                    <a:cs typeface="Arial" charset="0"/>
                  </a:rPr>
                  <a:t>App Integration </a:t>
                </a:r>
              </a:p>
            </p:txBody>
          </p:sp>
        </p:grpSp>
        <p:sp>
          <p:nvSpPr>
            <p:cNvPr id="8" name="Rounded Rectangle 2">
              <a:extLst>
                <a:ext uri="{FF2B5EF4-FFF2-40B4-BE49-F238E27FC236}">
                  <a16:creationId xmlns:a16="http://schemas.microsoft.com/office/drawing/2014/main" id="{E3425B91-C644-4351-8305-4DD065DDF90B}"/>
                </a:ext>
              </a:extLst>
            </p:cNvPr>
            <p:cNvSpPr/>
            <p:nvPr/>
          </p:nvSpPr>
          <p:spPr bwMode="auto">
            <a:xfrm>
              <a:off x="2776806" y="4979778"/>
              <a:ext cx="3957780" cy="721818"/>
            </a:xfrm>
            <a:prstGeom prst="roundRect">
              <a:avLst/>
            </a:prstGeom>
            <a:solidFill>
              <a:srgbClr val="737373"/>
            </a:solidFill>
            <a:ln>
              <a:noFill/>
            </a:ln>
            <a:effectLst/>
          </p:spPr>
          <p:txBody>
            <a:bodyPr rot="0" spcFirstLastPara="0" vert="horz" wrap="square" lIns="46630" tIns="46630" rIns="46630" bIns="46630" numCol="1" spcCol="0" rtlCol="0" fromWordArt="0" anchor="b"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FFFFFF"/>
                  </a:solidFill>
                  <a:latin typeface="Segoe UI Semilight"/>
                  <a:ea typeface="Segoe UI" pitchFamily="34" charset="0"/>
                  <a:cs typeface="Segoe UI" pitchFamily="34" charset="0"/>
                </a:rPr>
                <a:t>Core Hadoop</a:t>
              </a:r>
            </a:p>
          </p:txBody>
        </p:sp>
        <p:sp>
          <p:nvSpPr>
            <p:cNvPr id="9" name="Rounded Rectangle 4">
              <a:extLst>
                <a:ext uri="{FF2B5EF4-FFF2-40B4-BE49-F238E27FC236}">
                  <a16:creationId xmlns:a16="http://schemas.microsoft.com/office/drawing/2014/main" id="{2F92D048-4EA4-467C-A348-EA2D03767D22}"/>
                </a:ext>
              </a:extLst>
            </p:cNvPr>
            <p:cNvSpPr/>
            <p:nvPr/>
          </p:nvSpPr>
          <p:spPr bwMode="auto">
            <a:xfrm>
              <a:off x="2776806" y="4186889"/>
              <a:ext cx="3957780" cy="641863"/>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p:spPr>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E6E6E6"/>
                  </a:solidFill>
                  <a:latin typeface="Segoe UI Semilight"/>
                  <a:ea typeface="Segoe UI" pitchFamily="34" charset="0"/>
                  <a:cs typeface="Segoe UI" pitchFamily="34" charset="0"/>
                </a:rPr>
                <a:t>Consistent REST API’s</a:t>
              </a:r>
            </a:p>
          </p:txBody>
        </p:sp>
        <p:sp>
          <p:nvSpPr>
            <p:cNvPr id="10" name="Rounded Rectangle 5">
              <a:extLst>
                <a:ext uri="{FF2B5EF4-FFF2-40B4-BE49-F238E27FC236}">
                  <a16:creationId xmlns:a16="http://schemas.microsoft.com/office/drawing/2014/main" id="{C3A88DC4-02EB-4E56-9EDD-965D01842DAB}"/>
                </a:ext>
              </a:extLst>
            </p:cNvPr>
            <p:cNvSpPr/>
            <p:nvPr/>
          </p:nvSpPr>
          <p:spPr bwMode="auto">
            <a:xfrm>
              <a:off x="2776806" y="3374178"/>
              <a:ext cx="3957780" cy="661684"/>
            </a:xfrm>
            <a:prstGeom prst="roundRect">
              <a:avLst/>
            </a:prstGeom>
            <a:solidFill>
              <a:srgbClr val="0078D7"/>
            </a:solidFill>
            <a:ln>
              <a:noFill/>
            </a:ln>
            <a:effectLst/>
          </p:spPr>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FFFFFF"/>
                  </a:solidFill>
                  <a:latin typeface="Segoe UI Semilight"/>
                  <a:ea typeface="Segoe UI" pitchFamily="34" charset="0"/>
                  <a:cs typeface="Segoe UI" pitchFamily="34" charset="0"/>
                </a:rPr>
                <a:t>Breadth of Clients (Java, JS, .NET, etc.)</a:t>
              </a:r>
            </a:p>
          </p:txBody>
        </p:sp>
        <p:sp>
          <p:nvSpPr>
            <p:cNvPr id="11" name="Rounded Rectangle 6">
              <a:extLst>
                <a:ext uri="{FF2B5EF4-FFF2-40B4-BE49-F238E27FC236}">
                  <a16:creationId xmlns:a16="http://schemas.microsoft.com/office/drawing/2014/main" id="{583BF398-BE70-4285-A032-C7D60E4DD512}"/>
                </a:ext>
              </a:extLst>
            </p:cNvPr>
            <p:cNvSpPr/>
            <p:nvPr/>
          </p:nvSpPr>
          <p:spPr bwMode="auto">
            <a:xfrm>
              <a:off x="3000014" y="5100822"/>
              <a:ext cx="3511365" cy="239865"/>
            </a:xfrm>
            <a:prstGeom prst="roundRect">
              <a:avLst/>
            </a:prstGeom>
            <a:solidFill>
              <a:srgbClr val="D2D2D2"/>
            </a:solidFill>
            <a:ln>
              <a:noFill/>
            </a:ln>
            <a:effectLst/>
          </p:spPr>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353535">
                      <a:lumMod val="75000"/>
                      <a:lumOff val="25000"/>
                    </a:srgbClr>
                  </a:solidFill>
                  <a:latin typeface="Segoe UI Semilight"/>
                  <a:ea typeface="Segoe UI" pitchFamily="34" charset="0"/>
                  <a:cs typeface="Segoe UI" pitchFamily="34" charset="0"/>
                </a:rPr>
                <a:t>Authoring frameworks and languages </a:t>
              </a:r>
            </a:p>
          </p:txBody>
        </p:sp>
        <p:sp>
          <p:nvSpPr>
            <p:cNvPr id="12" name="Rounded Rectangle 7">
              <a:extLst>
                <a:ext uri="{FF2B5EF4-FFF2-40B4-BE49-F238E27FC236}">
                  <a16:creationId xmlns:a16="http://schemas.microsoft.com/office/drawing/2014/main" id="{B095C4C5-BCE4-4ABB-A43E-07EA1010F985}"/>
                </a:ext>
              </a:extLst>
            </p:cNvPr>
            <p:cNvSpPr/>
            <p:nvPr/>
          </p:nvSpPr>
          <p:spPr bwMode="auto">
            <a:xfrm>
              <a:off x="2776806" y="2561468"/>
              <a:ext cx="3957780" cy="661684"/>
            </a:xfrm>
            <a:prstGeom prst="roundRect">
              <a:avLst/>
            </a:prstGeom>
            <a:solidFill>
              <a:srgbClr val="7030A0"/>
            </a:solidFill>
            <a:ln w="9525" cap="flat" cmpd="sng" algn="ctr">
              <a:noFill/>
              <a:prstDash val="solid"/>
              <a:headEnd type="none" w="med" len="med"/>
              <a:tailEnd type="none" w="med" len="med"/>
            </a:ln>
            <a:effectLst/>
          </p:spPr>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503" rtl="0" eaLnBrk="1" latinLnBrk="0" hangingPunct="1">
                <a:defRPr sz="1800" kern="1200">
                  <a:solidFill>
                    <a:schemeClr val="lt1"/>
                  </a:solidFill>
                  <a:latin typeface="+mn-lt"/>
                  <a:ea typeface="+mn-ea"/>
                  <a:cs typeface="+mn-cs"/>
                </a:defRPr>
              </a:lvl1pPr>
              <a:lvl2pPr marL="466252" algn="l" defTabSz="932503" rtl="0" eaLnBrk="1" latinLnBrk="0" hangingPunct="1">
                <a:defRPr sz="1800" kern="1200">
                  <a:solidFill>
                    <a:schemeClr val="lt1"/>
                  </a:solidFill>
                  <a:latin typeface="+mn-lt"/>
                  <a:ea typeface="+mn-ea"/>
                  <a:cs typeface="+mn-cs"/>
                </a:defRPr>
              </a:lvl2pPr>
              <a:lvl3pPr marL="932503" algn="l" defTabSz="932503" rtl="0" eaLnBrk="1" latinLnBrk="0" hangingPunct="1">
                <a:defRPr sz="1800" kern="1200">
                  <a:solidFill>
                    <a:schemeClr val="lt1"/>
                  </a:solidFill>
                  <a:latin typeface="+mn-lt"/>
                  <a:ea typeface="+mn-ea"/>
                  <a:cs typeface="+mn-cs"/>
                </a:defRPr>
              </a:lvl3pPr>
              <a:lvl4pPr marL="1398755" algn="l" defTabSz="932503" rtl="0" eaLnBrk="1" latinLnBrk="0" hangingPunct="1">
                <a:defRPr sz="1800" kern="1200">
                  <a:solidFill>
                    <a:schemeClr val="lt1"/>
                  </a:solidFill>
                  <a:latin typeface="+mn-lt"/>
                  <a:ea typeface="+mn-ea"/>
                  <a:cs typeface="+mn-cs"/>
                </a:defRPr>
              </a:lvl4pPr>
              <a:lvl5pPr marL="1865006" algn="l" defTabSz="932503" rtl="0" eaLnBrk="1" latinLnBrk="0" hangingPunct="1">
                <a:defRPr sz="1800" kern="1200">
                  <a:solidFill>
                    <a:schemeClr val="lt1"/>
                  </a:solidFill>
                  <a:latin typeface="+mn-lt"/>
                  <a:ea typeface="+mn-ea"/>
                  <a:cs typeface="+mn-cs"/>
                </a:defRPr>
              </a:lvl5pPr>
              <a:lvl6pPr marL="2331259" algn="l" defTabSz="932503" rtl="0" eaLnBrk="1" latinLnBrk="0" hangingPunct="1">
                <a:defRPr sz="1800" kern="1200">
                  <a:solidFill>
                    <a:schemeClr val="lt1"/>
                  </a:solidFill>
                  <a:latin typeface="+mn-lt"/>
                  <a:ea typeface="+mn-ea"/>
                  <a:cs typeface="+mn-cs"/>
                </a:defRPr>
              </a:lvl6pPr>
              <a:lvl7pPr marL="2797510" algn="l" defTabSz="932503" rtl="0" eaLnBrk="1" latinLnBrk="0" hangingPunct="1">
                <a:defRPr sz="1800" kern="1200">
                  <a:solidFill>
                    <a:schemeClr val="lt1"/>
                  </a:solidFill>
                  <a:latin typeface="+mn-lt"/>
                  <a:ea typeface="+mn-ea"/>
                  <a:cs typeface="+mn-cs"/>
                </a:defRPr>
              </a:lvl7pPr>
              <a:lvl8pPr marL="3263762" algn="l" defTabSz="932503" rtl="0" eaLnBrk="1" latinLnBrk="0" hangingPunct="1">
                <a:defRPr sz="1800" kern="1200">
                  <a:solidFill>
                    <a:schemeClr val="lt1"/>
                  </a:solidFill>
                  <a:latin typeface="+mn-lt"/>
                  <a:ea typeface="+mn-ea"/>
                  <a:cs typeface="+mn-cs"/>
                </a:defRPr>
              </a:lvl8pPr>
              <a:lvl9pPr marL="3730014" algn="l" defTabSz="932503" rtl="0" eaLnBrk="1" latinLnBrk="0" hangingPunct="1">
                <a:defRPr sz="1800" kern="1200">
                  <a:solidFill>
                    <a:schemeClr val="lt1"/>
                  </a:solidFill>
                  <a:latin typeface="+mn-lt"/>
                  <a:ea typeface="+mn-ea"/>
                  <a:cs typeface="+mn-cs"/>
                </a:defRPr>
              </a:lvl9pPr>
            </a:lstStyle>
            <a:p>
              <a:pPr lvl="0" algn="ctr" defTabSz="932290" fontAlgn="auto">
                <a:spcBef>
                  <a:spcPts val="0"/>
                </a:spcBef>
                <a:spcAft>
                  <a:spcPts val="0"/>
                </a:spcAft>
                <a:defRPr/>
              </a:pPr>
              <a:r>
                <a:rPr lang="en-US" sz="1200" b="0" dirty="0">
                  <a:solidFill>
                    <a:srgbClr val="FFFFFF"/>
                  </a:solidFill>
                  <a:latin typeface="Segoe UI Semilight"/>
                  <a:ea typeface="Segoe UI" pitchFamily="34" charset="0"/>
                  <a:cs typeface="Segoe UI" pitchFamily="34" charset="0"/>
                </a:rPr>
                <a:t>End User Tooling (IDE’s, Analyst tools, Command lines)</a:t>
              </a:r>
            </a:p>
          </p:txBody>
        </p:sp>
        <p:grpSp>
          <p:nvGrpSpPr>
            <p:cNvPr id="13" name="Group 12">
              <a:extLst>
                <a:ext uri="{FF2B5EF4-FFF2-40B4-BE49-F238E27FC236}">
                  <a16:creationId xmlns:a16="http://schemas.microsoft.com/office/drawing/2014/main" id="{274DA8AB-897F-49FA-AF5E-19F9FABA256C}"/>
                </a:ext>
              </a:extLst>
            </p:cNvPr>
            <p:cNvGrpSpPr/>
            <p:nvPr/>
          </p:nvGrpSpPr>
          <p:grpSpPr>
            <a:xfrm>
              <a:off x="6879643" y="3943367"/>
              <a:ext cx="1561856" cy="1036411"/>
              <a:chOff x="9132041" y="3863028"/>
              <a:chExt cx="2280259" cy="1513126"/>
            </a:xfrm>
          </p:grpSpPr>
          <p:sp>
            <p:nvSpPr>
              <p:cNvPr id="14" name="Left Brace 13">
                <a:extLst>
                  <a:ext uri="{FF2B5EF4-FFF2-40B4-BE49-F238E27FC236}">
                    <a16:creationId xmlns:a16="http://schemas.microsoft.com/office/drawing/2014/main" id="{5D254474-1745-4377-A56E-1FD2AC8673FC}"/>
                  </a:ext>
                </a:extLst>
              </p:cNvPr>
              <p:cNvSpPr/>
              <p:nvPr/>
            </p:nvSpPr>
            <p:spPr>
              <a:xfrm>
                <a:off x="9132041" y="3863028"/>
                <a:ext cx="251164" cy="1513126"/>
              </a:xfrm>
              <a:prstGeom prst="leftBrace">
                <a:avLst/>
              </a:prstGeom>
              <a:noFill/>
              <a:ln w="28575" cap="flat" cmpd="sng" algn="ctr">
                <a:solidFill>
                  <a:srgbClr val="FFB900">
                    <a:lumMod val="75000"/>
                  </a:srgbClr>
                </a:solidFill>
                <a:prstDash val="solid"/>
                <a:headEnd type="none"/>
                <a:tailEnd type="none"/>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endParaRPr lang="en-US" sz="1200" b="0" dirty="0">
                  <a:solidFill>
                    <a:srgbClr val="353535">
                      <a:lumMod val="75000"/>
                      <a:lumOff val="25000"/>
                    </a:srgbClr>
                  </a:solidFill>
                  <a:latin typeface="Segoe UI Semilight"/>
                  <a:cs typeface="Arial" charset="0"/>
                </a:endParaRPr>
              </a:p>
            </p:txBody>
          </p:sp>
          <p:sp>
            <p:nvSpPr>
              <p:cNvPr id="15" name="TextBox 15">
                <a:extLst>
                  <a:ext uri="{FF2B5EF4-FFF2-40B4-BE49-F238E27FC236}">
                    <a16:creationId xmlns:a16="http://schemas.microsoft.com/office/drawing/2014/main" id="{9D85D77B-A575-4239-B545-41918A43949F}"/>
                  </a:ext>
                </a:extLst>
              </p:cNvPr>
              <p:cNvSpPr txBox="1"/>
              <p:nvPr/>
            </p:nvSpPr>
            <p:spPr>
              <a:xfrm>
                <a:off x="9408403" y="4047664"/>
                <a:ext cx="2003897" cy="1078425"/>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Connectivity</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Programmability</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Security</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Loosely coupled</a:t>
                </a:r>
              </a:p>
            </p:txBody>
          </p:sp>
        </p:grpSp>
        <p:grpSp>
          <p:nvGrpSpPr>
            <p:cNvPr id="16" name="Group 15">
              <a:extLst>
                <a:ext uri="{FF2B5EF4-FFF2-40B4-BE49-F238E27FC236}">
                  <a16:creationId xmlns:a16="http://schemas.microsoft.com/office/drawing/2014/main" id="{FC51713E-C4F9-4775-84AF-4D6D1DE2FCE5}"/>
                </a:ext>
              </a:extLst>
            </p:cNvPr>
            <p:cNvGrpSpPr/>
            <p:nvPr/>
          </p:nvGrpSpPr>
          <p:grpSpPr>
            <a:xfrm>
              <a:off x="707601" y="3223152"/>
              <a:ext cx="1734856" cy="986114"/>
              <a:chOff x="121060" y="2811537"/>
              <a:chExt cx="2532836" cy="1439693"/>
            </a:xfrm>
          </p:grpSpPr>
          <p:sp>
            <p:nvSpPr>
              <p:cNvPr id="17" name="Right Brace 16">
                <a:extLst>
                  <a:ext uri="{FF2B5EF4-FFF2-40B4-BE49-F238E27FC236}">
                    <a16:creationId xmlns:a16="http://schemas.microsoft.com/office/drawing/2014/main" id="{1B10B2F4-C5D2-4C11-861B-8892571364AE}"/>
                  </a:ext>
                </a:extLst>
              </p:cNvPr>
              <p:cNvSpPr/>
              <p:nvPr/>
            </p:nvSpPr>
            <p:spPr>
              <a:xfrm>
                <a:off x="2352339" y="2811537"/>
                <a:ext cx="301557" cy="1439693"/>
              </a:xfrm>
              <a:prstGeom prst="rightBrace">
                <a:avLst/>
              </a:prstGeom>
              <a:noFill/>
              <a:ln w="28575" cap="flat" cmpd="sng" algn="ctr">
                <a:solidFill>
                  <a:srgbClr val="D2D2D2"/>
                </a:solidFill>
                <a:prstDash val="solid"/>
                <a:headEnd type="none"/>
                <a:tailEnd type="none"/>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endParaRPr lang="en-US" sz="1200" b="0" dirty="0">
                  <a:solidFill>
                    <a:srgbClr val="353535">
                      <a:lumMod val="75000"/>
                      <a:lumOff val="25000"/>
                    </a:srgbClr>
                  </a:solidFill>
                  <a:latin typeface="Segoe UI Semilight"/>
                  <a:cs typeface="Arial" charset="0"/>
                </a:endParaRPr>
              </a:p>
            </p:txBody>
          </p:sp>
          <p:sp>
            <p:nvSpPr>
              <p:cNvPr id="18" name="TextBox 17">
                <a:extLst>
                  <a:ext uri="{FF2B5EF4-FFF2-40B4-BE49-F238E27FC236}">
                    <a16:creationId xmlns:a16="http://schemas.microsoft.com/office/drawing/2014/main" id="{32CC8CAD-2126-4981-99F0-EB874BDB19E8}"/>
                  </a:ext>
                </a:extLst>
              </p:cNvPr>
              <p:cNvSpPr txBox="1"/>
              <p:nvPr/>
            </p:nvSpPr>
            <p:spPr>
              <a:xfrm>
                <a:off x="121060" y="3101891"/>
                <a:ext cx="2262355" cy="1078425"/>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Lightweight</a:t>
                </a:r>
              </a:p>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Low cost to extend</a:t>
                </a:r>
              </a:p>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Scenario oriented</a:t>
                </a:r>
              </a:p>
              <a:p>
                <a:pPr marL="349724" lvl="0" indent="-349724" algn="r" fontAlgn="auto">
                  <a:spcBef>
                    <a:spcPts val="0"/>
                  </a:spcBef>
                  <a:spcAft>
                    <a:spcPts val="0"/>
                  </a:spcAft>
                  <a:buFont typeface="Arial" panose="020B0604020202020204" pitchFamily="34" charset="0"/>
                  <a:buChar char="•"/>
                  <a:defRPr/>
                </a:pPr>
                <a:endParaRPr lang="en-US" sz="1200" b="0" spc="-71" dirty="0">
                  <a:solidFill>
                    <a:srgbClr val="353535">
                      <a:lumMod val="75000"/>
                      <a:lumOff val="25000"/>
                    </a:srgbClr>
                  </a:solidFill>
                  <a:latin typeface="Segoe UI Semilight"/>
                  <a:cs typeface="Arial" charset="0"/>
                </a:endParaRPr>
              </a:p>
            </p:txBody>
          </p:sp>
        </p:grpSp>
        <p:grpSp>
          <p:nvGrpSpPr>
            <p:cNvPr id="19" name="Group 18">
              <a:extLst>
                <a:ext uri="{FF2B5EF4-FFF2-40B4-BE49-F238E27FC236}">
                  <a16:creationId xmlns:a16="http://schemas.microsoft.com/office/drawing/2014/main" id="{FC13C798-56F4-4779-81CF-B70EF2748467}"/>
                </a:ext>
              </a:extLst>
            </p:cNvPr>
            <p:cNvGrpSpPr/>
            <p:nvPr/>
          </p:nvGrpSpPr>
          <p:grpSpPr>
            <a:xfrm>
              <a:off x="624681" y="4828751"/>
              <a:ext cx="1817776" cy="986114"/>
              <a:chOff x="0" y="2811537"/>
              <a:chExt cx="2653896" cy="1439693"/>
            </a:xfrm>
          </p:grpSpPr>
          <p:sp>
            <p:nvSpPr>
              <p:cNvPr id="20" name="Right Brace 19">
                <a:extLst>
                  <a:ext uri="{FF2B5EF4-FFF2-40B4-BE49-F238E27FC236}">
                    <a16:creationId xmlns:a16="http://schemas.microsoft.com/office/drawing/2014/main" id="{46BEA9DF-9B18-42FA-A5FB-BC5E4D0C2ED1}"/>
                  </a:ext>
                </a:extLst>
              </p:cNvPr>
              <p:cNvSpPr/>
              <p:nvPr/>
            </p:nvSpPr>
            <p:spPr>
              <a:xfrm>
                <a:off x="2352339" y="2811537"/>
                <a:ext cx="301557" cy="1439693"/>
              </a:xfrm>
              <a:prstGeom prst="rightBrace">
                <a:avLst/>
              </a:prstGeom>
              <a:noFill/>
              <a:ln w="28575" cap="flat" cmpd="sng" algn="ctr">
                <a:solidFill>
                  <a:srgbClr val="CC2626"/>
                </a:solidFill>
                <a:prstDash val="solid"/>
                <a:headEnd type="none"/>
                <a:tailEnd type="none"/>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endParaRPr lang="en-US" sz="1200" b="0" dirty="0">
                  <a:solidFill>
                    <a:srgbClr val="353535">
                      <a:lumMod val="75000"/>
                      <a:lumOff val="25000"/>
                    </a:srgbClr>
                  </a:solidFill>
                  <a:latin typeface="Segoe UI Semilight"/>
                  <a:cs typeface="Arial" charset="0"/>
                </a:endParaRPr>
              </a:p>
            </p:txBody>
          </p:sp>
          <p:sp>
            <p:nvSpPr>
              <p:cNvPr id="21" name="TextBox 21">
                <a:extLst>
                  <a:ext uri="{FF2B5EF4-FFF2-40B4-BE49-F238E27FC236}">
                    <a16:creationId xmlns:a16="http://schemas.microsoft.com/office/drawing/2014/main" id="{00EC1852-3A73-4E9A-8872-3EA3DD5DB881}"/>
                  </a:ext>
                </a:extLst>
              </p:cNvPr>
              <p:cNvSpPr txBox="1"/>
              <p:nvPr/>
            </p:nvSpPr>
            <p:spPr>
              <a:xfrm>
                <a:off x="0" y="3075141"/>
                <a:ext cx="2395030" cy="1078424"/>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Innovation flows upward</a:t>
                </a:r>
              </a:p>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New compute models</a:t>
                </a:r>
              </a:p>
              <a:p>
                <a:pPr lvl="0" algn="r" fontAlgn="auto">
                  <a:spcBef>
                    <a:spcPts val="0"/>
                  </a:spcBef>
                  <a:spcAft>
                    <a:spcPts val="0"/>
                  </a:spcAft>
                  <a:defRPr/>
                </a:pPr>
                <a:r>
                  <a:rPr lang="en-US" sz="1200" b="0" spc="-71" dirty="0">
                    <a:solidFill>
                      <a:srgbClr val="353535">
                        <a:lumMod val="75000"/>
                        <a:lumOff val="25000"/>
                      </a:srgbClr>
                    </a:solidFill>
                    <a:latin typeface="Segoe UI Semilight"/>
                    <a:cs typeface="Arial" charset="0"/>
                  </a:rPr>
                  <a:t>Perf enhancements</a:t>
                </a:r>
              </a:p>
              <a:p>
                <a:pPr marL="349724" lvl="0" indent="-349724" algn="r" fontAlgn="auto">
                  <a:spcBef>
                    <a:spcPts val="0"/>
                  </a:spcBef>
                  <a:spcAft>
                    <a:spcPts val="0"/>
                  </a:spcAft>
                  <a:buFont typeface="Arial" panose="020B0604020202020204" pitchFamily="34" charset="0"/>
                  <a:buChar char="•"/>
                  <a:defRPr/>
                </a:pPr>
                <a:endParaRPr lang="en-US" sz="1200" b="0" spc="-71" dirty="0">
                  <a:solidFill>
                    <a:srgbClr val="353535">
                      <a:lumMod val="75000"/>
                      <a:lumOff val="25000"/>
                    </a:srgbClr>
                  </a:solidFill>
                  <a:latin typeface="Segoe UI Semilight"/>
                  <a:cs typeface="Arial" charset="0"/>
                </a:endParaRPr>
              </a:p>
            </p:txBody>
          </p:sp>
        </p:grpSp>
        <p:grpSp>
          <p:nvGrpSpPr>
            <p:cNvPr id="22" name="Group 21">
              <a:extLst>
                <a:ext uri="{FF2B5EF4-FFF2-40B4-BE49-F238E27FC236}">
                  <a16:creationId xmlns:a16="http://schemas.microsoft.com/office/drawing/2014/main" id="{8C167EB7-E403-410C-B2A5-3149DFB9FD94}"/>
                </a:ext>
              </a:extLst>
            </p:cNvPr>
            <p:cNvGrpSpPr/>
            <p:nvPr/>
          </p:nvGrpSpPr>
          <p:grpSpPr>
            <a:xfrm>
              <a:off x="6875390" y="2385617"/>
              <a:ext cx="1978891" cy="1062076"/>
              <a:chOff x="9125823" y="3863027"/>
              <a:chExt cx="2889114" cy="1550596"/>
            </a:xfrm>
          </p:grpSpPr>
          <p:sp>
            <p:nvSpPr>
              <p:cNvPr id="23" name="Left Brace 22">
                <a:extLst>
                  <a:ext uri="{FF2B5EF4-FFF2-40B4-BE49-F238E27FC236}">
                    <a16:creationId xmlns:a16="http://schemas.microsoft.com/office/drawing/2014/main" id="{4B6934D3-9195-4B11-B25A-89CCC3FA8C25}"/>
                  </a:ext>
                </a:extLst>
              </p:cNvPr>
              <p:cNvSpPr/>
              <p:nvPr/>
            </p:nvSpPr>
            <p:spPr>
              <a:xfrm>
                <a:off x="9125823" y="3863027"/>
                <a:ext cx="260892" cy="1513126"/>
              </a:xfrm>
              <a:prstGeom prst="leftBrace">
                <a:avLst/>
              </a:prstGeom>
              <a:noFill/>
              <a:ln w="28575" cap="flat" cmpd="sng" algn="ctr">
                <a:solidFill>
                  <a:srgbClr val="0078D7"/>
                </a:solidFill>
                <a:prstDash val="solid"/>
                <a:headEnd type="none"/>
                <a:tailEnd type="none"/>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endParaRPr lang="en-US" sz="1200" b="0" dirty="0">
                  <a:solidFill>
                    <a:srgbClr val="353535">
                      <a:lumMod val="75000"/>
                      <a:lumOff val="25000"/>
                    </a:srgbClr>
                  </a:solidFill>
                  <a:latin typeface="Segoe UI Semilight"/>
                  <a:cs typeface="Arial" charset="0"/>
                </a:endParaRPr>
              </a:p>
            </p:txBody>
          </p:sp>
          <p:sp>
            <p:nvSpPr>
              <p:cNvPr id="24" name="TextBox 25">
                <a:extLst>
                  <a:ext uri="{FF2B5EF4-FFF2-40B4-BE49-F238E27FC236}">
                    <a16:creationId xmlns:a16="http://schemas.microsoft.com/office/drawing/2014/main" id="{E44097A9-03AF-4F1B-A9B2-4F8DBF65DC05}"/>
                  </a:ext>
                </a:extLst>
              </p:cNvPr>
              <p:cNvSpPr txBox="1"/>
              <p:nvPr/>
            </p:nvSpPr>
            <p:spPr>
              <a:xfrm>
                <a:off x="9383205" y="4065592"/>
                <a:ext cx="2631732" cy="1348031"/>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Extend breadth &amp; depth</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Enable new scenarios</a:t>
                </a:r>
              </a:p>
              <a:p>
                <a:pPr lvl="0" fontAlgn="auto">
                  <a:spcBef>
                    <a:spcPts val="0"/>
                  </a:spcBef>
                  <a:spcAft>
                    <a:spcPts val="0"/>
                  </a:spcAft>
                  <a:defRPr/>
                </a:pPr>
                <a:r>
                  <a:rPr lang="en-US" sz="1200" b="0" spc="-71" dirty="0">
                    <a:solidFill>
                      <a:srgbClr val="353535">
                        <a:lumMod val="75000"/>
                        <a:lumOff val="25000"/>
                      </a:srgbClr>
                    </a:solidFill>
                    <a:latin typeface="Segoe UI Semilight"/>
                    <a:cs typeface="Arial" charset="0"/>
                  </a:rPr>
                  <a:t>Integrate with current tool chains</a:t>
                </a:r>
              </a:p>
              <a:p>
                <a:pPr lvl="0" fontAlgn="auto">
                  <a:spcBef>
                    <a:spcPts val="0"/>
                  </a:spcBef>
                  <a:spcAft>
                    <a:spcPts val="0"/>
                  </a:spcAft>
                  <a:defRPr/>
                </a:pPr>
                <a:endParaRPr lang="en-US" sz="1200" b="0" spc="-71" dirty="0">
                  <a:solidFill>
                    <a:srgbClr val="353535">
                      <a:lumMod val="75000"/>
                      <a:lumOff val="25000"/>
                    </a:srgbClr>
                  </a:solidFill>
                  <a:latin typeface="Segoe UI Semilight"/>
                  <a:cs typeface="Arial" charset="0"/>
                </a:endParaRPr>
              </a:p>
            </p:txBody>
          </p:sp>
        </p:grpSp>
      </p:grpSp>
      <p:sp>
        <p:nvSpPr>
          <p:cNvPr id="25" name="TextBox 24">
            <a:extLst>
              <a:ext uri="{FF2B5EF4-FFF2-40B4-BE49-F238E27FC236}">
                <a16:creationId xmlns:a16="http://schemas.microsoft.com/office/drawing/2014/main" id="{FCF2DC10-462F-4072-8815-05E05C0A02E4}"/>
              </a:ext>
            </a:extLst>
          </p:cNvPr>
          <p:cNvSpPr txBox="1"/>
          <p:nvPr/>
        </p:nvSpPr>
        <p:spPr>
          <a:xfrm>
            <a:off x="222422" y="6301946"/>
            <a:ext cx="955589" cy="369332"/>
          </a:xfrm>
          <a:prstGeom prst="rect">
            <a:avLst/>
          </a:prstGeom>
          <a:noFill/>
        </p:spPr>
        <p:txBody>
          <a:bodyPr wrap="square" rtlCol="0">
            <a:spAutoFit/>
          </a:bodyPr>
          <a:lstStyle/>
          <a:p>
            <a:r>
              <a:rPr lang="en-US" dirty="0"/>
              <a:t>7-15</a:t>
            </a:r>
          </a:p>
        </p:txBody>
      </p:sp>
    </p:spTree>
    <p:extLst>
      <p:ext uri="{BB962C8B-B14F-4D97-AF65-F5344CB8AC3E}">
        <p14:creationId xmlns:p14="http://schemas.microsoft.com/office/powerpoint/2010/main" val="2092662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290E-8B67-4D44-9DBF-A83A27CB273F}"/>
              </a:ext>
            </a:extLst>
          </p:cNvPr>
          <p:cNvSpPr>
            <a:spLocks noGrp="1"/>
          </p:cNvSpPr>
          <p:nvPr>
            <p:ph type="title"/>
          </p:nvPr>
        </p:nvSpPr>
        <p:spPr/>
        <p:txBody>
          <a:bodyPr/>
          <a:lstStyle/>
          <a:p>
            <a:r>
              <a:rPr lang="en-US" dirty="0"/>
              <a:t>HDInsight</a:t>
            </a:r>
          </a:p>
        </p:txBody>
      </p:sp>
      <p:sp>
        <p:nvSpPr>
          <p:cNvPr id="4" name="Content Placeholder 2">
            <a:extLst>
              <a:ext uri="{FF2B5EF4-FFF2-40B4-BE49-F238E27FC236}">
                <a16:creationId xmlns:a16="http://schemas.microsoft.com/office/drawing/2014/main" id="{1E228DA4-1388-4598-86C0-C94E708C8E3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000" b="0" kern="0" dirty="0">
                <a:solidFill>
                  <a:srgbClr val="000000"/>
                </a:solidFill>
              </a:rPr>
              <a:t>Sentiment Analysis</a:t>
            </a:r>
          </a:p>
          <a:p>
            <a:pPr lvl="0"/>
            <a:r>
              <a:rPr lang="en-US" sz="2000" b="0" kern="0" dirty="0">
                <a:solidFill>
                  <a:srgbClr val="000000"/>
                </a:solidFill>
              </a:rPr>
              <a:t>Clickstream Processing</a:t>
            </a:r>
          </a:p>
          <a:p>
            <a:pPr lvl="0"/>
            <a:r>
              <a:rPr lang="en-US" sz="2000" b="0" kern="0" dirty="0">
                <a:solidFill>
                  <a:srgbClr val="000000"/>
                </a:solidFill>
              </a:rPr>
              <a:t>Machine/Sensor</a:t>
            </a:r>
          </a:p>
          <a:p>
            <a:pPr lvl="0"/>
            <a:r>
              <a:rPr lang="en-US" sz="2000" b="0" kern="0" dirty="0">
                <a:solidFill>
                  <a:srgbClr val="000000"/>
                </a:solidFill>
              </a:rPr>
              <a:t>Server Logs</a:t>
            </a:r>
          </a:p>
          <a:p>
            <a:pPr lvl="0"/>
            <a:r>
              <a:rPr lang="en-US" sz="2000" b="0" kern="0" dirty="0">
                <a:solidFill>
                  <a:srgbClr val="000000"/>
                </a:solidFill>
              </a:rPr>
              <a:t>Geo-Location</a:t>
            </a:r>
          </a:p>
          <a:p>
            <a:pPr lvl="0"/>
            <a:endParaRPr lang="en-US" sz="2000" b="0" kern="0" dirty="0">
              <a:solidFill>
                <a:srgbClr val="000000"/>
              </a:solidFill>
            </a:endParaRPr>
          </a:p>
        </p:txBody>
      </p:sp>
      <p:grpSp>
        <p:nvGrpSpPr>
          <p:cNvPr id="5" name="Group 4" descr="HdInsight verticals">
            <a:extLst>
              <a:ext uri="{FF2B5EF4-FFF2-40B4-BE49-F238E27FC236}">
                <a16:creationId xmlns:a16="http://schemas.microsoft.com/office/drawing/2014/main" id="{BB50AC01-9129-48EE-9EF9-71596CEF0FD6}"/>
              </a:ext>
            </a:extLst>
          </p:cNvPr>
          <p:cNvGrpSpPr/>
          <p:nvPr/>
        </p:nvGrpSpPr>
        <p:grpSpPr>
          <a:xfrm>
            <a:off x="472281" y="3573462"/>
            <a:ext cx="8229600" cy="2547089"/>
            <a:chOff x="472281" y="3573462"/>
            <a:chExt cx="8229600" cy="2547089"/>
          </a:xfrm>
        </p:grpSpPr>
        <p:sp>
          <p:nvSpPr>
            <p:cNvPr id="6" name="Rounded Rectangle 5">
              <a:extLst>
                <a:ext uri="{FF2B5EF4-FFF2-40B4-BE49-F238E27FC236}">
                  <a16:creationId xmlns:a16="http://schemas.microsoft.com/office/drawing/2014/main" id="{E1CD9706-0E04-4DAD-AC78-B04F9B0E9819}"/>
                </a:ext>
              </a:extLst>
            </p:cNvPr>
            <p:cNvSpPr/>
            <p:nvPr/>
          </p:nvSpPr>
          <p:spPr>
            <a:xfrm>
              <a:off x="472281" y="4281942"/>
              <a:ext cx="751570" cy="1012865"/>
            </a:xfrm>
            <a:prstGeom prst="roundRect">
              <a:avLst/>
            </a:prstGeom>
            <a:solidFill>
              <a:srgbClr val="FFFFFF"/>
            </a:solidFill>
            <a:ln w="10795" cap="flat" cmpd="sng" algn="ctr">
              <a:solidFill>
                <a:srgbClr val="737373"/>
              </a:solidFill>
              <a:prstDash val="solid"/>
            </a:ln>
            <a:effectLst/>
          </p:spPr>
          <p:txBody>
            <a:bodyPr lIns="0" tIns="0" rIns="0" bIns="0"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Segoe UI Semilight"/>
                  <a:cs typeface="Arial" charset="0"/>
                </a:rPr>
                <a:t>Monitor real-time data to…</a:t>
              </a:r>
            </a:p>
          </p:txBody>
        </p:sp>
        <p:sp>
          <p:nvSpPr>
            <p:cNvPr id="7" name="Rounded Rectangle 28">
              <a:extLst>
                <a:ext uri="{FF2B5EF4-FFF2-40B4-BE49-F238E27FC236}">
                  <a16:creationId xmlns:a16="http://schemas.microsoft.com/office/drawing/2014/main" id="{E583AC11-4F6F-46C0-9680-28D45AEE10AD}"/>
                </a:ext>
              </a:extLst>
            </p:cNvPr>
            <p:cNvSpPr/>
            <p:nvPr/>
          </p:nvSpPr>
          <p:spPr>
            <a:xfrm>
              <a:off x="1466188" y="3881941"/>
              <a:ext cx="780491" cy="425722"/>
            </a:xfrm>
            <a:prstGeom prst="roundRect">
              <a:avLst/>
            </a:prstGeom>
            <a:solidFill>
              <a:srgbClr val="FFFFFF"/>
            </a:solidFill>
            <a:ln w="10795" cap="flat" cmpd="sng" algn="ctr">
              <a:solidFill>
                <a:srgbClr val="737373"/>
              </a:solidFill>
              <a:prstDash val="solid"/>
            </a:ln>
            <a:effectLst/>
          </p:spPr>
          <p:txBody>
            <a:bodyPr lIns="0" tIns="0" rIns="0" bIns="0"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Segoe UI Semilight"/>
                  <a:cs typeface="Arial" charset="0"/>
                </a:rPr>
                <a:t>Prevent</a:t>
              </a:r>
            </a:p>
          </p:txBody>
        </p:sp>
        <p:sp>
          <p:nvSpPr>
            <p:cNvPr id="8" name="Rounded Rectangle 29">
              <a:extLst>
                <a:ext uri="{FF2B5EF4-FFF2-40B4-BE49-F238E27FC236}">
                  <a16:creationId xmlns:a16="http://schemas.microsoft.com/office/drawing/2014/main" id="{4D1D976D-18AF-434D-9D5C-2717E0C666C9}"/>
                </a:ext>
              </a:extLst>
            </p:cNvPr>
            <p:cNvSpPr/>
            <p:nvPr/>
          </p:nvSpPr>
          <p:spPr>
            <a:xfrm>
              <a:off x="1456161" y="5333172"/>
              <a:ext cx="780491" cy="425722"/>
            </a:xfrm>
            <a:prstGeom prst="roundRect">
              <a:avLst/>
            </a:prstGeom>
            <a:solidFill>
              <a:srgbClr val="FFFFFF"/>
            </a:solidFill>
            <a:ln w="10795" cap="flat" cmpd="sng" algn="ctr">
              <a:solidFill>
                <a:srgbClr val="737373"/>
              </a:solidFill>
              <a:prstDash val="solid"/>
            </a:ln>
            <a:effectLst/>
          </p:spPr>
          <p:txBody>
            <a:bodyPr lIns="0" tIns="0" rIns="0" bIns="0"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Segoe UI Semilight"/>
                  <a:cs typeface="Arial" charset="0"/>
                </a:rPr>
                <a:t>Optimize</a:t>
              </a:r>
            </a:p>
          </p:txBody>
        </p:sp>
        <p:sp>
          <p:nvSpPr>
            <p:cNvPr id="9" name="TextBox 8">
              <a:extLst>
                <a:ext uri="{FF2B5EF4-FFF2-40B4-BE49-F238E27FC236}">
                  <a16:creationId xmlns:a16="http://schemas.microsoft.com/office/drawing/2014/main" id="{BC4CB3A2-20A6-471C-9719-B90D2C132D10}"/>
                </a:ext>
              </a:extLst>
            </p:cNvPr>
            <p:cNvSpPr txBox="1"/>
            <p:nvPr/>
          </p:nvSpPr>
          <p:spPr>
            <a:xfrm>
              <a:off x="2379431" y="3970015"/>
              <a:ext cx="1259269" cy="83099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Securities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fraud</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Compliance violations</a:t>
              </a:r>
            </a:p>
          </p:txBody>
        </p:sp>
        <p:sp>
          <p:nvSpPr>
            <p:cNvPr id="10" name="TextBox 35">
              <a:extLst>
                <a:ext uri="{FF2B5EF4-FFF2-40B4-BE49-F238E27FC236}">
                  <a16:creationId xmlns:a16="http://schemas.microsoft.com/office/drawing/2014/main" id="{8B4BD4D6-603C-4438-B75A-B7F05F992E38}"/>
                </a:ext>
              </a:extLst>
            </p:cNvPr>
            <p:cNvSpPr txBox="1"/>
            <p:nvPr/>
          </p:nvSpPr>
          <p:spPr>
            <a:xfrm>
              <a:off x="3391120" y="3970015"/>
              <a:ext cx="1259269" cy="83099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Security breaches</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Network outages</a:t>
              </a:r>
            </a:p>
          </p:txBody>
        </p:sp>
        <p:sp>
          <p:nvSpPr>
            <p:cNvPr id="11" name="TextBox 52">
              <a:extLst>
                <a:ext uri="{FF2B5EF4-FFF2-40B4-BE49-F238E27FC236}">
                  <a16:creationId xmlns:a16="http://schemas.microsoft.com/office/drawing/2014/main" id="{B4556C0D-E0C4-4720-AC41-6DC5E4B4FA99}"/>
                </a:ext>
              </a:extLst>
            </p:cNvPr>
            <p:cNvSpPr txBox="1"/>
            <p:nvPr/>
          </p:nvSpPr>
          <p:spPr>
            <a:xfrm>
              <a:off x="4640673" y="3970015"/>
              <a:ext cx="471246"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fontAlgn="auto">
                <a:spcBef>
                  <a:spcPts val="0"/>
                </a:spcBef>
                <a:spcAft>
                  <a:spcPts val="0"/>
                </a:spcAft>
                <a:defRPr/>
              </a:pPr>
              <a:r>
                <a:rPr lang="en-US" sz="1200" b="0" dirty="0">
                  <a:solidFill>
                    <a:srgbClr val="353535"/>
                  </a:solidFill>
                  <a:latin typeface="Segoe UI Semilight"/>
                  <a:cs typeface="Arial" charset="0"/>
                </a:rPr>
                <a:t>---</a:t>
              </a:r>
            </a:p>
          </p:txBody>
        </p:sp>
        <p:sp>
          <p:nvSpPr>
            <p:cNvPr id="12" name="TextBox 53">
              <a:extLst>
                <a:ext uri="{FF2B5EF4-FFF2-40B4-BE49-F238E27FC236}">
                  <a16:creationId xmlns:a16="http://schemas.microsoft.com/office/drawing/2014/main" id="{4073C7D8-8EAF-442C-BB0E-53D2C60C102E}"/>
                </a:ext>
              </a:extLst>
            </p:cNvPr>
            <p:cNvSpPr txBox="1"/>
            <p:nvPr/>
          </p:nvSpPr>
          <p:spPr>
            <a:xfrm>
              <a:off x="5309012" y="3970015"/>
              <a:ext cx="1259269" cy="46166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Machine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failures</a:t>
              </a:r>
            </a:p>
          </p:txBody>
        </p:sp>
        <p:sp>
          <p:nvSpPr>
            <p:cNvPr id="13" name="TextBox 54">
              <a:extLst>
                <a:ext uri="{FF2B5EF4-FFF2-40B4-BE49-F238E27FC236}">
                  <a16:creationId xmlns:a16="http://schemas.microsoft.com/office/drawing/2014/main" id="{1A6002D5-C162-4856-A2E2-164A7D126B13}"/>
                </a:ext>
              </a:extLst>
            </p:cNvPr>
            <p:cNvSpPr txBox="1"/>
            <p:nvPr/>
          </p:nvSpPr>
          <p:spPr>
            <a:xfrm>
              <a:off x="6306067" y="3970015"/>
              <a:ext cx="1259269" cy="64633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Driver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&amp; fleet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issues</a:t>
              </a:r>
            </a:p>
          </p:txBody>
        </p:sp>
        <p:sp>
          <p:nvSpPr>
            <p:cNvPr id="14" name="TextBox 55">
              <a:extLst>
                <a:ext uri="{FF2B5EF4-FFF2-40B4-BE49-F238E27FC236}">
                  <a16:creationId xmlns:a16="http://schemas.microsoft.com/office/drawing/2014/main" id="{9555564A-4F87-4828-9B7B-B631656BEB4E}"/>
                </a:ext>
              </a:extLst>
            </p:cNvPr>
            <p:cNvSpPr txBox="1"/>
            <p:nvPr/>
          </p:nvSpPr>
          <p:spPr>
            <a:xfrm>
              <a:off x="7310661" y="3970014"/>
              <a:ext cx="1259269" cy="83099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Application failures</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Operational issues</a:t>
              </a:r>
            </a:p>
          </p:txBody>
        </p:sp>
        <p:sp>
          <p:nvSpPr>
            <p:cNvPr id="15" name="TextBox 56">
              <a:extLst>
                <a:ext uri="{FF2B5EF4-FFF2-40B4-BE49-F238E27FC236}">
                  <a16:creationId xmlns:a16="http://schemas.microsoft.com/office/drawing/2014/main" id="{5A1017F5-8EFA-40A6-92C2-9EB240FD70AB}"/>
                </a:ext>
              </a:extLst>
            </p:cNvPr>
            <p:cNvSpPr txBox="1"/>
            <p:nvPr/>
          </p:nvSpPr>
          <p:spPr>
            <a:xfrm>
              <a:off x="2443808" y="5289554"/>
              <a:ext cx="1259269" cy="64633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Order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routing</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Pricing</a:t>
              </a:r>
            </a:p>
          </p:txBody>
        </p:sp>
        <p:sp>
          <p:nvSpPr>
            <p:cNvPr id="16" name="TextBox 57">
              <a:extLst>
                <a:ext uri="{FF2B5EF4-FFF2-40B4-BE49-F238E27FC236}">
                  <a16:creationId xmlns:a16="http://schemas.microsoft.com/office/drawing/2014/main" id="{10E2C890-B179-4D9D-B0C2-525AC2D576FC}"/>
                </a:ext>
              </a:extLst>
            </p:cNvPr>
            <p:cNvSpPr txBox="1"/>
            <p:nvPr/>
          </p:nvSpPr>
          <p:spPr>
            <a:xfrm>
              <a:off x="3387922" y="5289554"/>
              <a:ext cx="1259269" cy="83099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Bandwidth allocation</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Customer service</a:t>
              </a:r>
            </a:p>
          </p:txBody>
        </p:sp>
        <p:sp>
          <p:nvSpPr>
            <p:cNvPr id="17" name="TextBox 58">
              <a:extLst>
                <a:ext uri="{FF2B5EF4-FFF2-40B4-BE49-F238E27FC236}">
                  <a16:creationId xmlns:a16="http://schemas.microsoft.com/office/drawing/2014/main" id="{338084D7-D91E-4C30-A56A-020E23F69C64}"/>
                </a:ext>
              </a:extLst>
            </p:cNvPr>
            <p:cNvSpPr txBox="1"/>
            <p:nvPr/>
          </p:nvSpPr>
          <p:spPr>
            <a:xfrm>
              <a:off x="4510880" y="5289553"/>
              <a:ext cx="824639" cy="46166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Offers</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Pricing</a:t>
              </a:r>
            </a:p>
          </p:txBody>
        </p:sp>
        <p:sp>
          <p:nvSpPr>
            <p:cNvPr id="18" name="TextBox 59">
              <a:extLst>
                <a:ext uri="{FF2B5EF4-FFF2-40B4-BE49-F238E27FC236}">
                  <a16:creationId xmlns:a16="http://schemas.microsoft.com/office/drawing/2014/main" id="{5B6D1548-6920-41D8-BC3E-CB57A25B50D7}"/>
                </a:ext>
              </a:extLst>
            </p:cNvPr>
            <p:cNvSpPr txBox="1"/>
            <p:nvPr/>
          </p:nvSpPr>
          <p:spPr>
            <a:xfrm>
              <a:off x="5289607" y="5457806"/>
              <a:ext cx="1259269" cy="46166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Supply </a:t>
              </a:r>
              <a:br>
                <a:rPr lang="en-US" sz="1200" b="0" dirty="0">
                  <a:solidFill>
                    <a:srgbClr val="353535"/>
                  </a:solidFill>
                  <a:latin typeface="Segoe UI Semilight"/>
                  <a:cs typeface="Arial" charset="0"/>
                </a:rPr>
              </a:br>
              <a:r>
                <a:rPr lang="en-US" sz="1200" b="0" dirty="0">
                  <a:solidFill>
                    <a:srgbClr val="353535"/>
                  </a:solidFill>
                  <a:latin typeface="Segoe UI Semilight"/>
                  <a:cs typeface="Arial" charset="0"/>
                </a:rPr>
                <a:t>chain</a:t>
              </a:r>
            </a:p>
          </p:txBody>
        </p:sp>
        <p:sp>
          <p:nvSpPr>
            <p:cNvPr id="19" name="TextBox 60">
              <a:extLst>
                <a:ext uri="{FF2B5EF4-FFF2-40B4-BE49-F238E27FC236}">
                  <a16:creationId xmlns:a16="http://schemas.microsoft.com/office/drawing/2014/main" id="{D27886D6-FA62-4D39-87CD-35B69AC1844D}"/>
                </a:ext>
              </a:extLst>
            </p:cNvPr>
            <p:cNvSpPr txBox="1"/>
            <p:nvPr/>
          </p:nvSpPr>
          <p:spPr>
            <a:xfrm>
              <a:off x="6445529" y="5325377"/>
              <a:ext cx="803671" cy="46166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Routes</a:t>
              </a:r>
            </a:p>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Pricing</a:t>
              </a:r>
            </a:p>
          </p:txBody>
        </p:sp>
        <p:sp>
          <p:nvSpPr>
            <p:cNvPr id="20" name="TextBox 61">
              <a:extLst>
                <a:ext uri="{FF2B5EF4-FFF2-40B4-BE49-F238E27FC236}">
                  <a16:creationId xmlns:a16="http://schemas.microsoft.com/office/drawing/2014/main" id="{7984E8B7-2EC4-41C7-B6EA-6F042CFB6231}"/>
                </a:ext>
              </a:extLst>
            </p:cNvPr>
            <p:cNvSpPr txBox="1"/>
            <p:nvPr/>
          </p:nvSpPr>
          <p:spPr>
            <a:xfrm>
              <a:off x="7442612" y="5374023"/>
              <a:ext cx="1259269"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71450" lvl="0" indent="-171450" fontAlgn="auto">
                <a:spcBef>
                  <a:spcPts val="0"/>
                </a:spcBef>
                <a:spcAft>
                  <a:spcPts val="0"/>
                </a:spcAft>
                <a:buFont typeface="Arial" panose="020B0604020202020204" pitchFamily="34" charset="0"/>
                <a:buChar char="•"/>
                <a:defRPr/>
              </a:pPr>
              <a:r>
                <a:rPr lang="en-US" sz="1200" b="0" dirty="0">
                  <a:solidFill>
                    <a:srgbClr val="353535"/>
                  </a:solidFill>
                  <a:latin typeface="Segoe UI Semilight"/>
                  <a:cs typeface="Arial" charset="0"/>
                </a:rPr>
                <a:t>Site content</a:t>
              </a:r>
            </a:p>
          </p:txBody>
        </p:sp>
        <p:cxnSp>
          <p:nvCxnSpPr>
            <p:cNvPr id="21" name="Straight Connector 20">
              <a:extLst>
                <a:ext uri="{FF2B5EF4-FFF2-40B4-BE49-F238E27FC236}">
                  <a16:creationId xmlns:a16="http://schemas.microsoft.com/office/drawing/2014/main" id="{F87A8895-1C21-4122-B0C6-9DC959FD8ECD}"/>
                </a:ext>
              </a:extLst>
            </p:cNvPr>
            <p:cNvCxnSpPr/>
            <p:nvPr/>
          </p:nvCxnSpPr>
          <p:spPr>
            <a:xfrm>
              <a:off x="3441392" y="4001567"/>
              <a:ext cx="0" cy="1844797"/>
            </a:xfrm>
            <a:prstGeom prst="line">
              <a:avLst/>
            </a:prstGeom>
            <a:noFill/>
            <a:ln w="19050" cap="flat" cmpd="sng" algn="ctr">
              <a:solidFill>
                <a:srgbClr val="FFFFFF">
                  <a:lumMod val="85000"/>
                </a:srgbClr>
              </a:solidFill>
              <a:prstDash val="solid"/>
            </a:ln>
            <a:effectLst/>
          </p:spPr>
        </p:cxnSp>
        <p:cxnSp>
          <p:nvCxnSpPr>
            <p:cNvPr id="22" name="Straight Connector 21">
              <a:extLst>
                <a:ext uri="{FF2B5EF4-FFF2-40B4-BE49-F238E27FC236}">
                  <a16:creationId xmlns:a16="http://schemas.microsoft.com/office/drawing/2014/main" id="{B548AA7F-3F76-4AE2-AB64-B8E45A06C28B}"/>
                </a:ext>
              </a:extLst>
            </p:cNvPr>
            <p:cNvCxnSpPr/>
            <p:nvPr/>
          </p:nvCxnSpPr>
          <p:spPr>
            <a:xfrm>
              <a:off x="4502495" y="4001567"/>
              <a:ext cx="0" cy="1844797"/>
            </a:xfrm>
            <a:prstGeom prst="line">
              <a:avLst/>
            </a:prstGeom>
            <a:noFill/>
            <a:ln w="19050" cap="flat" cmpd="sng" algn="ctr">
              <a:solidFill>
                <a:srgbClr val="FFFFFF">
                  <a:lumMod val="85000"/>
                </a:srgbClr>
              </a:solidFill>
              <a:prstDash val="solid"/>
            </a:ln>
            <a:effectLst/>
          </p:spPr>
        </p:cxnSp>
        <p:cxnSp>
          <p:nvCxnSpPr>
            <p:cNvPr id="23" name="Straight Connector 22">
              <a:extLst>
                <a:ext uri="{FF2B5EF4-FFF2-40B4-BE49-F238E27FC236}">
                  <a16:creationId xmlns:a16="http://schemas.microsoft.com/office/drawing/2014/main" id="{B5191949-46E8-4578-A002-94775F1E05DF}"/>
                </a:ext>
              </a:extLst>
            </p:cNvPr>
            <p:cNvCxnSpPr/>
            <p:nvPr/>
          </p:nvCxnSpPr>
          <p:spPr>
            <a:xfrm>
              <a:off x="5272881" y="4001567"/>
              <a:ext cx="0" cy="1844797"/>
            </a:xfrm>
            <a:prstGeom prst="line">
              <a:avLst/>
            </a:prstGeom>
            <a:noFill/>
            <a:ln w="19050" cap="flat" cmpd="sng" algn="ctr">
              <a:solidFill>
                <a:srgbClr val="FFFFFF">
                  <a:lumMod val="85000"/>
                </a:srgbClr>
              </a:solidFill>
              <a:prstDash val="solid"/>
            </a:ln>
            <a:effectLst/>
          </p:spPr>
        </p:cxnSp>
        <p:cxnSp>
          <p:nvCxnSpPr>
            <p:cNvPr id="24" name="Straight Connector 23">
              <a:extLst>
                <a:ext uri="{FF2B5EF4-FFF2-40B4-BE49-F238E27FC236}">
                  <a16:creationId xmlns:a16="http://schemas.microsoft.com/office/drawing/2014/main" id="{E063ED2E-F253-4634-84DD-90A9415AB023}"/>
                </a:ext>
              </a:extLst>
            </p:cNvPr>
            <p:cNvCxnSpPr/>
            <p:nvPr/>
          </p:nvCxnSpPr>
          <p:spPr>
            <a:xfrm>
              <a:off x="6306007" y="4001567"/>
              <a:ext cx="0" cy="1844797"/>
            </a:xfrm>
            <a:prstGeom prst="line">
              <a:avLst/>
            </a:prstGeom>
            <a:noFill/>
            <a:ln w="19050" cap="flat" cmpd="sng" algn="ctr">
              <a:solidFill>
                <a:srgbClr val="FFFFFF">
                  <a:lumMod val="85000"/>
                </a:srgbClr>
              </a:solidFill>
              <a:prstDash val="solid"/>
            </a:ln>
            <a:effectLst/>
          </p:spPr>
        </p:cxnSp>
        <p:cxnSp>
          <p:nvCxnSpPr>
            <p:cNvPr id="25" name="Straight Connector 24">
              <a:extLst>
                <a:ext uri="{FF2B5EF4-FFF2-40B4-BE49-F238E27FC236}">
                  <a16:creationId xmlns:a16="http://schemas.microsoft.com/office/drawing/2014/main" id="{E936DF49-453B-4BDD-B737-417515DB8D99}"/>
                </a:ext>
              </a:extLst>
            </p:cNvPr>
            <p:cNvCxnSpPr/>
            <p:nvPr/>
          </p:nvCxnSpPr>
          <p:spPr>
            <a:xfrm>
              <a:off x="7316809" y="4001567"/>
              <a:ext cx="0" cy="1844797"/>
            </a:xfrm>
            <a:prstGeom prst="line">
              <a:avLst/>
            </a:prstGeom>
            <a:noFill/>
            <a:ln w="19050" cap="flat" cmpd="sng" algn="ctr">
              <a:solidFill>
                <a:srgbClr val="FFFFFF">
                  <a:lumMod val="85000"/>
                </a:srgbClr>
              </a:solidFill>
              <a:prstDash val="solid"/>
            </a:ln>
            <a:effectLst/>
          </p:spPr>
        </p:cxnSp>
        <p:sp>
          <p:nvSpPr>
            <p:cNvPr id="26" name="TextBox 66">
              <a:extLst>
                <a:ext uri="{FF2B5EF4-FFF2-40B4-BE49-F238E27FC236}">
                  <a16:creationId xmlns:a16="http://schemas.microsoft.com/office/drawing/2014/main" id="{FE0340E7-EEB8-487D-8302-0FA10AF65126}"/>
                </a:ext>
              </a:extLst>
            </p:cNvPr>
            <p:cNvSpPr txBox="1"/>
            <p:nvPr/>
          </p:nvSpPr>
          <p:spPr>
            <a:xfrm>
              <a:off x="2471334" y="3573462"/>
              <a:ext cx="749349"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Finance</a:t>
              </a:r>
            </a:p>
          </p:txBody>
        </p:sp>
        <p:sp>
          <p:nvSpPr>
            <p:cNvPr id="27" name="TextBox 67">
              <a:extLst>
                <a:ext uri="{FF2B5EF4-FFF2-40B4-BE49-F238E27FC236}">
                  <a16:creationId xmlns:a16="http://schemas.microsoft.com/office/drawing/2014/main" id="{DCC63490-33EF-48BC-993A-9B29823FC56A}"/>
                </a:ext>
              </a:extLst>
            </p:cNvPr>
            <p:cNvSpPr txBox="1"/>
            <p:nvPr/>
          </p:nvSpPr>
          <p:spPr>
            <a:xfrm>
              <a:off x="3604003" y="3573462"/>
              <a:ext cx="673993"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Telco</a:t>
              </a:r>
            </a:p>
          </p:txBody>
        </p:sp>
        <p:sp>
          <p:nvSpPr>
            <p:cNvPr id="28" name="TextBox 68">
              <a:extLst>
                <a:ext uri="{FF2B5EF4-FFF2-40B4-BE49-F238E27FC236}">
                  <a16:creationId xmlns:a16="http://schemas.microsoft.com/office/drawing/2014/main" id="{833C02EE-2DA9-4EAE-BCC1-6C621E2BAEEE}"/>
                </a:ext>
              </a:extLst>
            </p:cNvPr>
            <p:cNvSpPr txBox="1"/>
            <p:nvPr/>
          </p:nvSpPr>
          <p:spPr>
            <a:xfrm>
              <a:off x="4488873" y="3573462"/>
              <a:ext cx="673993"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Retail</a:t>
              </a:r>
            </a:p>
          </p:txBody>
        </p:sp>
        <p:sp>
          <p:nvSpPr>
            <p:cNvPr id="29" name="TextBox 69">
              <a:extLst>
                <a:ext uri="{FF2B5EF4-FFF2-40B4-BE49-F238E27FC236}">
                  <a16:creationId xmlns:a16="http://schemas.microsoft.com/office/drawing/2014/main" id="{BC4FFA74-6B2A-4288-B572-316D2CE1398B}"/>
                </a:ext>
              </a:extLst>
            </p:cNvPr>
            <p:cNvSpPr txBox="1"/>
            <p:nvPr/>
          </p:nvSpPr>
          <p:spPr>
            <a:xfrm>
              <a:off x="5120987" y="3573462"/>
              <a:ext cx="1185019"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Manufacturing</a:t>
              </a:r>
            </a:p>
          </p:txBody>
        </p:sp>
        <p:sp>
          <p:nvSpPr>
            <p:cNvPr id="30" name="TextBox 70">
              <a:extLst>
                <a:ext uri="{FF2B5EF4-FFF2-40B4-BE49-F238E27FC236}">
                  <a16:creationId xmlns:a16="http://schemas.microsoft.com/office/drawing/2014/main" id="{FA084DBC-77F5-421B-AC50-26570ADAAC42}"/>
                </a:ext>
              </a:extLst>
            </p:cNvPr>
            <p:cNvSpPr txBox="1"/>
            <p:nvPr/>
          </p:nvSpPr>
          <p:spPr>
            <a:xfrm>
              <a:off x="6191655" y="3573462"/>
              <a:ext cx="1212018"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Transportation</a:t>
              </a:r>
            </a:p>
          </p:txBody>
        </p:sp>
        <p:sp>
          <p:nvSpPr>
            <p:cNvPr id="31" name="TextBox 71">
              <a:extLst>
                <a:ext uri="{FF2B5EF4-FFF2-40B4-BE49-F238E27FC236}">
                  <a16:creationId xmlns:a16="http://schemas.microsoft.com/office/drawing/2014/main" id="{1E2BBE63-A917-434D-AFCD-9C8BC192D7CC}"/>
                </a:ext>
              </a:extLst>
            </p:cNvPr>
            <p:cNvSpPr txBox="1"/>
            <p:nvPr/>
          </p:nvSpPr>
          <p:spPr>
            <a:xfrm>
              <a:off x="7469991" y="3573462"/>
              <a:ext cx="673993" cy="27699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fontAlgn="auto">
                <a:spcBef>
                  <a:spcPts val="0"/>
                </a:spcBef>
                <a:spcAft>
                  <a:spcPts val="0"/>
                </a:spcAft>
                <a:defRPr/>
              </a:pPr>
              <a:r>
                <a:rPr lang="en-US" sz="1200" b="0" dirty="0">
                  <a:solidFill>
                    <a:srgbClr val="353535"/>
                  </a:solidFill>
                  <a:latin typeface="Aharoni" panose="02010803020104030203" pitchFamily="2" charset="-79"/>
                  <a:cs typeface="Aharoni" panose="02010803020104030203" pitchFamily="2" charset="-79"/>
                </a:rPr>
                <a:t>Web</a:t>
              </a:r>
            </a:p>
          </p:txBody>
        </p:sp>
        <p:cxnSp>
          <p:nvCxnSpPr>
            <p:cNvPr id="32" name="Straight Connector 31">
              <a:extLst>
                <a:ext uri="{FF2B5EF4-FFF2-40B4-BE49-F238E27FC236}">
                  <a16:creationId xmlns:a16="http://schemas.microsoft.com/office/drawing/2014/main" id="{C6E3A8D8-8E2F-498E-BCCC-1B0A231E371D}"/>
                </a:ext>
              </a:extLst>
            </p:cNvPr>
            <p:cNvCxnSpPr/>
            <p:nvPr/>
          </p:nvCxnSpPr>
          <p:spPr>
            <a:xfrm>
              <a:off x="2345121" y="4846940"/>
              <a:ext cx="6027873" cy="0"/>
            </a:xfrm>
            <a:prstGeom prst="line">
              <a:avLst/>
            </a:prstGeom>
            <a:noFill/>
            <a:ln w="19050" cap="flat" cmpd="sng" algn="ctr">
              <a:solidFill>
                <a:srgbClr val="FFFFFF">
                  <a:lumMod val="85000"/>
                </a:srgbClr>
              </a:solidFill>
              <a:prstDash val="solid"/>
            </a:ln>
            <a:effectLst/>
          </p:spPr>
        </p:cxnSp>
        <p:sp>
          <p:nvSpPr>
            <p:cNvPr id="33" name="Right Arrow 12">
              <a:extLst>
                <a:ext uri="{FF2B5EF4-FFF2-40B4-BE49-F238E27FC236}">
                  <a16:creationId xmlns:a16="http://schemas.microsoft.com/office/drawing/2014/main" id="{8D309990-C30E-48D4-8BD4-61B616E928BF}"/>
                </a:ext>
              </a:extLst>
            </p:cNvPr>
            <p:cNvSpPr/>
            <p:nvPr/>
          </p:nvSpPr>
          <p:spPr>
            <a:xfrm rot="20390712">
              <a:off x="1254982" y="4224237"/>
              <a:ext cx="197914" cy="166853"/>
            </a:xfrm>
            <a:prstGeom prst="rightArrow">
              <a:avLst/>
            </a:prstGeom>
            <a:solidFill>
              <a:srgbClr val="353535"/>
            </a:solidFill>
            <a:ln w="17145" cap="flat" cmpd="sng" algn="ctr">
              <a:solidFill>
                <a:srgbClr val="FFFFFF">
                  <a:shade val="95000"/>
                  <a:alpha val="50000"/>
                  <a:satMod val="1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b="0" dirty="0">
                <a:solidFill>
                  <a:srgbClr val="353535"/>
                </a:solidFill>
                <a:latin typeface="Segoe UI Semilight"/>
                <a:cs typeface="Arial" charset="0"/>
              </a:endParaRPr>
            </a:p>
          </p:txBody>
        </p:sp>
        <p:sp>
          <p:nvSpPr>
            <p:cNvPr id="34" name="Right Arrow 72">
              <a:extLst>
                <a:ext uri="{FF2B5EF4-FFF2-40B4-BE49-F238E27FC236}">
                  <a16:creationId xmlns:a16="http://schemas.microsoft.com/office/drawing/2014/main" id="{DE98C90E-942C-4F41-A354-4A62E99F9A06}"/>
                </a:ext>
              </a:extLst>
            </p:cNvPr>
            <p:cNvSpPr/>
            <p:nvPr/>
          </p:nvSpPr>
          <p:spPr>
            <a:xfrm rot="1049479">
              <a:off x="1245724" y="5287967"/>
              <a:ext cx="197914" cy="166853"/>
            </a:xfrm>
            <a:prstGeom prst="rightArrow">
              <a:avLst/>
            </a:prstGeom>
            <a:solidFill>
              <a:srgbClr val="353535"/>
            </a:solidFill>
            <a:ln w="17145" cap="flat" cmpd="sng" algn="ctr">
              <a:solidFill>
                <a:srgbClr val="FFFFFF">
                  <a:shade val="95000"/>
                  <a:alpha val="50000"/>
                  <a:satMod val="150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fontAlgn="auto">
                <a:spcBef>
                  <a:spcPts val="0"/>
                </a:spcBef>
                <a:spcAft>
                  <a:spcPts val="0"/>
                </a:spcAft>
                <a:defRPr/>
              </a:pPr>
              <a:endParaRPr lang="en-US" b="0" dirty="0">
                <a:solidFill>
                  <a:srgbClr val="353535"/>
                </a:solidFill>
                <a:latin typeface="Segoe UI Semilight"/>
                <a:cs typeface="Arial" charset="0"/>
              </a:endParaRPr>
            </a:p>
          </p:txBody>
        </p:sp>
      </p:grpSp>
      <p:sp>
        <p:nvSpPr>
          <p:cNvPr id="35" name="TextBox 34">
            <a:extLst>
              <a:ext uri="{FF2B5EF4-FFF2-40B4-BE49-F238E27FC236}">
                <a16:creationId xmlns:a16="http://schemas.microsoft.com/office/drawing/2014/main" id="{3279B91A-0314-4137-B93C-94C7CC9A22BA}"/>
              </a:ext>
            </a:extLst>
          </p:cNvPr>
          <p:cNvSpPr txBox="1"/>
          <p:nvPr/>
        </p:nvSpPr>
        <p:spPr>
          <a:xfrm>
            <a:off x="222422" y="6301946"/>
            <a:ext cx="955589" cy="369332"/>
          </a:xfrm>
          <a:prstGeom prst="rect">
            <a:avLst/>
          </a:prstGeom>
          <a:noFill/>
        </p:spPr>
        <p:txBody>
          <a:bodyPr wrap="square" rtlCol="0">
            <a:spAutoFit/>
          </a:bodyPr>
          <a:lstStyle/>
          <a:p>
            <a:r>
              <a:rPr lang="en-US" dirty="0"/>
              <a:t>7-15</a:t>
            </a:r>
          </a:p>
        </p:txBody>
      </p:sp>
    </p:spTree>
    <p:extLst>
      <p:ext uri="{BB962C8B-B14F-4D97-AF65-F5344CB8AC3E}">
        <p14:creationId xmlns:p14="http://schemas.microsoft.com/office/powerpoint/2010/main" val="1541731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A84F-FE8B-49BC-A9DB-D9E6187FCF67}"/>
              </a:ext>
            </a:extLst>
          </p:cNvPr>
          <p:cNvSpPr>
            <a:spLocks noGrp="1"/>
          </p:cNvSpPr>
          <p:nvPr>
            <p:ph type="title"/>
          </p:nvPr>
        </p:nvSpPr>
        <p:spPr/>
        <p:txBody>
          <a:bodyPr/>
          <a:lstStyle/>
          <a:p>
            <a:r>
              <a:rPr lang="en-US" dirty="0"/>
              <a:t>HDInsight</a:t>
            </a:r>
          </a:p>
        </p:txBody>
      </p:sp>
      <p:sp>
        <p:nvSpPr>
          <p:cNvPr id="4" name="Content Placeholder 2">
            <a:extLst>
              <a:ext uri="{FF2B5EF4-FFF2-40B4-BE49-F238E27FC236}">
                <a16:creationId xmlns:a16="http://schemas.microsoft.com/office/drawing/2014/main" id="{A3761A51-200C-4BF5-9997-C2DF16E88C25}"/>
              </a:ext>
            </a:extLst>
          </p:cNvPr>
          <p:cNvSpPr txBox="1">
            <a:spLocks/>
          </p:cNvSpPr>
          <p:nvPr/>
        </p:nvSpPr>
        <p:spPr>
          <a:xfrm>
            <a:off x="458788" y="1021215"/>
            <a:ext cx="8119156" cy="98423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You can use Azure Data Lake with an Azure HDInsight cluster</a:t>
            </a:r>
          </a:p>
          <a:p>
            <a:pPr marL="0" lvl="0" indent="0" algn="ctr">
              <a:buNone/>
            </a:pPr>
            <a:endParaRPr lang="en-US" b="0" kern="0" dirty="0">
              <a:solidFill>
                <a:srgbClr val="000000"/>
              </a:solidFill>
            </a:endParaRPr>
          </a:p>
        </p:txBody>
      </p:sp>
      <p:grpSp>
        <p:nvGrpSpPr>
          <p:cNvPr id="3" name="Group 2" descr="Azure Data Lake and HDInsight">
            <a:extLst>
              <a:ext uri="{FF2B5EF4-FFF2-40B4-BE49-F238E27FC236}">
                <a16:creationId xmlns:a16="http://schemas.microsoft.com/office/drawing/2014/main" id="{E0501FFD-C13B-43F7-AF11-117F080AB1A2}"/>
              </a:ext>
            </a:extLst>
          </p:cNvPr>
          <p:cNvGrpSpPr/>
          <p:nvPr/>
        </p:nvGrpSpPr>
        <p:grpSpPr>
          <a:xfrm>
            <a:off x="925865" y="2735262"/>
            <a:ext cx="7623616" cy="3810000"/>
            <a:chOff x="925865" y="2735262"/>
            <a:chExt cx="7623616" cy="3810000"/>
          </a:xfrm>
        </p:grpSpPr>
        <p:grpSp>
          <p:nvGrpSpPr>
            <p:cNvPr id="5" name="Group 4">
              <a:extLst>
                <a:ext uri="{FF2B5EF4-FFF2-40B4-BE49-F238E27FC236}">
                  <a16:creationId xmlns:a16="http://schemas.microsoft.com/office/drawing/2014/main" id="{A090EC4F-747A-4DB0-8158-F54F6E0F5D7D}"/>
                </a:ext>
              </a:extLst>
            </p:cNvPr>
            <p:cNvGrpSpPr/>
            <p:nvPr/>
          </p:nvGrpSpPr>
          <p:grpSpPr>
            <a:xfrm>
              <a:off x="1025429" y="5021262"/>
              <a:ext cx="7391400" cy="1524000"/>
              <a:chOff x="1025429" y="4714874"/>
              <a:chExt cx="7391400" cy="1524000"/>
            </a:xfrm>
          </p:grpSpPr>
          <p:sp>
            <p:nvSpPr>
              <p:cNvPr id="6" name="Rectangle 5">
                <a:extLst>
                  <a:ext uri="{FF2B5EF4-FFF2-40B4-BE49-F238E27FC236}">
                    <a16:creationId xmlns:a16="http://schemas.microsoft.com/office/drawing/2014/main" id="{998D177D-CB4D-401F-8AE2-1F2190B2E494}"/>
                  </a:ext>
                </a:extLst>
              </p:cNvPr>
              <p:cNvSpPr/>
              <p:nvPr/>
            </p:nvSpPr>
            <p:spPr bwMode="auto">
              <a:xfrm>
                <a:off x="1025429" y="4714874"/>
                <a:ext cx="7391400" cy="15240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solidFill>
                      <a:srgbClr val="353535"/>
                    </a:solidFill>
                    <a:latin typeface="Segoe UI Semilight"/>
                    <a:ea typeface="Segoe UI" pitchFamily="34" charset="0"/>
                    <a:cs typeface="Segoe UI" pitchFamily="34" charset="0"/>
                  </a:rPr>
                  <a:t>Azure Data Lake Store</a:t>
                </a:r>
              </a:p>
            </p:txBody>
          </p:sp>
          <p:sp>
            <p:nvSpPr>
              <p:cNvPr id="7" name="Rectangle 6">
                <a:extLst>
                  <a:ext uri="{FF2B5EF4-FFF2-40B4-BE49-F238E27FC236}">
                    <a16:creationId xmlns:a16="http://schemas.microsoft.com/office/drawing/2014/main" id="{D283C6C6-793F-42C8-91BC-BB86F0293B87}"/>
                  </a:ext>
                </a:extLst>
              </p:cNvPr>
              <p:cNvSpPr/>
              <p:nvPr/>
            </p:nvSpPr>
            <p:spPr bwMode="auto">
              <a:xfrm>
                <a:off x="1025429" y="4714874"/>
                <a:ext cx="7391400" cy="27432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solidFill>
                      <a:srgbClr val="FFFFFF"/>
                    </a:solidFill>
                    <a:latin typeface="Segoe UI Semilight"/>
                    <a:ea typeface="Segoe UI" pitchFamily="34" charset="0"/>
                    <a:cs typeface="Segoe UI" pitchFamily="34" charset="0"/>
                  </a:rPr>
                  <a:t>WebHDFS-compatible REST API</a:t>
                </a:r>
              </a:p>
            </p:txBody>
          </p:sp>
          <p:pic>
            <p:nvPicPr>
              <p:cNvPr id="8" name="Graphic 7">
                <a:extLst>
                  <a:ext uri="{FF2B5EF4-FFF2-40B4-BE49-F238E27FC236}">
                    <a16:creationId xmlns:a16="http://schemas.microsoft.com/office/drawing/2014/main" id="{FC6B4DBE-C336-4CCD-91B0-86A2C15469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1025" y="5133974"/>
                <a:ext cx="685800" cy="685800"/>
              </a:xfrm>
              <a:prstGeom prst="rect">
                <a:avLst/>
              </a:prstGeom>
            </p:spPr>
          </p:pic>
        </p:grpSp>
        <p:grpSp>
          <p:nvGrpSpPr>
            <p:cNvPr id="9" name="Group 8">
              <a:extLst>
                <a:ext uri="{FF2B5EF4-FFF2-40B4-BE49-F238E27FC236}">
                  <a16:creationId xmlns:a16="http://schemas.microsoft.com/office/drawing/2014/main" id="{B51C40E8-EA9E-4133-8110-037773788667}"/>
                </a:ext>
              </a:extLst>
            </p:cNvPr>
            <p:cNvGrpSpPr/>
            <p:nvPr/>
          </p:nvGrpSpPr>
          <p:grpSpPr>
            <a:xfrm>
              <a:off x="925865" y="3480434"/>
              <a:ext cx="3508816" cy="1159828"/>
              <a:chOff x="925865" y="3040062"/>
              <a:chExt cx="3508816" cy="1159828"/>
            </a:xfrm>
          </p:grpSpPr>
          <p:sp>
            <p:nvSpPr>
              <p:cNvPr id="10" name="Rectangle 9">
                <a:extLst>
                  <a:ext uri="{FF2B5EF4-FFF2-40B4-BE49-F238E27FC236}">
                    <a16:creationId xmlns:a16="http://schemas.microsoft.com/office/drawing/2014/main" id="{8451EE14-A7E4-4804-9BC7-B03EAFD36323}"/>
                  </a:ext>
                </a:extLst>
              </p:cNvPr>
              <p:cNvSpPr/>
              <p:nvPr/>
            </p:nvSpPr>
            <p:spPr bwMode="auto">
              <a:xfrm>
                <a:off x="1025429" y="3081972"/>
                <a:ext cx="3409252" cy="1117918"/>
              </a:xfrm>
              <a:prstGeom prst="rect">
                <a:avLst/>
              </a:prstGeom>
              <a:solidFill>
                <a:srgbClr val="003C6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ts val="0"/>
                  </a:spcBef>
                  <a:spcAft>
                    <a:spcPts val="0"/>
                  </a:spcAft>
                  <a:buClrTx/>
                  <a:buSzTx/>
                  <a:buFontTx/>
                  <a:buNone/>
                  <a:tabLst/>
                  <a:defRPr/>
                </a:pPr>
                <a:r>
                  <a:rPr lang="en-US" sz="1600" b="0" kern="0" dirty="0">
                    <a:solidFill>
                      <a:srgbClr val="FFFFFF"/>
                    </a:solidFill>
                    <a:latin typeface="Segoe UI Semilight"/>
                    <a:ea typeface="Segoe UI" pitchFamily="34" charset="0"/>
                    <a:cs typeface="Segoe UI" pitchFamily="34" charset="0"/>
                  </a:rPr>
                  <a:t>     Azure HDInsight</a:t>
                </a:r>
                <a:endParaRPr kumimoji="0" lang="en-US" sz="160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11" name="Graphic 10">
                <a:extLst>
                  <a:ext uri="{FF2B5EF4-FFF2-40B4-BE49-F238E27FC236}">
                    <a16:creationId xmlns:a16="http://schemas.microsoft.com/office/drawing/2014/main" id="{1104492D-93F8-4987-B55C-034C7BBF28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865" y="3040062"/>
                <a:ext cx="765616" cy="594360"/>
              </a:xfrm>
              <a:prstGeom prst="rect">
                <a:avLst/>
              </a:prstGeom>
            </p:spPr>
          </p:pic>
          <p:sp>
            <p:nvSpPr>
              <p:cNvPr id="12" name="Rectangle 11">
                <a:extLst>
                  <a:ext uri="{FF2B5EF4-FFF2-40B4-BE49-F238E27FC236}">
                    <a16:creationId xmlns:a16="http://schemas.microsoft.com/office/drawing/2014/main" id="{98AC36E1-FD5F-4C4C-8E7A-C221EB336313}"/>
                  </a:ext>
                </a:extLst>
              </p:cNvPr>
              <p:cNvSpPr/>
              <p:nvPr/>
            </p:nvSpPr>
            <p:spPr bwMode="auto">
              <a:xfrm>
                <a:off x="1158081" y="3640931"/>
                <a:ext cx="3162944" cy="465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rgbClr val="353535"/>
                    </a:solidFill>
                    <a:latin typeface="Segoe UI Semilight"/>
                    <a:ea typeface="Segoe UI" pitchFamily="34" charset="0"/>
                    <a:cs typeface="Segoe UI" pitchFamily="34" charset="0"/>
                  </a:rPr>
                  <a:t>Hadoop WebHDFS Client</a:t>
                </a:r>
              </a:p>
            </p:txBody>
          </p:sp>
        </p:grpSp>
        <p:sp>
          <p:nvSpPr>
            <p:cNvPr id="13" name="Rectangle 12">
              <a:extLst>
                <a:ext uri="{FF2B5EF4-FFF2-40B4-BE49-F238E27FC236}">
                  <a16:creationId xmlns:a16="http://schemas.microsoft.com/office/drawing/2014/main" id="{B4714749-7A3A-48E5-93C1-101179E7582A}"/>
                </a:ext>
              </a:extLst>
            </p:cNvPr>
            <p:cNvSpPr/>
            <p:nvPr/>
          </p:nvSpPr>
          <p:spPr bwMode="auto">
            <a:xfrm>
              <a:off x="1025429" y="2735262"/>
              <a:ext cx="685800" cy="45720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Map reduce</a:t>
              </a:r>
            </a:p>
          </p:txBody>
        </p:sp>
        <p:sp>
          <p:nvSpPr>
            <p:cNvPr id="14" name="Rectangle 13">
              <a:extLst>
                <a:ext uri="{FF2B5EF4-FFF2-40B4-BE49-F238E27FC236}">
                  <a16:creationId xmlns:a16="http://schemas.microsoft.com/office/drawing/2014/main" id="{0C581245-E3D3-4671-BD46-EBAFCC037640}"/>
                </a:ext>
              </a:extLst>
            </p:cNvPr>
            <p:cNvSpPr/>
            <p:nvPr/>
          </p:nvSpPr>
          <p:spPr bwMode="auto">
            <a:xfrm>
              <a:off x="1856117" y="2735262"/>
              <a:ext cx="685800" cy="45720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Hive query</a:t>
              </a:r>
            </a:p>
          </p:txBody>
        </p:sp>
        <p:sp>
          <p:nvSpPr>
            <p:cNvPr id="15" name="Rectangle 14">
              <a:extLst>
                <a:ext uri="{FF2B5EF4-FFF2-40B4-BE49-F238E27FC236}">
                  <a16:creationId xmlns:a16="http://schemas.microsoft.com/office/drawing/2014/main" id="{14146C2A-93E0-4A21-A51A-B5E6DF06594C}"/>
                </a:ext>
              </a:extLst>
            </p:cNvPr>
            <p:cNvSpPr/>
            <p:nvPr/>
          </p:nvSpPr>
          <p:spPr bwMode="auto">
            <a:xfrm>
              <a:off x="2686805" y="2735262"/>
              <a:ext cx="914400" cy="45720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HBase transactions</a:t>
              </a:r>
            </a:p>
          </p:txBody>
        </p:sp>
        <p:sp>
          <p:nvSpPr>
            <p:cNvPr id="16" name="Rectangle 15">
              <a:extLst>
                <a:ext uri="{FF2B5EF4-FFF2-40B4-BE49-F238E27FC236}">
                  <a16:creationId xmlns:a16="http://schemas.microsoft.com/office/drawing/2014/main" id="{CE9DAB2E-D66D-4BDA-97B9-AD71291FB597}"/>
                </a:ext>
              </a:extLst>
            </p:cNvPr>
            <p:cNvSpPr/>
            <p:nvPr/>
          </p:nvSpPr>
          <p:spPr bwMode="auto">
            <a:xfrm>
              <a:off x="3746093" y="2735262"/>
              <a:ext cx="685800" cy="45720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200" b="0" kern="0" dirty="0">
                  <a:gradFill>
                    <a:gsLst>
                      <a:gs pos="0">
                        <a:srgbClr val="FFFFFF"/>
                      </a:gs>
                      <a:gs pos="100000">
                        <a:srgbClr val="FFFFFF"/>
                      </a:gs>
                    </a:gsLst>
                    <a:lin ang="5400000" scaled="0"/>
                  </a:gradFill>
                  <a:latin typeface="Segoe UI Semilight"/>
                  <a:ea typeface="Segoe UI" pitchFamily="34" charset="0"/>
                  <a:cs typeface="Segoe UI" pitchFamily="34" charset="0"/>
                </a:rPr>
                <a:t>Spark queries</a:t>
              </a:r>
            </a:p>
          </p:txBody>
        </p:sp>
        <p:cxnSp>
          <p:nvCxnSpPr>
            <p:cNvPr id="17" name="Straight Arrow Connector 16">
              <a:extLst>
                <a:ext uri="{FF2B5EF4-FFF2-40B4-BE49-F238E27FC236}">
                  <a16:creationId xmlns:a16="http://schemas.microsoft.com/office/drawing/2014/main" id="{8081F631-8D41-40D9-BEF8-93D856084F25}"/>
                </a:ext>
              </a:extLst>
            </p:cNvPr>
            <p:cNvCxnSpPr/>
            <p:nvPr/>
          </p:nvCxnSpPr>
          <p:spPr>
            <a:xfrm>
              <a:off x="1380355" y="3198462"/>
              <a:ext cx="0" cy="329882"/>
            </a:xfrm>
            <a:prstGeom prst="straightConnector1">
              <a:avLst/>
            </a:prstGeom>
            <a:noFill/>
            <a:ln w="9525" cap="flat" cmpd="sng" algn="ctr">
              <a:solidFill>
                <a:srgbClr val="353535"/>
              </a:solidFill>
              <a:prstDash val="solid"/>
              <a:headEnd type="none"/>
              <a:tailEnd type="triangle"/>
            </a:ln>
            <a:effectLst/>
          </p:spPr>
        </p:cxnSp>
        <p:cxnSp>
          <p:nvCxnSpPr>
            <p:cNvPr id="18" name="Straight Arrow Connector 17">
              <a:extLst>
                <a:ext uri="{FF2B5EF4-FFF2-40B4-BE49-F238E27FC236}">
                  <a16:creationId xmlns:a16="http://schemas.microsoft.com/office/drawing/2014/main" id="{587D397C-32BB-495B-B325-912FAE535768}"/>
                </a:ext>
              </a:extLst>
            </p:cNvPr>
            <p:cNvCxnSpPr/>
            <p:nvPr/>
          </p:nvCxnSpPr>
          <p:spPr>
            <a:xfrm>
              <a:off x="2199017" y="3198462"/>
              <a:ext cx="0" cy="329882"/>
            </a:xfrm>
            <a:prstGeom prst="straightConnector1">
              <a:avLst/>
            </a:prstGeom>
            <a:noFill/>
            <a:ln w="9525" cap="flat" cmpd="sng" algn="ctr">
              <a:solidFill>
                <a:srgbClr val="353535"/>
              </a:solidFill>
              <a:prstDash val="solid"/>
              <a:headEnd type="none"/>
              <a:tailEnd type="triangle"/>
            </a:ln>
            <a:effectLst/>
          </p:spPr>
        </p:cxnSp>
        <p:cxnSp>
          <p:nvCxnSpPr>
            <p:cNvPr id="19" name="Straight Arrow Connector 18">
              <a:extLst>
                <a:ext uri="{FF2B5EF4-FFF2-40B4-BE49-F238E27FC236}">
                  <a16:creationId xmlns:a16="http://schemas.microsoft.com/office/drawing/2014/main" id="{52C89A3B-9794-46C1-9163-DE96F6C66A4E}"/>
                </a:ext>
              </a:extLst>
            </p:cNvPr>
            <p:cNvCxnSpPr/>
            <p:nvPr/>
          </p:nvCxnSpPr>
          <p:spPr>
            <a:xfrm>
              <a:off x="3144005" y="3198462"/>
              <a:ext cx="0" cy="329882"/>
            </a:xfrm>
            <a:prstGeom prst="straightConnector1">
              <a:avLst/>
            </a:prstGeom>
            <a:noFill/>
            <a:ln w="9525" cap="flat" cmpd="sng" algn="ctr">
              <a:solidFill>
                <a:srgbClr val="353535"/>
              </a:solidFill>
              <a:prstDash val="solid"/>
              <a:headEnd type="none"/>
              <a:tailEnd type="triangle"/>
            </a:ln>
            <a:effectLst/>
          </p:spPr>
        </p:cxnSp>
        <p:cxnSp>
          <p:nvCxnSpPr>
            <p:cNvPr id="20" name="Straight Arrow Connector 19">
              <a:extLst>
                <a:ext uri="{FF2B5EF4-FFF2-40B4-BE49-F238E27FC236}">
                  <a16:creationId xmlns:a16="http://schemas.microsoft.com/office/drawing/2014/main" id="{E2D76E37-8500-4DCA-A5B8-BFF47CA4D358}"/>
                </a:ext>
              </a:extLst>
            </p:cNvPr>
            <p:cNvCxnSpPr/>
            <p:nvPr/>
          </p:nvCxnSpPr>
          <p:spPr>
            <a:xfrm>
              <a:off x="4105458" y="3198462"/>
              <a:ext cx="0" cy="329882"/>
            </a:xfrm>
            <a:prstGeom prst="straightConnector1">
              <a:avLst/>
            </a:prstGeom>
            <a:noFill/>
            <a:ln w="9525" cap="flat" cmpd="sng" algn="ctr">
              <a:solidFill>
                <a:srgbClr val="353535"/>
              </a:solidFill>
              <a:prstDash val="solid"/>
              <a:headEnd type="none"/>
              <a:tailEnd type="triangle"/>
            </a:ln>
            <a:effectLst/>
          </p:spPr>
        </p:cxnSp>
        <p:cxnSp>
          <p:nvCxnSpPr>
            <p:cNvPr id="21" name="Straight Arrow Connector 20">
              <a:extLst>
                <a:ext uri="{FF2B5EF4-FFF2-40B4-BE49-F238E27FC236}">
                  <a16:creationId xmlns:a16="http://schemas.microsoft.com/office/drawing/2014/main" id="{B51BAE06-5633-45A3-A588-A5C0E49BBC6F}"/>
                </a:ext>
              </a:extLst>
            </p:cNvPr>
            <p:cNvCxnSpPr/>
            <p:nvPr/>
          </p:nvCxnSpPr>
          <p:spPr>
            <a:xfrm>
              <a:off x="2686805" y="4640262"/>
              <a:ext cx="0" cy="329882"/>
            </a:xfrm>
            <a:prstGeom prst="straightConnector1">
              <a:avLst/>
            </a:prstGeom>
            <a:noFill/>
            <a:ln w="9525" cap="flat" cmpd="sng" algn="ctr">
              <a:solidFill>
                <a:srgbClr val="353535"/>
              </a:solidFill>
              <a:prstDash val="solid"/>
              <a:headEnd type="none"/>
              <a:tailEnd type="triangle"/>
            </a:ln>
            <a:effectLst/>
          </p:spPr>
        </p:cxnSp>
        <p:cxnSp>
          <p:nvCxnSpPr>
            <p:cNvPr id="22" name="Straight Arrow Connector 21">
              <a:extLst>
                <a:ext uri="{FF2B5EF4-FFF2-40B4-BE49-F238E27FC236}">
                  <a16:creationId xmlns:a16="http://schemas.microsoft.com/office/drawing/2014/main" id="{13EFBA62-F4DF-47B4-B75B-E977B5E91AAC}"/>
                </a:ext>
              </a:extLst>
            </p:cNvPr>
            <p:cNvCxnSpPr>
              <a:cxnSpLocks/>
            </p:cNvCxnSpPr>
            <p:nvPr/>
          </p:nvCxnSpPr>
          <p:spPr>
            <a:xfrm>
              <a:off x="6635305" y="3192462"/>
              <a:ext cx="9176" cy="1777682"/>
            </a:xfrm>
            <a:prstGeom prst="straightConnector1">
              <a:avLst/>
            </a:prstGeom>
            <a:noFill/>
            <a:ln w="9525" cap="flat" cmpd="sng" algn="ctr">
              <a:solidFill>
                <a:srgbClr val="353535"/>
              </a:solidFill>
              <a:prstDash val="solid"/>
              <a:headEnd type="none"/>
              <a:tailEnd type="triangle"/>
            </a:ln>
            <a:effectLst/>
          </p:spPr>
        </p:cxnSp>
        <p:sp>
          <p:nvSpPr>
            <p:cNvPr id="23" name="Rectangle 22">
              <a:extLst>
                <a:ext uri="{FF2B5EF4-FFF2-40B4-BE49-F238E27FC236}">
                  <a16:creationId xmlns:a16="http://schemas.microsoft.com/office/drawing/2014/main" id="{D08BE823-8DD6-43CB-BBEC-B98A96E46BE8}"/>
                </a:ext>
              </a:extLst>
            </p:cNvPr>
            <p:cNvSpPr/>
            <p:nvPr/>
          </p:nvSpPr>
          <p:spPr bwMode="auto">
            <a:xfrm>
              <a:off x="4721129" y="2735262"/>
              <a:ext cx="3828352" cy="457200"/>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dirty="0">
                  <a:gradFill>
                    <a:gsLst>
                      <a:gs pos="0">
                        <a:srgbClr val="FFFFFF"/>
                      </a:gs>
                      <a:gs pos="100000">
                        <a:srgbClr val="FFFFFF"/>
                      </a:gs>
                    </a:gsLst>
                    <a:lin ang="5400000" scaled="0"/>
                  </a:gradFill>
                  <a:latin typeface="Segoe UI Semilight"/>
                  <a:ea typeface="Segoe UI" pitchFamily="34" charset="0"/>
                  <a:cs typeface="Segoe UI" pitchFamily="34" charset="0"/>
                </a:rPr>
                <a:t>Any Other HDFS Application</a:t>
              </a:r>
            </a:p>
          </p:txBody>
        </p:sp>
      </p:grpSp>
      <p:sp>
        <p:nvSpPr>
          <p:cNvPr id="24" name="TextBox 23">
            <a:extLst>
              <a:ext uri="{FF2B5EF4-FFF2-40B4-BE49-F238E27FC236}">
                <a16:creationId xmlns:a16="http://schemas.microsoft.com/office/drawing/2014/main" id="{045D10D3-E306-4104-8658-76CEF1022960}"/>
              </a:ext>
            </a:extLst>
          </p:cNvPr>
          <p:cNvSpPr txBox="1"/>
          <p:nvPr/>
        </p:nvSpPr>
        <p:spPr>
          <a:xfrm>
            <a:off x="222422" y="6301946"/>
            <a:ext cx="955589" cy="369332"/>
          </a:xfrm>
          <a:prstGeom prst="rect">
            <a:avLst/>
          </a:prstGeom>
          <a:noFill/>
        </p:spPr>
        <p:txBody>
          <a:bodyPr wrap="square" rtlCol="0">
            <a:spAutoFit/>
          </a:bodyPr>
          <a:lstStyle/>
          <a:p>
            <a:r>
              <a:rPr lang="en-US" dirty="0"/>
              <a:t>7-15</a:t>
            </a:r>
          </a:p>
        </p:txBody>
      </p:sp>
    </p:spTree>
    <p:extLst>
      <p:ext uri="{BB962C8B-B14F-4D97-AF65-F5344CB8AC3E}">
        <p14:creationId xmlns:p14="http://schemas.microsoft.com/office/powerpoint/2010/main" val="1680776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D491-AF92-4BE9-B4BF-FEA9994FF23F}"/>
              </a:ext>
            </a:extLst>
          </p:cNvPr>
          <p:cNvSpPr>
            <a:spLocks noGrp="1"/>
          </p:cNvSpPr>
          <p:nvPr>
            <p:ph type="title"/>
          </p:nvPr>
        </p:nvSpPr>
        <p:spPr/>
        <p:txBody>
          <a:bodyPr/>
          <a:lstStyle/>
          <a:p>
            <a:r>
              <a:rPr lang="en-US" dirty="0"/>
              <a:t>Data Catalog</a:t>
            </a:r>
          </a:p>
        </p:txBody>
      </p:sp>
      <p:sp>
        <p:nvSpPr>
          <p:cNvPr id="4" name="Content Placeholder 2">
            <a:extLst>
              <a:ext uri="{FF2B5EF4-FFF2-40B4-BE49-F238E27FC236}">
                <a16:creationId xmlns:a16="http://schemas.microsoft.com/office/drawing/2014/main" id="{0B401153-060E-4C64-8712-15D258F4EFF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Surfaces enterprise data for workloads and </a:t>
            </a:r>
            <a:br>
              <a:rPr lang="en-US" b="0" kern="0" dirty="0">
                <a:solidFill>
                  <a:srgbClr val="000000"/>
                </a:solidFill>
              </a:rPr>
            </a:br>
            <a:r>
              <a:rPr lang="en-US" b="0" kern="0" dirty="0">
                <a:solidFill>
                  <a:srgbClr val="000000"/>
                </a:solidFill>
              </a:rPr>
              <a:t>ad-hoc queries:</a:t>
            </a:r>
          </a:p>
          <a:p>
            <a:pPr lvl="1"/>
            <a:r>
              <a:rPr lang="en-US" b="0" kern="0" dirty="0">
                <a:solidFill>
                  <a:srgbClr val="000000"/>
                </a:solidFill>
              </a:rPr>
              <a:t>Employees can find data sets that are normally difficult to find</a:t>
            </a:r>
          </a:p>
          <a:p>
            <a:pPr lvl="1"/>
            <a:r>
              <a:rPr lang="en-US" b="0" kern="0" dirty="0">
                <a:solidFill>
                  <a:srgbClr val="000000"/>
                </a:solidFill>
              </a:rPr>
              <a:t>Data Assets can be shared among enterprise applications</a:t>
            </a:r>
          </a:p>
          <a:p>
            <a:pPr lvl="0"/>
            <a:r>
              <a:rPr lang="en-US" b="0" kern="0" dirty="0">
                <a:solidFill>
                  <a:srgbClr val="000000"/>
                </a:solidFill>
              </a:rPr>
              <a:t>Control and delegate access to data assets</a:t>
            </a:r>
          </a:p>
          <a:p>
            <a:pPr lvl="0"/>
            <a:r>
              <a:rPr lang="en-US" b="0" kern="0" dirty="0">
                <a:solidFill>
                  <a:srgbClr val="000000"/>
                </a:solidFill>
              </a:rPr>
              <a:t>Integrate data assets into existing processes using REST APIs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A7F8E25F-ACA4-4C72-BA20-C1FE327B62A3}"/>
              </a:ext>
            </a:extLst>
          </p:cNvPr>
          <p:cNvSpPr txBox="1"/>
          <p:nvPr/>
        </p:nvSpPr>
        <p:spPr>
          <a:xfrm>
            <a:off x="222422" y="6301946"/>
            <a:ext cx="955589" cy="369332"/>
          </a:xfrm>
          <a:prstGeom prst="rect">
            <a:avLst/>
          </a:prstGeom>
          <a:noFill/>
        </p:spPr>
        <p:txBody>
          <a:bodyPr wrap="square" rtlCol="0">
            <a:spAutoFit/>
          </a:bodyPr>
          <a:lstStyle/>
          <a:p>
            <a:r>
              <a:rPr lang="en-US" dirty="0"/>
              <a:t>7-16</a:t>
            </a:r>
          </a:p>
        </p:txBody>
      </p:sp>
    </p:spTree>
    <p:extLst>
      <p:ext uri="{BB962C8B-B14F-4D97-AF65-F5344CB8AC3E}">
        <p14:creationId xmlns:p14="http://schemas.microsoft.com/office/powerpoint/2010/main" val="40507889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007B-36D7-4141-A6D5-07C2B3A635E7}"/>
              </a:ext>
            </a:extLst>
          </p:cNvPr>
          <p:cNvSpPr>
            <a:spLocks noGrp="1"/>
          </p:cNvSpPr>
          <p:nvPr>
            <p:ph type="title"/>
          </p:nvPr>
        </p:nvSpPr>
        <p:spPr/>
        <p:txBody>
          <a:bodyPr/>
          <a:lstStyle/>
          <a:p>
            <a:r>
              <a:rPr lang="en-US" dirty="0"/>
              <a:t>Data Catalog</a:t>
            </a:r>
          </a:p>
        </p:txBody>
      </p:sp>
      <p:grpSp>
        <p:nvGrpSpPr>
          <p:cNvPr id="3" name="Group 2" descr="Azure Data Catalog extensibility">
            <a:extLst>
              <a:ext uri="{FF2B5EF4-FFF2-40B4-BE49-F238E27FC236}">
                <a16:creationId xmlns:a16="http://schemas.microsoft.com/office/drawing/2014/main" id="{AFFAB766-9E79-4331-8E72-FC49FF06B899}"/>
              </a:ext>
            </a:extLst>
          </p:cNvPr>
          <p:cNvGrpSpPr/>
          <p:nvPr/>
        </p:nvGrpSpPr>
        <p:grpSpPr>
          <a:xfrm>
            <a:off x="1554427" y="1714323"/>
            <a:ext cx="6217709" cy="4145139"/>
            <a:chOff x="1554427" y="1714323"/>
            <a:chExt cx="6217709" cy="4145139"/>
          </a:xfrm>
        </p:grpSpPr>
        <p:graphicFrame>
          <p:nvGraphicFramePr>
            <p:cNvPr id="4" name="Diagram 3">
              <a:extLst>
                <a:ext uri="{FF2B5EF4-FFF2-40B4-BE49-F238E27FC236}">
                  <a16:creationId xmlns:a16="http://schemas.microsoft.com/office/drawing/2014/main" id="{DF839AAD-412F-4FDC-8EA6-A88A8D46824D}"/>
                </a:ext>
              </a:extLst>
            </p:cNvPr>
            <p:cNvGraphicFramePr/>
            <p:nvPr>
              <p:extLst/>
            </p:nvPr>
          </p:nvGraphicFramePr>
          <p:xfrm>
            <a:off x="1554427" y="1714323"/>
            <a:ext cx="6217709" cy="4145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Left-Right 4">
              <a:extLst>
                <a:ext uri="{FF2B5EF4-FFF2-40B4-BE49-F238E27FC236}">
                  <a16:creationId xmlns:a16="http://schemas.microsoft.com/office/drawing/2014/main" id="{3CC9BED0-8AF6-4ADA-A5A7-2254B295203F}"/>
                </a:ext>
              </a:extLst>
            </p:cNvPr>
            <p:cNvSpPr/>
            <p:nvPr/>
          </p:nvSpPr>
          <p:spPr bwMode="auto">
            <a:xfrm>
              <a:off x="1737254" y="5158492"/>
              <a:ext cx="5852055" cy="548570"/>
            </a:xfrm>
            <a:prstGeom prst="leftRightArrow">
              <a:avLst/>
            </a:prstGeom>
            <a:solidFill>
              <a:srgbClr val="737373"/>
            </a:solid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600" b="0" kern="0" spc="300" dirty="0">
                  <a:gradFill>
                    <a:gsLst>
                      <a:gs pos="0">
                        <a:srgbClr val="FFFFFF"/>
                      </a:gs>
                      <a:gs pos="100000">
                        <a:srgbClr val="FFFFFF"/>
                      </a:gs>
                    </a:gsLst>
                    <a:lin ang="5400000" scaled="0"/>
                  </a:gradFill>
                  <a:latin typeface="Segoe UI Light"/>
                  <a:ea typeface="Segoe UI" pitchFamily="34" charset="0"/>
                  <a:cs typeface="Segoe UI" pitchFamily="34" charset="0"/>
                </a:rPr>
                <a:t>Extend</a:t>
              </a:r>
            </a:p>
          </p:txBody>
        </p:sp>
      </p:grpSp>
      <p:sp>
        <p:nvSpPr>
          <p:cNvPr id="6" name="TextBox 5">
            <a:extLst>
              <a:ext uri="{FF2B5EF4-FFF2-40B4-BE49-F238E27FC236}">
                <a16:creationId xmlns:a16="http://schemas.microsoft.com/office/drawing/2014/main" id="{ECE61A16-6A83-4B69-9563-5D212DDD9ABB}"/>
              </a:ext>
            </a:extLst>
          </p:cNvPr>
          <p:cNvSpPr txBox="1"/>
          <p:nvPr/>
        </p:nvSpPr>
        <p:spPr>
          <a:xfrm>
            <a:off x="222422" y="6301946"/>
            <a:ext cx="955589" cy="369332"/>
          </a:xfrm>
          <a:prstGeom prst="rect">
            <a:avLst/>
          </a:prstGeom>
          <a:noFill/>
        </p:spPr>
        <p:txBody>
          <a:bodyPr wrap="square" rtlCol="0">
            <a:spAutoFit/>
          </a:bodyPr>
          <a:lstStyle/>
          <a:p>
            <a:r>
              <a:rPr lang="en-US" dirty="0"/>
              <a:t>7-16</a:t>
            </a:r>
          </a:p>
        </p:txBody>
      </p:sp>
    </p:spTree>
    <p:extLst>
      <p:ext uri="{BB962C8B-B14F-4D97-AF65-F5344CB8AC3E}">
        <p14:creationId xmlns:p14="http://schemas.microsoft.com/office/powerpoint/2010/main" val="2197422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82CA-A707-4A1A-BF93-F26FE5041953}"/>
              </a:ext>
            </a:extLst>
          </p:cNvPr>
          <p:cNvSpPr>
            <a:spLocks noGrp="1"/>
          </p:cNvSpPr>
          <p:nvPr>
            <p:ph type="title"/>
          </p:nvPr>
        </p:nvSpPr>
        <p:spPr/>
        <p:txBody>
          <a:bodyPr/>
          <a:lstStyle/>
          <a:p>
            <a:r>
              <a:rPr lang="en-US" dirty="0"/>
              <a:t>Lab: Deploying Database Instances in Azure</a:t>
            </a:r>
          </a:p>
        </p:txBody>
      </p:sp>
      <p:sp>
        <p:nvSpPr>
          <p:cNvPr id="3" name="Text Placeholder 2">
            <a:extLst>
              <a:ext uri="{FF2B5EF4-FFF2-40B4-BE49-F238E27FC236}">
                <a16:creationId xmlns:a16="http://schemas.microsoft.com/office/drawing/2014/main" id="{9DED16DB-ADB9-43F0-A4A4-0972C417D526}"/>
              </a:ext>
            </a:extLst>
          </p:cNvPr>
          <p:cNvSpPr>
            <a:spLocks noGrp="1"/>
          </p:cNvSpPr>
          <p:nvPr>
            <p:ph type="body" idx="1"/>
          </p:nvPr>
        </p:nvSpPr>
        <p:spPr/>
        <p:txBody>
          <a:bodyPr/>
          <a:lstStyle/>
          <a:p>
            <a:r>
              <a:rPr lang="en-US" dirty="0"/>
              <a:t>Exercise 1: Deploying a CosmosDB Database Instance
Exercise 2: Validating the REST API
Exercise 3: Cleanup Subscription</a:t>
            </a:r>
          </a:p>
        </p:txBody>
      </p:sp>
      <p:sp>
        <p:nvSpPr>
          <p:cNvPr id="4" name="TextBox 3">
            <a:extLst>
              <a:ext uri="{FF2B5EF4-FFF2-40B4-BE49-F238E27FC236}">
                <a16:creationId xmlns:a16="http://schemas.microsoft.com/office/drawing/2014/main" id="{F84C42ED-1E04-4147-94A9-223189D37B06}"/>
              </a:ext>
            </a:extLst>
          </p:cNvPr>
          <p:cNvSpPr txBox="1"/>
          <p:nvPr/>
        </p:nvSpPr>
        <p:spPr>
          <a:xfrm>
            <a:off x="458788" y="3728363"/>
            <a:ext cx="3146311" cy="523220"/>
          </a:xfrm>
          <a:prstGeom prst="rect">
            <a:avLst/>
          </a:prstGeom>
          <a:noFill/>
        </p:spPr>
        <p:txBody>
          <a:bodyPr vert="horz" wrap="none" rtlCol="0">
            <a:spAutoFit/>
          </a:bodyPr>
          <a:lstStyle/>
          <a:p>
            <a:r>
              <a:rPr lang="en-US" sz="2800" b="0" dirty="0">
                <a:latin typeface="Segoe UI" panose="020B0502040204020203" pitchFamily="34" charset="0"/>
              </a:rPr>
              <a:t>Logon Information</a:t>
            </a:r>
          </a:p>
        </p:txBody>
      </p:sp>
      <p:sp>
        <p:nvSpPr>
          <p:cNvPr id="5" name="TextBox 4">
            <a:extLst>
              <a:ext uri="{FF2B5EF4-FFF2-40B4-BE49-F238E27FC236}">
                <a16:creationId xmlns:a16="http://schemas.microsoft.com/office/drawing/2014/main" id="{F488FE3E-8348-464F-9E72-AFC90D5BD91A}"/>
              </a:ext>
            </a:extLst>
          </p:cNvPr>
          <p:cNvSpPr txBox="1"/>
          <p:nvPr/>
        </p:nvSpPr>
        <p:spPr>
          <a:xfrm>
            <a:off x="458788" y="4126141"/>
            <a:ext cx="6168612" cy="1384995"/>
          </a:xfrm>
          <a:prstGeom prst="rect">
            <a:avLst/>
          </a:prstGeom>
          <a:noFill/>
        </p:spPr>
        <p:txBody>
          <a:bodyPr vert="horz" wrap="none" rtlCol="0">
            <a:spAutoFit/>
          </a:bodyPr>
          <a:lstStyle/>
          <a:p>
            <a:r>
              <a:rPr lang="en-US" sz="2800" b="0" dirty="0">
                <a:latin typeface="Segoe UI" panose="020B0502040204020203" pitchFamily="34" charset="0"/>
              </a:rPr>
              <a:t>Virtual machine:	</a:t>
            </a:r>
            <a:r>
              <a:rPr lang="en-US" sz="2800" dirty="0">
                <a:latin typeface="Segoe UI" panose="020B0502040204020203" pitchFamily="34" charset="0"/>
              </a:rPr>
              <a:t>20535A-SEA-ARCH</a:t>
            </a:r>
            <a:endParaRPr lang="en-US" sz="2800" b="0" dirty="0">
              <a:latin typeface="Segoe UI" panose="020B0502040204020203" pitchFamily="34" charset="0"/>
            </a:endParaRPr>
          </a:p>
          <a:p>
            <a:r>
              <a:rPr lang="en-US" sz="2800" b="0" dirty="0">
                <a:latin typeface="Segoe UI" panose="020B0502040204020203" pitchFamily="34" charset="0"/>
              </a:rPr>
              <a:t>User name: 	</a:t>
            </a:r>
            <a:r>
              <a:rPr lang="en-US" sz="2800" dirty="0">
                <a:latin typeface="Segoe UI" panose="020B0502040204020203" pitchFamily="34" charset="0"/>
              </a:rPr>
              <a:t>Admin</a:t>
            </a:r>
            <a:endParaRPr lang="en-US" sz="2800" b="0" dirty="0">
              <a:latin typeface="Segoe UI" panose="020B0502040204020203" pitchFamily="34" charset="0"/>
            </a:endParaRPr>
          </a:p>
          <a:p>
            <a:r>
              <a:rPr lang="en-US" sz="2800" b="0" dirty="0">
                <a:latin typeface="Segoe UI" panose="020B0502040204020203" pitchFamily="34" charset="0"/>
              </a:rPr>
              <a:t>Password: 		</a:t>
            </a:r>
            <a:r>
              <a:rPr lang="en-US" sz="2800" dirty="0">
                <a:latin typeface="Segoe UI" panose="020B0502040204020203" pitchFamily="34" charset="0"/>
              </a:rPr>
              <a:t>Pa55w.rd</a:t>
            </a:r>
            <a:endParaRPr lang="en-US" sz="2800" b="0" dirty="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29BE1A66-6FA0-40A7-B642-5BEF4AAD5F2D}"/>
              </a:ext>
            </a:extLst>
          </p:cNvPr>
          <p:cNvSpPr txBox="1"/>
          <p:nvPr/>
        </p:nvSpPr>
        <p:spPr>
          <a:xfrm>
            <a:off x="458788" y="6163356"/>
            <a:ext cx="4529573" cy="523220"/>
          </a:xfrm>
          <a:prstGeom prst="rect">
            <a:avLst/>
          </a:prstGeom>
          <a:noFill/>
        </p:spPr>
        <p:txBody>
          <a:bodyPr vert="horz" wrap="none" rtlCol="0">
            <a:spAutoFit/>
          </a:bodyPr>
          <a:lstStyle/>
          <a:p>
            <a:r>
              <a:rPr lang="en-US" sz="2800" b="0" dirty="0">
                <a:latin typeface="Segoe UI" panose="020B0502040204020203" pitchFamily="34" charset="0"/>
              </a:rPr>
              <a:t>Estimated Time: 90 minutes</a:t>
            </a:r>
          </a:p>
        </p:txBody>
      </p:sp>
    </p:spTree>
    <p:extLst>
      <p:ext uri="{BB962C8B-B14F-4D97-AF65-F5344CB8AC3E}">
        <p14:creationId xmlns:p14="http://schemas.microsoft.com/office/powerpoint/2010/main" val="1982167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c1951d2c-c9e0-4dd7-b19f-d1815903a3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F5D7-F58B-4187-BA56-D42DE625E0EF}"/>
              </a:ext>
            </a:extLst>
          </p:cNvPr>
          <p:cNvSpPr>
            <a:spLocks noGrp="1"/>
          </p:cNvSpPr>
          <p:nvPr>
            <p:ph type="title"/>
          </p:nvPr>
        </p:nvSpPr>
        <p:spPr/>
        <p:txBody>
          <a:bodyPr/>
          <a:lstStyle/>
          <a:p>
            <a:r>
              <a:rPr lang="en-US" dirty="0"/>
              <a:t>Storage Performance &amp; Pricing</a:t>
            </a:r>
          </a:p>
        </p:txBody>
      </p:sp>
      <p:sp>
        <p:nvSpPr>
          <p:cNvPr id="4" name="Content Placeholder 2">
            <a:extLst>
              <a:ext uri="{FF2B5EF4-FFF2-40B4-BE49-F238E27FC236}">
                <a16:creationId xmlns:a16="http://schemas.microsoft.com/office/drawing/2014/main" id="{218A1CF3-7824-4BE3-B23E-050B1251EEB8}"/>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buNone/>
            </a:pPr>
            <a:r>
              <a:rPr lang="en-US" b="0" kern="0" dirty="0">
                <a:solidFill>
                  <a:srgbClr val="000000"/>
                </a:solidFill>
              </a:rPr>
              <a:t>Premium Storage is:</a:t>
            </a:r>
          </a:p>
          <a:p>
            <a:pPr lvl="1"/>
            <a:r>
              <a:rPr lang="en-US" b="0" kern="0" dirty="0">
                <a:solidFill>
                  <a:srgbClr val="000000"/>
                </a:solidFill>
              </a:rPr>
              <a:t>For page blobs and VM Disks</a:t>
            </a:r>
          </a:p>
          <a:p>
            <a:pPr lvl="1"/>
            <a:r>
              <a:rPr lang="en-US" b="0" kern="0" dirty="0">
                <a:solidFill>
                  <a:srgbClr val="000000"/>
                </a:solidFill>
              </a:rPr>
              <a:t>Only available as a Locally Redundant storage account</a:t>
            </a:r>
          </a:p>
          <a:p>
            <a:pPr lvl="1"/>
            <a:r>
              <a:rPr lang="en-US" b="0" kern="0" dirty="0">
                <a:solidFill>
                  <a:srgbClr val="000000"/>
                </a:solidFill>
              </a:rPr>
              <a:t>Only available for certain VM series</a:t>
            </a:r>
          </a:p>
          <a:p>
            <a:pPr lvl="0"/>
            <a:endParaRPr lang="en-US" b="0" kern="0" dirty="0">
              <a:solidFill>
                <a:srgbClr val="000000"/>
              </a:solidFill>
            </a:endParaRPr>
          </a:p>
        </p:txBody>
      </p:sp>
      <p:sp>
        <p:nvSpPr>
          <p:cNvPr id="5" name="TextBox 4">
            <a:extLst>
              <a:ext uri="{FF2B5EF4-FFF2-40B4-BE49-F238E27FC236}">
                <a16:creationId xmlns:a16="http://schemas.microsoft.com/office/drawing/2014/main" id="{0E2DD3C1-269B-40F9-86DA-4C847797BAFC}"/>
              </a:ext>
            </a:extLst>
          </p:cNvPr>
          <p:cNvSpPr txBox="1"/>
          <p:nvPr/>
        </p:nvSpPr>
        <p:spPr>
          <a:xfrm>
            <a:off x="222422" y="6301946"/>
            <a:ext cx="955589" cy="369332"/>
          </a:xfrm>
          <a:prstGeom prst="rect">
            <a:avLst/>
          </a:prstGeom>
          <a:noFill/>
        </p:spPr>
        <p:txBody>
          <a:bodyPr wrap="square" rtlCol="0">
            <a:spAutoFit/>
          </a:bodyPr>
          <a:lstStyle/>
          <a:p>
            <a:r>
              <a:rPr lang="en-US" dirty="0"/>
              <a:t>6-8</a:t>
            </a:r>
          </a:p>
        </p:txBody>
      </p:sp>
    </p:spTree>
    <p:extLst>
      <p:ext uri="{BB962C8B-B14F-4D97-AF65-F5344CB8AC3E}">
        <p14:creationId xmlns:p14="http://schemas.microsoft.com/office/powerpoint/2010/main" val="42441185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FA0D-FA7F-47C5-991D-B13A8ED2C5D3}"/>
              </a:ext>
            </a:extLst>
          </p:cNvPr>
          <p:cNvSpPr>
            <a:spLocks noGrp="1"/>
          </p:cNvSpPr>
          <p:nvPr>
            <p:ph type="title"/>
          </p:nvPr>
        </p:nvSpPr>
        <p:spPr/>
        <p:txBody>
          <a:bodyPr/>
          <a:lstStyle/>
          <a:p>
            <a:r>
              <a:rPr lang="en-US" dirty="0"/>
              <a:t>Lab Scenario</a:t>
            </a:r>
          </a:p>
        </p:txBody>
      </p:sp>
      <p:sp>
        <p:nvSpPr>
          <p:cNvPr id="4" name="TextBox 3">
            <a:extLst>
              <a:ext uri="{FF2B5EF4-FFF2-40B4-BE49-F238E27FC236}">
                <a16:creationId xmlns:a16="http://schemas.microsoft.com/office/drawing/2014/main" id="{7E4765A0-A510-4742-9BEE-096748CCE0C6}"/>
              </a:ext>
            </a:extLst>
          </p:cNvPr>
          <p:cNvSpPr txBox="1"/>
          <p:nvPr/>
        </p:nvSpPr>
        <p:spPr>
          <a:xfrm>
            <a:off x="458788" y="1021214"/>
            <a:ext cx="8119156" cy="4401205"/>
          </a:xfrm>
          <a:prstGeom prst="rect">
            <a:avLst/>
          </a:prstGeom>
          <a:noFill/>
        </p:spPr>
        <p:txBody>
          <a:bodyPr vert="horz" wrap="square" rtlCol="0">
            <a:spAutoFit/>
          </a:bodyPr>
          <a:lstStyle/>
          <a:p>
            <a:pPr marL="0" marR="0">
              <a:spcBef>
                <a:spcPts val="600"/>
              </a:spcBef>
              <a:spcAft>
                <a:spcPts val="800"/>
              </a:spcAft>
            </a:pPr>
            <a:r>
              <a:rPr lang="en-US" sz="2800" b="0" dirty="0">
                <a:latin typeface="Segoe UI" panose="020B0502040204020203" pitchFamily="34" charset="0"/>
                <a:ea typeface="Calibri" panose="020F0502020204030204" pitchFamily="34" charset="0"/>
                <a:cs typeface="Times New Roman" panose="02020603050405020304" pitchFamily="18" charset="0"/>
              </a:rPr>
              <a:t>A local app development firm has hired your company to show them how to automate the deployment of their API and databases. The team has used Cosmos DB for a few months to power their mobile application’s REST API. They have a test team, located on another continent, that will need the ability to deploy instances of their backend API application and database multiple times a month to perform integration and regressions testing.</a:t>
            </a:r>
            <a:endParaRPr lang="en-US" sz="2800" b="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58230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D54F-BACF-45FF-8C48-CB6215D7CD64}"/>
              </a:ext>
            </a:extLst>
          </p:cNvPr>
          <p:cNvSpPr>
            <a:spLocks noGrp="1"/>
          </p:cNvSpPr>
          <p:nvPr>
            <p:ph type="title"/>
          </p:nvPr>
        </p:nvSpPr>
        <p:spPr/>
        <p:txBody>
          <a:bodyPr/>
          <a:lstStyle/>
          <a:p>
            <a:r>
              <a:rPr lang="en-US" dirty="0"/>
              <a:t>Lab Review</a:t>
            </a:r>
          </a:p>
        </p:txBody>
      </p:sp>
      <p:sp>
        <p:nvSpPr>
          <p:cNvPr id="3" name="Text Placeholder 2">
            <a:extLst>
              <a:ext uri="{FF2B5EF4-FFF2-40B4-BE49-F238E27FC236}">
                <a16:creationId xmlns:a16="http://schemas.microsoft.com/office/drawing/2014/main" id="{5E00799B-BB5C-4B0F-AB34-4FEA9E053493}"/>
              </a:ext>
            </a:extLst>
          </p:cNvPr>
          <p:cNvSpPr>
            <a:spLocks noGrp="1"/>
          </p:cNvSpPr>
          <p:nvPr>
            <p:ph type="body" idx="1"/>
          </p:nvPr>
        </p:nvSpPr>
        <p:spPr/>
        <p:txBody>
          <a:bodyPr/>
          <a:lstStyle/>
          <a:p>
            <a:r>
              <a:rPr lang="en-US" dirty="0"/>
              <a:t>How could you use multiple Cosmos DB APIs with the same database?</a:t>
            </a:r>
          </a:p>
        </p:txBody>
      </p:sp>
    </p:spTree>
    <p:extLst>
      <p:ext uri="{BB962C8B-B14F-4D97-AF65-F5344CB8AC3E}">
        <p14:creationId xmlns:p14="http://schemas.microsoft.com/office/powerpoint/2010/main" val="3257622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EE5C-736B-48FF-8746-02D9886CA505}"/>
              </a:ext>
            </a:extLst>
          </p:cNvPr>
          <p:cNvSpPr>
            <a:spLocks noGrp="1"/>
          </p:cNvSpPr>
          <p:nvPr>
            <p:ph type="title"/>
          </p:nvPr>
        </p:nvSpPr>
        <p:spPr/>
        <p:txBody>
          <a:bodyPr/>
          <a:lstStyle/>
          <a:p>
            <a:r>
              <a:rPr lang="en-US" dirty="0"/>
              <a:t>Module Review and Takeaways</a:t>
            </a:r>
          </a:p>
        </p:txBody>
      </p:sp>
      <p:sp>
        <p:nvSpPr>
          <p:cNvPr id="3" name="Text Placeholder 2">
            <a:extLst>
              <a:ext uri="{FF2B5EF4-FFF2-40B4-BE49-F238E27FC236}">
                <a16:creationId xmlns:a16="http://schemas.microsoft.com/office/drawing/2014/main" id="{CB87B3F0-D826-49F8-935B-0B83DE638D47}"/>
              </a:ext>
            </a:extLst>
          </p:cNvPr>
          <p:cNvSpPr>
            <a:spLocks noGrp="1"/>
          </p:cNvSpPr>
          <p:nvPr>
            <p:ph type="body" idx="1"/>
          </p:nvPr>
        </p:nvSpPr>
        <p:spPr/>
        <p:txBody>
          <a:bodyPr/>
          <a:lstStyle/>
          <a:p>
            <a:r>
              <a:rPr lang="en-US" dirty="0"/>
              <a:t>Review Question</a:t>
            </a:r>
          </a:p>
        </p:txBody>
      </p:sp>
    </p:spTree>
    <p:extLst>
      <p:ext uri="{BB962C8B-B14F-4D97-AF65-F5344CB8AC3E}">
        <p14:creationId xmlns:p14="http://schemas.microsoft.com/office/powerpoint/2010/main" val="372293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1fe5bcda-e383-4816-9e68-8404c1912fb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2EBBE-B321-46CF-BB24-FE67FC070E3B}"/>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CA2A6D3A-9367-48D0-BC5F-0CBD7C635661}"/>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When would storage performance become an issue over storage replication?</a:t>
            </a:r>
          </a:p>
        </p:txBody>
      </p:sp>
      <p:pic>
        <p:nvPicPr>
          <p:cNvPr id="5" name="Picture 4" descr="Question">
            <a:extLst>
              <a:ext uri="{FF2B5EF4-FFF2-40B4-BE49-F238E27FC236}">
                <a16:creationId xmlns:a16="http://schemas.microsoft.com/office/drawing/2014/main" id="{7F026CD4-8C14-446F-9D9F-559E5B1DF3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2047295157"/>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NG_MOC_Core_ModuleNew</Template>
  <TotalTime>0</TotalTime>
  <Words>6029</Words>
  <Application>Microsoft Office PowerPoint</Application>
  <PresentationFormat>On-screen Show (4:3)</PresentationFormat>
  <Paragraphs>1177</Paragraphs>
  <Slides>82</Slides>
  <Notes>82</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Segoe UI Light</vt:lpstr>
      <vt:lpstr>Segoe UI Semilight</vt:lpstr>
      <vt:lpstr>ＭＳ Ｐゴシック</vt:lpstr>
      <vt:lpstr>Arial</vt:lpstr>
      <vt:lpstr>Symbol</vt:lpstr>
      <vt:lpstr>Times New Roman</vt:lpstr>
      <vt:lpstr>Verdana</vt:lpstr>
      <vt:lpstr>Calibri</vt:lpstr>
      <vt:lpstr>Segoe UI</vt:lpstr>
      <vt:lpstr>Helvetica Light</vt:lpstr>
      <vt:lpstr>Aharoni</vt:lpstr>
      <vt:lpstr>Courier New</vt:lpstr>
      <vt:lpstr>Wingdings</vt:lpstr>
      <vt:lpstr>NG_MOC_Core_ModuleNew2</vt:lpstr>
      <vt:lpstr>Module 6</vt:lpstr>
      <vt:lpstr>Module Overview</vt:lpstr>
      <vt:lpstr>Lesson 1: Pricing</vt:lpstr>
      <vt:lpstr>Azure Storage</vt:lpstr>
      <vt:lpstr>Azure Storage Accounts</vt:lpstr>
      <vt:lpstr>Storage Account Security</vt:lpstr>
      <vt:lpstr>Storage Account Replication</vt:lpstr>
      <vt:lpstr>Storage Performance &amp; Pricing</vt:lpstr>
      <vt:lpstr>Discussion</vt:lpstr>
      <vt:lpstr>Lesson 2: Blob Storage</vt:lpstr>
      <vt:lpstr>Blob Storage</vt:lpstr>
      <vt:lpstr>Un-Managed Disks</vt:lpstr>
      <vt:lpstr>Un-Managed Disk Pricing</vt:lpstr>
      <vt:lpstr>Managed Disks</vt:lpstr>
      <vt:lpstr>Managed Disk Pricing</vt:lpstr>
      <vt:lpstr>Deployment Considerations</vt:lpstr>
      <vt:lpstr>Discussion</vt:lpstr>
      <vt:lpstr>Discussion</vt:lpstr>
      <vt:lpstr>Lesson 3: Files</vt:lpstr>
      <vt:lpstr>Azure Files</vt:lpstr>
      <vt:lpstr>Sharing Files in Cloud Infrastructure</vt:lpstr>
      <vt:lpstr>Azure File Shares</vt:lpstr>
      <vt:lpstr>Azure File Sync</vt:lpstr>
      <vt:lpstr>Azure IaaS File Sharing</vt:lpstr>
      <vt:lpstr>Discussion</vt:lpstr>
      <vt:lpstr>Lab: Deploying Azure Storage to Support Other Workloads in Azure</vt:lpstr>
      <vt:lpstr>Lab Scenario</vt:lpstr>
      <vt:lpstr>Lab Review</vt:lpstr>
      <vt:lpstr>Module Review and Takeaways</vt:lpstr>
      <vt:lpstr>PowerPoint Presentation</vt:lpstr>
      <vt:lpstr>PowerPoint Presentation</vt:lpstr>
      <vt:lpstr>Module Overview</vt:lpstr>
      <vt:lpstr>Lesson 1: Relational Databases</vt:lpstr>
      <vt:lpstr>Azure SQL Database</vt:lpstr>
      <vt:lpstr>Tiers</vt:lpstr>
      <vt:lpstr>Stretch Database</vt:lpstr>
      <vt:lpstr>Elastic Scale</vt:lpstr>
      <vt:lpstr>Third-Party Databases in Azure</vt:lpstr>
      <vt:lpstr>Discussion</vt:lpstr>
      <vt:lpstr>Lesson 2: NoSQL Services</vt:lpstr>
      <vt:lpstr>Azure Storage</vt:lpstr>
      <vt:lpstr>Storage Architecture</vt:lpstr>
      <vt:lpstr>Storage Tables</vt:lpstr>
      <vt:lpstr>Migration to Cosmos DB</vt:lpstr>
      <vt:lpstr>Azure Search</vt:lpstr>
      <vt:lpstr>Azure Search Indexers</vt:lpstr>
      <vt:lpstr>Time Series Insights</vt:lpstr>
      <vt:lpstr>Lesson 3: Azure Cosmos DB</vt:lpstr>
      <vt:lpstr>Cosmos DB</vt:lpstr>
      <vt:lpstr>Global Distribution</vt:lpstr>
      <vt:lpstr>APIs</vt:lpstr>
      <vt:lpstr>Consistency Levels</vt:lpstr>
      <vt:lpstr>Throughput</vt:lpstr>
      <vt:lpstr>Discussion</vt:lpstr>
      <vt:lpstr>Lesson 4: Data Storage &amp; Integration</vt:lpstr>
      <vt:lpstr>Data Storage &amp; Integration Options</vt:lpstr>
      <vt:lpstr>SQL Data Warehouse</vt:lpstr>
      <vt:lpstr>SQL Data Warehouse</vt:lpstr>
      <vt:lpstr>SQL Data Warehouse</vt:lpstr>
      <vt:lpstr>SQL Data Warehouse</vt:lpstr>
      <vt:lpstr>Data Lake</vt:lpstr>
      <vt:lpstr>Data Lake</vt:lpstr>
      <vt:lpstr>Data Lake</vt:lpstr>
      <vt:lpstr>Data Integration</vt:lpstr>
      <vt:lpstr>Data Factory</vt:lpstr>
      <vt:lpstr>Data Factory</vt:lpstr>
      <vt:lpstr>Data Factory</vt:lpstr>
      <vt:lpstr>Lesson 5: Data Analysis</vt:lpstr>
      <vt:lpstr>Data Analysis Options</vt:lpstr>
      <vt:lpstr>Analysis Services</vt:lpstr>
      <vt:lpstr>HDInsight</vt:lpstr>
      <vt:lpstr>HDInsight</vt:lpstr>
      <vt:lpstr>HDInsight</vt:lpstr>
      <vt:lpstr>HDInsight</vt:lpstr>
      <vt:lpstr>HDInsight</vt:lpstr>
      <vt:lpstr>HDInsight</vt:lpstr>
      <vt:lpstr>Data Catalog</vt:lpstr>
      <vt:lpstr>Data Catalog</vt:lpstr>
      <vt:lpstr>Lab: Deploying Database Instances in Azure</vt:lpstr>
      <vt:lpstr>Lab Scenario</vt:lpstr>
      <vt:lpstr>Lab Review</vt:lpstr>
      <vt:lpstr>Module Review and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2018-01-10T22:24:15Z</dcterms:created>
  <dcterms:modified xsi:type="dcterms:W3CDTF">2018-06-22T19:12:43Z</dcterms:modified>
</cp:coreProperties>
</file>